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788" r:id="rId1"/>
    <p:sldMasterId id="2147483667" r:id="rId2"/>
    <p:sldMasterId id="2147483822" r:id="rId3"/>
  </p:sldMasterIdLst>
  <p:notesMasterIdLst>
    <p:notesMasterId r:id="rId42"/>
  </p:notesMasterIdLst>
  <p:handoutMasterIdLst>
    <p:handoutMasterId r:id="rId43"/>
  </p:handoutMasterIdLst>
  <p:sldIdLst>
    <p:sldId id="600" r:id="rId4"/>
    <p:sldId id="602" r:id="rId5"/>
    <p:sldId id="607" r:id="rId6"/>
    <p:sldId id="603" r:id="rId7"/>
    <p:sldId id="561" r:id="rId8"/>
    <p:sldId id="608" r:id="rId9"/>
    <p:sldId id="702" r:id="rId10"/>
    <p:sldId id="563" r:id="rId11"/>
    <p:sldId id="604" r:id="rId12"/>
    <p:sldId id="605" r:id="rId13"/>
    <p:sldId id="587" r:id="rId14"/>
    <p:sldId id="693" r:id="rId15"/>
    <p:sldId id="636" r:id="rId16"/>
    <p:sldId id="662" r:id="rId17"/>
    <p:sldId id="661" r:id="rId18"/>
    <p:sldId id="652" r:id="rId19"/>
    <p:sldId id="657" r:id="rId20"/>
    <p:sldId id="660" r:id="rId21"/>
    <p:sldId id="695" r:id="rId22"/>
    <p:sldId id="696" r:id="rId23"/>
    <p:sldId id="697" r:id="rId24"/>
    <p:sldId id="698" r:id="rId25"/>
    <p:sldId id="699" r:id="rId26"/>
    <p:sldId id="491" r:id="rId27"/>
    <p:sldId id="691" r:id="rId28"/>
    <p:sldId id="686" r:id="rId29"/>
    <p:sldId id="700" r:id="rId30"/>
    <p:sldId id="685" r:id="rId31"/>
    <p:sldId id="688" r:id="rId32"/>
    <p:sldId id="690" r:id="rId33"/>
    <p:sldId id="689" r:id="rId34"/>
    <p:sldId id="692" r:id="rId35"/>
    <p:sldId id="367" r:id="rId36"/>
    <p:sldId id="368" r:id="rId37"/>
    <p:sldId id="369" r:id="rId38"/>
    <p:sldId id="370" r:id="rId39"/>
    <p:sldId id="609" r:id="rId40"/>
    <p:sldId id="644" r:id="rId41"/>
  </p:sldIdLst>
  <p:sldSz cx="12193588" cy="6858000"/>
  <p:notesSz cx="11309350" cy="20104100"/>
  <p:embeddedFontLst>
    <p:embeddedFont>
      <p:font typeface="Exo" panose="02000303000000000000" pitchFamily="2" charset="0"/>
      <p:regular r:id="rId44"/>
      <p:bold r:id="rId45"/>
      <p:italic r:id="rId46"/>
      <p:boldItalic r:id="rId47"/>
    </p:embeddedFont>
    <p:embeddedFont>
      <p:font typeface="Exo Light" panose="02000303000000000000" pitchFamily="2" charset="0"/>
      <p:regular r:id="rId48"/>
      <p:italic r:id="rId49"/>
    </p:embeddedFont>
    <p:embeddedFont>
      <p:font typeface="Montserrat" panose="00000500000000000000" pitchFamily="2" charset="0"/>
      <p:regular r:id="rId50"/>
      <p:bold r:id="rId51"/>
      <p:italic r:id="rId52"/>
      <p:boldItalic r:id="rId53"/>
    </p:embeddedFont>
    <p:embeddedFont>
      <p:font typeface="Montserrat Medium" panose="00000600000000000000" pitchFamily="2" charset="0"/>
      <p:regular r:id="rId54"/>
      <p:bold r:id="rId55"/>
      <p:italic r:id="rId56"/>
    </p:embeddedFont>
    <p:embeddedFont>
      <p:font typeface="Montserrat SemiBold" panose="00000700000000000000" pitchFamily="2" charset="0"/>
      <p:regular r:id="rId57"/>
      <p:bold r:id="rId58"/>
      <p:italic r:id="rId59"/>
      <p:boldItalic r:id="rId60"/>
    </p:embeddedFont>
    <p:embeddedFont>
      <p:font typeface="Open Sans" panose="020B0606030504020204" pitchFamily="34" charset="0"/>
      <p:regular r:id="rId61"/>
      <p:bold r:id="rId62"/>
      <p:italic r:id="rId63"/>
      <p:boldItalic r:id="rId64"/>
    </p:embeddedFont>
    <p:embeddedFont>
      <p:font typeface="Roboto" panose="02000000000000000000" pitchFamily="2" charset="0"/>
      <p:regular r:id="rId65"/>
      <p:bold r:id="rId66"/>
      <p:italic r:id="rId67"/>
      <p:boldItalic r:id="rId68"/>
    </p:embeddedFont>
    <p:embeddedFont>
      <p:font typeface="Roboto Condensed Light" panose="02000000000000000000" pitchFamily="2" charset="0"/>
      <p:regular r:id="rId69"/>
      <p:italic r:id="rId70"/>
    </p:embeddedFont>
    <p:embeddedFont>
      <p:font typeface="Roboto Light" panose="02000000000000000000" pitchFamily="2" charset="0"/>
      <p:regular r:id="rId71"/>
      <p:italic r:id="rId72"/>
    </p:embeddedFont>
  </p:embeddedFontLst>
  <p:defaultTex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CF74CB8D-8BCD-4557-B25D-F4A49C8798AB}">
          <p14:sldIdLst>
            <p14:sldId id="600"/>
          </p14:sldIdLst>
        </p14:section>
        <p14:section name="Template Instructions" id="{834E1859-3D3E-42BF-9018-FD762704436E}">
          <p14:sldIdLst>
            <p14:sldId id="602"/>
          </p14:sldIdLst>
        </p14:section>
        <p14:section name="Executive Summary" id="{B7230B25-717C-45AF-A2AF-03F40B8CB735}">
          <p14:sldIdLst>
            <p14:sldId id="607"/>
            <p14:sldId id="603"/>
            <p14:sldId id="561"/>
            <p14:sldId id="608"/>
            <p14:sldId id="702"/>
            <p14:sldId id="563"/>
            <p14:sldId id="604"/>
            <p14:sldId id="605"/>
            <p14:sldId id="587"/>
            <p14:sldId id="693"/>
            <p14:sldId id="636"/>
            <p14:sldId id="662"/>
          </p14:sldIdLst>
        </p14:section>
        <p14:section name="Application Portfolio Findings" id="{25C97B82-C434-4EF1-967F-769E75295725}">
          <p14:sldIdLst>
            <p14:sldId id="661"/>
            <p14:sldId id="652"/>
            <p14:sldId id="657"/>
          </p14:sldIdLst>
        </p14:section>
        <p14:section name="Next Steps: Application Portfolio Transformation" id="{77FC1AE2-DAE0-4716-9883-A307E913B048}">
          <p14:sldIdLst>
            <p14:sldId id="660"/>
            <p14:sldId id="695"/>
            <p14:sldId id="696"/>
            <p14:sldId id="697"/>
            <p14:sldId id="698"/>
            <p14:sldId id="699"/>
            <p14:sldId id="491"/>
          </p14:sldIdLst>
        </p14:section>
        <p14:section name="Next Steps: Blueprints and Diagnostics" id="{B4B9F1FA-A00E-43EE-A1CB-1CE1BF247FF2}">
          <p14:sldIdLst>
            <p14:sldId id="691"/>
            <p14:sldId id="686"/>
            <p14:sldId id="700"/>
            <p14:sldId id="685"/>
            <p14:sldId id="688"/>
            <p14:sldId id="690"/>
            <p14:sldId id="689"/>
          </p14:sldIdLst>
        </p14:section>
        <p14:section name="About Info-Tech" id="{105146CD-93A3-4010-BD05-AB310FFDD65E}">
          <p14:sldIdLst>
            <p14:sldId id="692"/>
            <p14:sldId id="367"/>
            <p14:sldId id="368"/>
            <p14:sldId id="369"/>
            <p14:sldId id="370"/>
          </p14:sldIdLst>
        </p14:section>
        <p14:section name="Alternative Snapshot Views - DELETE SECTION" id="{AF3DBF29-D0A7-4579-A53F-6BFB785729F3}">
          <p14:sldIdLst>
            <p14:sldId id="609"/>
            <p14:sldId id="644"/>
          </p14:sldIdLst>
        </p14:section>
      </p14:sectionLst>
    </p:ext>
    <p:ext uri="{EFAFB233-063F-42B5-8137-9DF3F51BA10A}">
      <p15:sldGuideLst xmlns:p15="http://schemas.microsoft.com/office/powerpoint/2012/main">
        <p15:guide id="1" orient="horz" pos="3792"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47"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AEE2"/>
    <a:srgbClr val="898989"/>
    <a:srgbClr val="2576B7"/>
    <a:srgbClr val="289D48"/>
    <a:srgbClr val="EEAEB2"/>
    <a:srgbClr val="ACEABD"/>
    <a:srgbClr val="B1D3EF"/>
    <a:srgbClr val="7F7F7F"/>
    <a:srgbClr val="DED1EF"/>
    <a:srgbClr val="FCF3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878E15-6453-404D-9E70-504D00C1BA24}" v="6" dt="2023-01-13T13:15:40.57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89688" autoAdjust="0"/>
  </p:normalViewPr>
  <p:slideViewPr>
    <p:cSldViewPr snapToGrid="0">
      <p:cViewPr varScale="1">
        <p:scale>
          <a:sx n="100" d="100"/>
          <a:sy n="100" d="100"/>
        </p:scale>
        <p:origin x="504" y="84"/>
      </p:cViewPr>
      <p:guideLst>
        <p:guide orient="horz" pos="3792"/>
        <p:guide pos="3817"/>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930" y="-64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notesMaster" Target="notesMasters/notesMaster1.xml"/><Relationship Id="rId47" Type="http://schemas.openxmlformats.org/officeDocument/2006/relationships/font" Target="fonts/font4.fntdata"/><Relationship Id="rId63" Type="http://schemas.openxmlformats.org/officeDocument/2006/relationships/font" Target="fonts/font20.fntdata"/><Relationship Id="rId68" Type="http://schemas.openxmlformats.org/officeDocument/2006/relationships/font" Target="fonts/font25.fntdata"/><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66" Type="http://schemas.openxmlformats.org/officeDocument/2006/relationships/font" Target="fonts/font23.fntdata"/><Relationship Id="rId74" Type="http://schemas.openxmlformats.org/officeDocument/2006/relationships/presProps" Target="presProps.xml"/><Relationship Id="rId79" Type="http://schemas.microsoft.com/office/2018/10/relationships/authors" Target="authors.xml"/><Relationship Id="rId5" Type="http://schemas.openxmlformats.org/officeDocument/2006/relationships/slide" Target="slides/slide2.xml"/><Relationship Id="rId61" Type="http://schemas.openxmlformats.org/officeDocument/2006/relationships/font" Target="fonts/font18.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font" Target="fonts/font21.fntdata"/><Relationship Id="rId69" Type="http://schemas.openxmlformats.org/officeDocument/2006/relationships/font" Target="fonts/font26.fntdata"/><Relationship Id="rId77"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font" Target="fonts/font8.fntdata"/><Relationship Id="rId72" Type="http://schemas.openxmlformats.org/officeDocument/2006/relationships/font" Target="fonts/font29.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3.fntdata"/><Relationship Id="rId59" Type="http://schemas.openxmlformats.org/officeDocument/2006/relationships/font" Target="fonts/font16.fntdata"/><Relationship Id="rId67" Type="http://schemas.openxmlformats.org/officeDocument/2006/relationships/font" Target="fonts/font24.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11.fntdata"/><Relationship Id="rId62" Type="http://schemas.openxmlformats.org/officeDocument/2006/relationships/font" Target="fonts/font19.fntdata"/><Relationship Id="rId70" Type="http://schemas.openxmlformats.org/officeDocument/2006/relationships/font" Target="fonts/font27.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font" Target="fonts/font17.fntdata"/><Relationship Id="rId65" Type="http://schemas.openxmlformats.org/officeDocument/2006/relationships/font" Target="fonts/font22.fntdata"/><Relationship Id="rId73" Type="http://schemas.openxmlformats.org/officeDocument/2006/relationships/commentAuthors" Target="commentAuthors.xml"/><Relationship Id="rId78"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font" Target="fonts/font7.fntdata"/><Relationship Id="rId55" Type="http://schemas.openxmlformats.org/officeDocument/2006/relationships/font" Target="fonts/font12.fntdata"/><Relationship Id="rId76"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font" Target="fonts/font28.fntdata"/><Relationship Id="rId2" Type="http://schemas.openxmlformats.org/officeDocument/2006/relationships/slideMaster" Target="slideMasters/slideMaster2.xml"/><Relationship Id="rId29" Type="http://schemas.openxmlformats.org/officeDocument/2006/relationships/slide" Target="slides/slide2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Sheet2!$M$14</c:f>
              <c:strCache>
                <c:ptCount val="1"/>
                <c:pt idx="0">
                  <c:v>Program Veterans</c:v>
                </c:pt>
              </c:strCache>
            </c:strRef>
          </c:tx>
          <c:spPr>
            <a:solidFill>
              <a:srgbClr val="2476B7"/>
            </a:solidFill>
            <a:ln w="25400">
              <a:noFill/>
            </a:ln>
            <a:effectLst/>
          </c:spPr>
          <c:dLbls>
            <c:dLbl>
              <c:idx val="0"/>
              <c:layout>
                <c:manualLayout>
                  <c:x val="1.510983781314245E-2"/>
                  <c:y val="-0.2210252725735924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73-4A80-A573-344D27BF2455}"/>
                </c:ext>
              </c:extLst>
            </c:dLbl>
            <c:dLbl>
              <c:idx val="1"/>
              <c:layout>
                <c:manualLayout>
                  <c:x val="0"/>
                  <c:y val="-0.2837040812138649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73-4A80-A573-344D27BF2455}"/>
                </c:ext>
              </c:extLst>
            </c:dLbl>
            <c:dLbl>
              <c:idx val="2"/>
              <c:layout>
                <c:manualLayout>
                  <c:x val="-1.2311577475203983E-16"/>
                  <c:y val="-0.3199918125319173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073-4A80-A573-344D27BF2455}"/>
                </c:ext>
              </c:extLst>
            </c:dLbl>
            <c:dLbl>
              <c:idx val="3"/>
              <c:layout>
                <c:manualLayout>
                  <c:x val="-1.2311577475203983E-16"/>
                  <c:y val="-0.3958661598332998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073-4A80-A573-344D27BF2455}"/>
                </c:ext>
              </c:extLst>
            </c:dLbl>
            <c:dLbl>
              <c:idx val="4"/>
              <c:layout>
                <c:manualLayout>
                  <c:x val="0"/>
                  <c:y val="-0.3925672751680223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073-4A80-A573-344D27BF245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2476B7"/>
                    </a:solidFill>
                    <a:latin typeface="Roboto Medium" panose="02000000000000000000" pitchFamily="2" charset="0"/>
                    <a:ea typeface="Roboto Medium" panose="02000000000000000000" pitchFamily="2"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Sheet2!$N$13:$R$13</c:f>
              <c:numCache>
                <c:formatCode>General</c:formatCode>
                <c:ptCount val="5"/>
                <c:pt idx="0">
                  <c:v>2013</c:v>
                </c:pt>
                <c:pt idx="1">
                  <c:v>2014</c:v>
                </c:pt>
                <c:pt idx="2">
                  <c:v>2015</c:v>
                </c:pt>
                <c:pt idx="3">
                  <c:v>2016</c:v>
                </c:pt>
                <c:pt idx="4">
                  <c:v>2017</c:v>
                </c:pt>
              </c:numCache>
            </c:numRef>
          </c:cat>
          <c:val>
            <c:numRef>
              <c:f>Sheet2!$N$14:$R$14</c:f>
              <c:numCache>
                <c:formatCode>0%</c:formatCode>
                <c:ptCount val="5"/>
                <c:pt idx="0">
                  <c:v>0.73499999999999999</c:v>
                </c:pt>
                <c:pt idx="1">
                  <c:v>0.77459199999999995</c:v>
                </c:pt>
                <c:pt idx="2">
                  <c:v>0.79631370000000001</c:v>
                </c:pt>
                <c:pt idx="3">
                  <c:v>0.82892650000000001</c:v>
                </c:pt>
                <c:pt idx="4">
                  <c:v>0.85752340000000005</c:v>
                </c:pt>
              </c:numCache>
            </c:numRef>
          </c:val>
          <c:extLst>
            <c:ext xmlns:c16="http://schemas.microsoft.com/office/drawing/2014/chart" uri="{C3380CC4-5D6E-409C-BE32-E72D297353CC}">
              <c16:uniqueId val="{00000005-0073-4A80-A573-344D27BF2455}"/>
            </c:ext>
          </c:extLst>
        </c:ser>
        <c:ser>
          <c:idx val="2"/>
          <c:order val="1"/>
          <c:tx>
            <c:strRef>
              <c:f>Sheet2!$M$15</c:f>
              <c:strCache>
                <c:ptCount val="1"/>
                <c:pt idx="0">
                  <c:v>New Entrants</c:v>
                </c:pt>
              </c:strCache>
            </c:strRef>
          </c:tx>
          <c:spPr>
            <a:solidFill>
              <a:srgbClr val="F8C435"/>
            </a:solidFill>
            <a:ln>
              <a:noFill/>
            </a:ln>
            <a:effectLst/>
          </c:spPr>
          <c:dLbls>
            <c:dLbl>
              <c:idx val="0"/>
              <c:layout>
                <c:manualLayout>
                  <c:x val="2.1912214639210056E-2"/>
                  <c:y val="-0.1616453485985974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073-4A80-A573-344D27BF2455}"/>
                </c:ext>
              </c:extLst>
            </c:dLbl>
            <c:dLbl>
              <c:idx val="1"/>
              <c:layout>
                <c:manualLayout>
                  <c:x val="-6.1557887376019915E-17"/>
                  <c:y val="-0.1847375412555399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073-4A80-A573-344D27BF2455}"/>
                </c:ext>
              </c:extLst>
            </c:dLbl>
            <c:dLbl>
              <c:idx val="2"/>
              <c:layout>
                <c:manualLayout>
                  <c:x val="-1.2311577475203983E-16"/>
                  <c:y val="-0.207829733912482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073-4A80-A573-344D27BF2455}"/>
                </c:ext>
              </c:extLst>
            </c:dLbl>
            <c:dLbl>
              <c:idx val="3"/>
              <c:layout>
                <c:manualLayout>
                  <c:x val="0"/>
                  <c:y val="-0.2012319645819273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073-4A80-A573-344D27BF2455}"/>
                </c:ext>
              </c:extLst>
            </c:dLbl>
            <c:dLbl>
              <c:idx val="4"/>
              <c:layout>
                <c:manualLayout>
                  <c:x val="0"/>
                  <c:y val="-0.2144275032430374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073-4A80-A573-344D27BF245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F8C435"/>
                    </a:solidFill>
                    <a:latin typeface="Roboto Medium" panose="02000000000000000000" pitchFamily="2" charset="0"/>
                    <a:ea typeface="Roboto Medium" panose="02000000000000000000" pitchFamily="2"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Sheet2!$N$13:$R$13</c:f>
              <c:numCache>
                <c:formatCode>General</c:formatCode>
                <c:ptCount val="5"/>
                <c:pt idx="0">
                  <c:v>2013</c:v>
                </c:pt>
                <c:pt idx="1">
                  <c:v>2014</c:v>
                </c:pt>
                <c:pt idx="2">
                  <c:v>2015</c:v>
                </c:pt>
                <c:pt idx="3">
                  <c:v>2016</c:v>
                </c:pt>
                <c:pt idx="4">
                  <c:v>2017</c:v>
                </c:pt>
              </c:numCache>
            </c:numRef>
          </c:cat>
          <c:val>
            <c:numRef>
              <c:f>Sheet2!$N$15:$R$15</c:f>
              <c:numCache>
                <c:formatCode>0%</c:formatCode>
                <c:ptCount val="5"/>
                <c:pt idx="0">
                  <c:v>0.73499999999999999</c:v>
                </c:pt>
                <c:pt idx="1">
                  <c:v>0.73</c:v>
                </c:pt>
                <c:pt idx="2">
                  <c:v>0.73299999999999998</c:v>
                </c:pt>
                <c:pt idx="3">
                  <c:v>0.72399999999999998</c:v>
                </c:pt>
                <c:pt idx="4">
                  <c:v>0.74399999999999999</c:v>
                </c:pt>
              </c:numCache>
            </c:numRef>
          </c:val>
          <c:extLst>
            <c:ext xmlns:c16="http://schemas.microsoft.com/office/drawing/2014/chart" uri="{C3380CC4-5D6E-409C-BE32-E72D297353CC}">
              <c16:uniqueId val="{0000000B-0073-4A80-A573-344D27BF2455}"/>
            </c:ext>
          </c:extLst>
        </c:ser>
        <c:dLbls>
          <c:showLegendKey val="0"/>
          <c:showVal val="0"/>
          <c:showCatName val="0"/>
          <c:showSerName val="0"/>
          <c:showPercent val="0"/>
          <c:showBubbleSize val="0"/>
        </c:dLbls>
        <c:axId val="230339736"/>
        <c:axId val="230342088"/>
      </c:areaChart>
      <c:catAx>
        <c:axId val="2303397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230342088"/>
        <c:crosses val="autoZero"/>
        <c:auto val="1"/>
        <c:lblAlgn val="ctr"/>
        <c:lblOffset val="100"/>
        <c:noMultiLvlLbl val="0"/>
      </c:catAx>
      <c:valAx>
        <c:axId val="230342088"/>
        <c:scaling>
          <c:orientation val="minMax"/>
          <c:max val="0.9"/>
          <c:min val="0.70000000000000007"/>
        </c:scaling>
        <c:delete val="1"/>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r>
                  <a:rPr lang="en-CA" sz="1200" dirty="0">
                    <a:solidFill>
                      <a:schemeClr val="tx1">
                        <a:lumMod val="50000"/>
                        <a:lumOff val="50000"/>
                      </a:schemeClr>
                    </a:solidFill>
                    <a:latin typeface="Roboto Condensed Light" panose="02000000000000000000" pitchFamily="2" charset="0"/>
                    <a:cs typeface="Arial" panose="020B0604020202020204" pitchFamily="34" charset="0"/>
                  </a:rPr>
                  <a:t>Business Satisfaction with IT</a:t>
                </a:r>
              </a:p>
            </c:rich>
          </c:tx>
          <c:layout>
            <c:manualLayout>
              <c:xMode val="edge"/>
              <c:yMode val="edge"/>
              <c:x val="3.3925212536781808E-3"/>
              <c:y val="0.11332058457275287"/>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crossAx val="230339736"/>
        <c:crosses val="autoZero"/>
        <c:crossBetween val="midCat"/>
        <c:majorUnit val="4.0000000000000008E-2"/>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hyperlink" Target="https://www.infotech.com/benchmarking/apa-enduser-feedback" TargetMode="External"/><Relationship Id="rId7" Type="http://schemas.openxmlformats.org/officeDocument/2006/relationships/hyperlink" Target="https://www.infotech.com/research/ss/streamline-application-management" TargetMode="External"/><Relationship Id="rId2" Type="http://schemas.openxmlformats.org/officeDocument/2006/relationships/hyperlink" Target="https://www.infotech.com/research/ss/document-your-business-architecture" TargetMode="External"/><Relationship Id="rId1" Type="http://schemas.openxmlformats.org/officeDocument/2006/relationships/hyperlink" Target="https://www.infotech.com/research/ss/application-portfolio-management-foundations" TargetMode="External"/><Relationship Id="rId6" Type="http://schemas.openxmlformats.org/officeDocument/2006/relationships/hyperlink" Target="https://www.infotech.com/research/ss/optimize-project-intake-approval-and-prioritization" TargetMode="External"/><Relationship Id="rId5" Type="http://schemas.openxmlformats.org/officeDocument/2006/relationships/hyperlink" Target="https://www.infotech.com/research/ss/rapidly-develop-a-visual-it-strategy" TargetMode="External"/><Relationship Id="rId4" Type="http://schemas.openxmlformats.org/officeDocument/2006/relationships/hyperlink" Target="https://www.infotech.com/research/ss/transition-to-product-delivery"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infotech.com/benchmarking/apa-enduser-feedback" TargetMode="External"/><Relationship Id="rId7" Type="http://schemas.openxmlformats.org/officeDocument/2006/relationships/hyperlink" Target="https://www.infotech.com/research/ss/streamline-application-management" TargetMode="External"/><Relationship Id="rId2" Type="http://schemas.openxmlformats.org/officeDocument/2006/relationships/hyperlink" Target="https://www.infotech.com/research/ss/document-your-business-architecture" TargetMode="External"/><Relationship Id="rId1" Type="http://schemas.openxmlformats.org/officeDocument/2006/relationships/hyperlink" Target="https://www.infotech.com/research/ss/application-portfolio-management-foundations" TargetMode="External"/><Relationship Id="rId6" Type="http://schemas.openxmlformats.org/officeDocument/2006/relationships/hyperlink" Target="https://www.infotech.com/research/ss/optimize-project-intake-approval-and-prioritization" TargetMode="External"/><Relationship Id="rId5" Type="http://schemas.openxmlformats.org/officeDocument/2006/relationships/hyperlink" Target="https://www.infotech.com/research/ss/rapidly-develop-a-visual-it-strategy" TargetMode="External"/><Relationship Id="rId4" Type="http://schemas.openxmlformats.org/officeDocument/2006/relationships/hyperlink" Target="https://www.infotech.com/research/ss/transition-to-product-delivery"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D81CFE-0298-4567-9827-C320BAD6908C}" type="doc">
      <dgm:prSet loTypeId="urn:microsoft.com/office/officeart/2009/3/layout/IncreasingArrowsProcess" loCatId="process" qsTypeId="urn:microsoft.com/office/officeart/2005/8/quickstyle/simple5" qsCatId="simple" csTypeId="urn:microsoft.com/office/officeart/2005/8/colors/accent1_2" csCatId="accent1" phldr="1"/>
      <dgm:spPr/>
      <dgm:t>
        <a:bodyPr/>
        <a:lstStyle/>
        <a:p>
          <a:endParaRPr lang="en-CA"/>
        </a:p>
      </dgm:t>
    </dgm:pt>
    <dgm:pt modelId="{56E2E49F-B7F3-48AA-BF02-5FFA3FA0A4B6}">
      <dgm:prSet phldrT="[Text]"/>
      <dgm:spPr/>
      <dgm:t>
        <a:bodyPr/>
        <a:lstStyle/>
        <a:p>
          <a:r>
            <a:rPr lang="en-US" dirty="0">
              <a:latin typeface="Roboto" panose="02000000000000000000" pitchFamily="2" charset="0"/>
              <a:ea typeface="Roboto" panose="02000000000000000000" pitchFamily="2" charset="0"/>
            </a:rPr>
            <a:t>Discover and Rationalize</a:t>
          </a:r>
          <a:endParaRPr lang="en-CA" dirty="0">
            <a:latin typeface="Roboto" panose="02000000000000000000" pitchFamily="2" charset="0"/>
            <a:ea typeface="Roboto" panose="02000000000000000000" pitchFamily="2" charset="0"/>
          </a:endParaRPr>
        </a:p>
      </dgm:t>
    </dgm:pt>
    <dgm:pt modelId="{79A82565-7EDB-4F92-8E0C-624E668F76FA}" type="parTrans" cxnId="{9CD25175-DA1C-489C-A4F7-232CF756B004}">
      <dgm:prSet/>
      <dgm:spPr/>
      <dgm:t>
        <a:bodyPr/>
        <a:lstStyle/>
        <a:p>
          <a:endParaRPr lang="en-CA">
            <a:latin typeface="Roboto" panose="02000000000000000000" pitchFamily="2" charset="0"/>
            <a:ea typeface="Roboto" panose="02000000000000000000" pitchFamily="2" charset="0"/>
          </a:endParaRPr>
        </a:p>
      </dgm:t>
    </dgm:pt>
    <dgm:pt modelId="{3C08E556-15C1-491D-91AE-83942861E89B}" type="sibTrans" cxnId="{9CD25175-DA1C-489C-A4F7-232CF756B004}">
      <dgm:prSet/>
      <dgm:spPr/>
      <dgm:t>
        <a:bodyPr/>
        <a:lstStyle/>
        <a:p>
          <a:endParaRPr lang="en-CA">
            <a:latin typeface="Roboto" panose="02000000000000000000" pitchFamily="2" charset="0"/>
            <a:ea typeface="Roboto" panose="02000000000000000000" pitchFamily="2" charset="0"/>
          </a:endParaRPr>
        </a:p>
      </dgm:t>
    </dgm:pt>
    <dgm:pt modelId="{DBA24367-9973-4ECD-8FA5-BECA351F58EF}">
      <dgm:prSet phldrT="[Text]" custT="1"/>
      <dgm:spPr/>
      <dgm:t>
        <a:bodyPr/>
        <a:lstStyle/>
        <a:p>
          <a:pPr>
            <a:lnSpc>
              <a:spcPct val="100000"/>
            </a:lnSpc>
            <a:spcAft>
              <a:spcPts val="1200"/>
            </a:spcAft>
            <a:buFont typeface="Arial" panose="020B0604020202020204" pitchFamily="34" charset="0"/>
            <a:buChar char="•"/>
          </a:pPr>
          <a:r>
            <a:rPr lang="en-US" sz="1800" dirty="0">
              <a:latin typeface="Roboto" panose="02000000000000000000" pitchFamily="2" charset="0"/>
              <a:ea typeface="Roboto" panose="02000000000000000000" pitchFamily="2" charset="0"/>
            </a:rPr>
            <a:t>Application Portfolio Snapshot (Complete)</a:t>
          </a:r>
        </a:p>
        <a:p>
          <a:pPr>
            <a:lnSpc>
              <a:spcPct val="100000"/>
            </a:lnSpc>
            <a:spcAft>
              <a:spcPts val="1200"/>
            </a:spcAft>
            <a:buFont typeface="Arial" panose="020B0604020202020204" pitchFamily="34" charset="0"/>
            <a:buChar char="•"/>
          </a:pPr>
          <a:r>
            <a:rPr lang="en-US" sz="1800" b="0" dirty="0">
              <a:latin typeface="Roboto" panose="02000000000000000000" pitchFamily="2" charset="0"/>
              <a:ea typeface="Roboto" panose="02000000000000000000" pitchFamily="2" charset="0"/>
              <a:hlinkClick xmlns:r="http://schemas.openxmlformats.org/officeDocument/2006/relationships" r:id="rId1"/>
            </a:rPr>
            <a:t>Application Portfolio Management Foundations</a:t>
          </a:r>
          <a:endParaRPr lang="en-CA" sz="1800" b="0" dirty="0">
            <a:latin typeface="Roboto" panose="02000000000000000000" pitchFamily="2" charset="0"/>
            <a:ea typeface="Roboto" panose="02000000000000000000" pitchFamily="2" charset="0"/>
          </a:endParaRPr>
        </a:p>
      </dgm:t>
    </dgm:pt>
    <dgm:pt modelId="{67D6944D-1DCA-4590-8A4B-6D1FC3054D34}" type="parTrans" cxnId="{24A231C0-542F-4EB3-B18F-E40E7639470B}">
      <dgm:prSet/>
      <dgm:spPr/>
      <dgm:t>
        <a:bodyPr/>
        <a:lstStyle/>
        <a:p>
          <a:endParaRPr lang="en-CA">
            <a:latin typeface="Roboto" panose="02000000000000000000" pitchFamily="2" charset="0"/>
            <a:ea typeface="Roboto" panose="02000000000000000000" pitchFamily="2" charset="0"/>
          </a:endParaRPr>
        </a:p>
      </dgm:t>
    </dgm:pt>
    <dgm:pt modelId="{EB5672CD-4D57-4225-A3C4-CAAF0EA15A5B}" type="sibTrans" cxnId="{24A231C0-542F-4EB3-B18F-E40E7639470B}">
      <dgm:prSet/>
      <dgm:spPr/>
      <dgm:t>
        <a:bodyPr/>
        <a:lstStyle/>
        <a:p>
          <a:endParaRPr lang="en-CA">
            <a:latin typeface="Roboto" panose="02000000000000000000" pitchFamily="2" charset="0"/>
            <a:ea typeface="Roboto" panose="02000000000000000000" pitchFamily="2" charset="0"/>
          </a:endParaRPr>
        </a:p>
      </dgm:t>
    </dgm:pt>
    <dgm:pt modelId="{AB0E4FEC-53FA-49E9-AB8C-699C31FB99EA}">
      <dgm:prSet phldrT="[Text]"/>
      <dgm:spPr/>
      <dgm:t>
        <a:bodyPr/>
        <a:lstStyle/>
        <a:p>
          <a:r>
            <a:rPr lang="en-US" dirty="0">
              <a:latin typeface="Roboto" panose="02000000000000000000" pitchFamily="2" charset="0"/>
              <a:ea typeface="Roboto" panose="02000000000000000000" pitchFamily="2" charset="0"/>
            </a:rPr>
            <a:t>Assess Alignment</a:t>
          </a:r>
          <a:endParaRPr lang="en-CA" dirty="0">
            <a:latin typeface="Roboto" panose="02000000000000000000" pitchFamily="2" charset="0"/>
            <a:ea typeface="Roboto" panose="02000000000000000000" pitchFamily="2" charset="0"/>
          </a:endParaRPr>
        </a:p>
      </dgm:t>
    </dgm:pt>
    <dgm:pt modelId="{D1C36FF1-1A6A-4104-A4EB-633D3C1A882E}" type="parTrans" cxnId="{6AB8172F-62D3-424F-AC46-B8A02E17E1C4}">
      <dgm:prSet/>
      <dgm:spPr/>
      <dgm:t>
        <a:bodyPr/>
        <a:lstStyle/>
        <a:p>
          <a:endParaRPr lang="en-CA">
            <a:latin typeface="Roboto" panose="02000000000000000000" pitchFamily="2" charset="0"/>
            <a:ea typeface="Roboto" panose="02000000000000000000" pitchFamily="2" charset="0"/>
          </a:endParaRPr>
        </a:p>
      </dgm:t>
    </dgm:pt>
    <dgm:pt modelId="{28DF6C19-BCA2-42B1-B437-4DD395FF9B59}" type="sibTrans" cxnId="{6AB8172F-62D3-424F-AC46-B8A02E17E1C4}">
      <dgm:prSet/>
      <dgm:spPr/>
      <dgm:t>
        <a:bodyPr/>
        <a:lstStyle/>
        <a:p>
          <a:endParaRPr lang="en-CA">
            <a:latin typeface="Roboto" panose="02000000000000000000" pitchFamily="2" charset="0"/>
            <a:ea typeface="Roboto" panose="02000000000000000000" pitchFamily="2" charset="0"/>
          </a:endParaRPr>
        </a:p>
      </dgm:t>
    </dgm:pt>
    <dgm:pt modelId="{44368FC5-6F2B-4050-B6F9-38A813AD2ECD}">
      <dgm:prSet phldrT="[Text]" custT="1"/>
      <dgm:spPr/>
      <dgm:t>
        <a:bodyPr/>
        <a:lstStyle/>
        <a:p>
          <a:pPr>
            <a:lnSpc>
              <a:spcPct val="100000"/>
            </a:lnSpc>
            <a:spcAft>
              <a:spcPts val="1200"/>
            </a:spcAft>
            <a:buNone/>
          </a:pPr>
          <a:r>
            <a:rPr lang="en-US" sz="1800" dirty="0">
              <a:latin typeface="Roboto" panose="02000000000000000000" pitchFamily="2" charset="0"/>
              <a:ea typeface="Roboto" panose="02000000000000000000" pitchFamily="2" charset="0"/>
              <a:hlinkClick xmlns:r="http://schemas.openxmlformats.org/officeDocument/2006/relationships" r:id="rId2"/>
            </a:rPr>
            <a:t>Document Your </a:t>
          </a:r>
          <a:br>
            <a:rPr lang="en-US" sz="1800" dirty="0">
              <a:latin typeface="Roboto" panose="02000000000000000000" pitchFamily="2" charset="0"/>
              <a:ea typeface="Roboto" panose="02000000000000000000" pitchFamily="2" charset="0"/>
              <a:hlinkClick xmlns:r="http://schemas.openxmlformats.org/officeDocument/2006/relationships" r:id="rId2"/>
            </a:rPr>
          </a:br>
          <a:r>
            <a:rPr lang="en-US" sz="1800" dirty="0">
              <a:latin typeface="Roboto" panose="02000000000000000000" pitchFamily="2" charset="0"/>
              <a:ea typeface="Roboto" panose="02000000000000000000" pitchFamily="2" charset="0"/>
              <a:hlinkClick xmlns:r="http://schemas.openxmlformats.org/officeDocument/2006/relationships" r:id="rId2"/>
            </a:rPr>
            <a:t>Business Architecture</a:t>
          </a:r>
          <a:endParaRPr lang="en-US" sz="1800" dirty="0">
            <a:latin typeface="Roboto" panose="02000000000000000000" pitchFamily="2" charset="0"/>
            <a:ea typeface="Roboto" panose="02000000000000000000" pitchFamily="2" charset="0"/>
          </a:endParaRPr>
        </a:p>
        <a:p>
          <a:pPr>
            <a:lnSpc>
              <a:spcPct val="100000"/>
            </a:lnSpc>
            <a:spcAft>
              <a:spcPts val="1200"/>
            </a:spcAft>
            <a:buNone/>
          </a:pPr>
          <a:r>
            <a:rPr lang="en-US" sz="1800" dirty="0">
              <a:latin typeface="Roboto" panose="02000000000000000000" pitchFamily="2" charset="0"/>
              <a:ea typeface="Roboto" panose="02000000000000000000" pitchFamily="2" charset="0"/>
            </a:rPr>
            <a:t>Info-Tech Diagnostic: </a:t>
          </a:r>
          <a:r>
            <a:rPr lang="en-US" sz="1800" dirty="0">
              <a:latin typeface="Roboto" panose="02000000000000000000" pitchFamily="2" charset="0"/>
              <a:ea typeface="Roboto" panose="02000000000000000000" pitchFamily="2" charset="0"/>
              <a:hlinkClick xmlns:r="http://schemas.openxmlformats.org/officeDocument/2006/relationships" r:id="rId3"/>
            </a:rPr>
            <a:t>Application Portfolio Assessment</a:t>
          </a:r>
          <a:endParaRPr lang="en-US" sz="1800" dirty="0">
            <a:latin typeface="Roboto" panose="02000000000000000000" pitchFamily="2" charset="0"/>
            <a:ea typeface="Roboto" panose="02000000000000000000" pitchFamily="2" charset="0"/>
          </a:endParaRPr>
        </a:p>
        <a:p>
          <a:pPr>
            <a:lnSpc>
              <a:spcPct val="100000"/>
            </a:lnSpc>
            <a:spcAft>
              <a:spcPts val="1200"/>
            </a:spcAft>
            <a:buNone/>
          </a:pPr>
          <a:r>
            <a:rPr lang="en-US" sz="1800" b="0" dirty="0">
              <a:latin typeface="Roboto" panose="02000000000000000000" pitchFamily="2" charset="0"/>
              <a:ea typeface="Roboto" panose="02000000000000000000" pitchFamily="2" charset="0"/>
              <a:hlinkClick xmlns:r="http://schemas.openxmlformats.org/officeDocument/2006/relationships" r:id="rId4"/>
            </a:rPr>
            <a:t>Transition to Product Delivery</a:t>
          </a:r>
          <a:endParaRPr lang="en-CA" sz="1800" b="0" dirty="0">
            <a:latin typeface="Roboto" panose="02000000000000000000" pitchFamily="2" charset="0"/>
            <a:ea typeface="Roboto" panose="02000000000000000000" pitchFamily="2" charset="0"/>
          </a:endParaRPr>
        </a:p>
      </dgm:t>
    </dgm:pt>
    <dgm:pt modelId="{56BC3BD9-3F6C-4D36-869E-F7ED2A3BB996}" type="parTrans" cxnId="{AF91E43F-4FDA-4911-B20A-4AAAECAC3A26}">
      <dgm:prSet/>
      <dgm:spPr/>
      <dgm:t>
        <a:bodyPr/>
        <a:lstStyle/>
        <a:p>
          <a:endParaRPr lang="en-CA">
            <a:latin typeface="Roboto" panose="02000000000000000000" pitchFamily="2" charset="0"/>
            <a:ea typeface="Roboto" panose="02000000000000000000" pitchFamily="2" charset="0"/>
          </a:endParaRPr>
        </a:p>
      </dgm:t>
    </dgm:pt>
    <dgm:pt modelId="{5BCDD5EC-B9D7-4F1C-B755-3D6BD0D27A4C}" type="sibTrans" cxnId="{AF91E43F-4FDA-4911-B20A-4AAAECAC3A26}">
      <dgm:prSet/>
      <dgm:spPr/>
      <dgm:t>
        <a:bodyPr/>
        <a:lstStyle/>
        <a:p>
          <a:endParaRPr lang="en-CA">
            <a:latin typeface="Roboto" panose="02000000000000000000" pitchFamily="2" charset="0"/>
            <a:ea typeface="Roboto" panose="02000000000000000000" pitchFamily="2" charset="0"/>
          </a:endParaRPr>
        </a:p>
      </dgm:t>
    </dgm:pt>
    <dgm:pt modelId="{99D82A4C-43F0-4523-8AE5-996413907CDC}">
      <dgm:prSet phldrT="[Text]"/>
      <dgm:spPr/>
      <dgm:t>
        <a:bodyPr/>
        <a:lstStyle/>
        <a:p>
          <a:r>
            <a:rPr lang="en-US" dirty="0">
              <a:latin typeface="Roboto" panose="02000000000000000000" pitchFamily="2" charset="0"/>
              <a:ea typeface="Roboto" panose="02000000000000000000" pitchFamily="2" charset="0"/>
            </a:rPr>
            <a:t>Align and Modernize</a:t>
          </a:r>
          <a:endParaRPr lang="en-CA" dirty="0">
            <a:latin typeface="Roboto" panose="02000000000000000000" pitchFamily="2" charset="0"/>
            <a:ea typeface="Roboto" panose="02000000000000000000" pitchFamily="2" charset="0"/>
          </a:endParaRPr>
        </a:p>
      </dgm:t>
    </dgm:pt>
    <dgm:pt modelId="{51FD8EFF-0838-4630-A1D7-90BAA05C138D}" type="parTrans" cxnId="{382E196B-CB04-47B5-ABF8-C2738A910EFD}">
      <dgm:prSet/>
      <dgm:spPr/>
      <dgm:t>
        <a:bodyPr/>
        <a:lstStyle/>
        <a:p>
          <a:endParaRPr lang="en-CA">
            <a:latin typeface="Roboto" panose="02000000000000000000" pitchFamily="2" charset="0"/>
            <a:ea typeface="Roboto" panose="02000000000000000000" pitchFamily="2" charset="0"/>
          </a:endParaRPr>
        </a:p>
      </dgm:t>
    </dgm:pt>
    <dgm:pt modelId="{FCE0F2F0-3254-4771-AFE6-12D34F001A5F}" type="sibTrans" cxnId="{382E196B-CB04-47B5-ABF8-C2738A910EFD}">
      <dgm:prSet/>
      <dgm:spPr/>
      <dgm:t>
        <a:bodyPr/>
        <a:lstStyle/>
        <a:p>
          <a:endParaRPr lang="en-CA">
            <a:latin typeface="Roboto" panose="02000000000000000000" pitchFamily="2" charset="0"/>
            <a:ea typeface="Roboto" panose="02000000000000000000" pitchFamily="2" charset="0"/>
          </a:endParaRPr>
        </a:p>
      </dgm:t>
    </dgm:pt>
    <dgm:pt modelId="{5FA4AC9D-3D42-42CE-9093-456B20919887}">
      <dgm:prSet phldrT="[Text]" custT="1"/>
      <dgm:spPr/>
      <dgm:t>
        <a:bodyPr/>
        <a:lstStyle/>
        <a:p>
          <a:pPr>
            <a:lnSpc>
              <a:spcPct val="100000"/>
            </a:lnSpc>
            <a:spcAft>
              <a:spcPts val="1200"/>
            </a:spcAft>
          </a:pPr>
          <a:r>
            <a:rPr lang="en-US" sz="1800" b="0" dirty="0">
              <a:latin typeface="Roboto" panose="02000000000000000000" pitchFamily="2" charset="0"/>
              <a:ea typeface="Roboto" panose="02000000000000000000" pitchFamily="2" charset="0"/>
              <a:hlinkClick xmlns:r="http://schemas.openxmlformats.org/officeDocument/2006/relationships" r:id="rId5"/>
            </a:rPr>
            <a:t>Build a Business-Aligned IT Strategy</a:t>
          </a:r>
          <a:endParaRPr lang="en-US" sz="1800" b="0" dirty="0">
            <a:latin typeface="Roboto" panose="02000000000000000000" pitchFamily="2" charset="0"/>
            <a:ea typeface="Roboto" panose="02000000000000000000" pitchFamily="2" charset="0"/>
            <a:hlinkClick xmlns:r="http://schemas.openxmlformats.org/officeDocument/2006/relationships" r:id="rId6"/>
          </a:endParaRPr>
        </a:p>
        <a:p>
          <a:pPr>
            <a:lnSpc>
              <a:spcPct val="100000"/>
            </a:lnSpc>
            <a:spcAft>
              <a:spcPts val="1200"/>
            </a:spcAft>
          </a:pPr>
          <a:r>
            <a:rPr lang="en-US" sz="1800" dirty="0">
              <a:latin typeface="Roboto" panose="02000000000000000000" pitchFamily="2" charset="0"/>
              <a:ea typeface="Roboto" panose="02000000000000000000" pitchFamily="2" charset="0"/>
              <a:hlinkClick xmlns:r="http://schemas.openxmlformats.org/officeDocument/2006/relationships" r:id="rId6"/>
            </a:rPr>
            <a:t>Optimize IT Project Intake, Approval, and Prioritization</a:t>
          </a:r>
          <a:endParaRPr lang="en-US" sz="1800" dirty="0">
            <a:latin typeface="Roboto" panose="02000000000000000000" pitchFamily="2" charset="0"/>
            <a:ea typeface="Roboto" panose="02000000000000000000" pitchFamily="2" charset="0"/>
          </a:endParaRPr>
        </a:p>
        <a:p>
          <a:pPr>
            <a:lnSpc>
              <a:spcPct val="100000"/>
            </a:lnSpc>
            <a:spcAft>
              <a:spcPts val="1200"/>
            </a:spcAft>
          </a:pPr>
          <a:r>
            <a:rPr lang="en-US" sz="1800" dirty="0">
              <a:latin typeface="Roboto" panose="02000000000000000000" pitchFamily="2" charset="0"/>
              <a:ea typeface="Roboto" panose="02000000000000000000" pitchFamily="2" charset="0"/>
              <a:hlinkClick xmlns:r="http://schemas.openxmlformats.org/officeDocument/2006/relationships" r:id="rId7"/>
            </a:rPr>
            <a:t>Streamline Application </a:t>
          </a:r>
          <a:br>
            <a:rPr lang="en-US" sz="1800" dirty="0">
              <a:latin typeface="Roboto" panose="02000000000000000000" pitchFamily="2" charset="0"/>
              <a:ea typeface="Roboto" panose="02000000000000000000" pitchFamily="2" charset="0"/>
              <a:hlinkClick xmlns:r="http://schemas.openxmlformats.org/officeDocument/2006/relationships" r:id="rId7"/>
            </a:rPr>
          </a:br>
          <a:r>
            <a:rPr lang="en-US" sz="1800" dirty="0">
              <a:latin typeface="Roboto" panose="02000000000000000000" pitchFamily="2" charset="0"/>
              <a:ea typeface="Roboto" panose="02000000000000000000" pitchFamily="2" charset="0"/>
              <a:hlinkClick xmlns:r="http://schemas.openxmlformats.org/officeDocument/2006/relationships" r:id="rId7"/>
            </a:rPr>
            <a:t>Management</a:t>
          </a:r>
          <a:endParaRPr lang="en-CA" sz="1800" b="0" dirty="0">
            <a:latin typeface="Roboto" panose="02000000000000000000" pitchFamily="2" charset="0"/>
            <a:ea typeface="Roboto" panose="02000000000000000000" pitchFamily="2" charset="0"/>
          </a:endParaRPr>
        </a:p>
      </dgm:t>
    </dgm:pt>
    <dgm:pt modelId="{628CD4C0-4140-42A2-909C-BA35BDB02B2D}" type="parTrans" cxnId="{BDC3DA81-2272-46AE-90C1-A7A0FBFDEBD8}">
      <dgm:prSet/>
      <dgm:spPr/>
      <dgm:t>
        <a:bodyPr/>
        <a:lstStyle/>
        <a:p>
          <a:endParaRPr lang="en-CA">
            <a:latin typeface="Roboto" panose="02000000000000000000" pitchFamily="2" charset="0"/>
            <a:ea typeface="Roboto" panose="02000000000000000000" pitchFamily="2" charset="0"/>
          </a:endParaRPr>
        </a:p>
      </dgm:t>
    </dgm:pt>
    <dgm:pt modelId="{B0B6A614-7939-45BB-A0CA-3E52FC4910B5}" type="sibTrans" cxnId="{BDC3DA81-2272-46AE-90C1-A7A0FBFDEBD8}">
      <dgm:prSet/>
      <dgm:spPr/>
      <dgm:t>
        <a:bodyPr/>
        <a:lstStyle/>
        <a:p>
          <a:endParaRPr lang="en-CA">
            <a:latin typeface="Roboto" panose="02000000000000000000" pitchFamily="2" charset="0"/>
            <a:ea typeface="Roboto" panose="02000000000000000000" pitchFamily="2" charset="0"/>
          </a:endParaRPr>
        </a:p>
      </dgm:t>
    </dgm:pt>
    <dgm:pt modelId="{031E0CAE-5B44-48DF-807A-DFB2D5248932}" type="pres">
      <dgm:prSet presAssocID="{88D81CFE-0298-4567-9827-C320BAD6908C}" presName="Name0" presStyleCnt="0">
        <dgm:presLayoutVars>
          <dgm:chMax val="5"/>
          <dgm:chPref val="5"/>
          <dgm:dir/>
          <dgm:animLvl val="lvl"/>
        </dgm:presLayoutVars>
      </dgm:prSet>
      <dgm:spPr/>
    </dgm:pt>
    <dgm:pt modelId="{5106C221-6F83-4A88-929E-A69AA61F5505}" type="pres">
      <dgm:prSet presAssocID="{56E2E49F-B7F3-48AA-BF02-5FFA3FA0A4B6}" presName="parentText1" presStyleLbl="node1" presStyleIdx="0" presStyleCnt="3">
        <dgm:presLayoutVars>
          <dgm:chMax/>
          <dgm:chPref val="3"/>
          <dgm:bulletEnabled val="1"/>
        </dgm:presLayoutVars>
      </dgm:prSet>
      <dgm:spPr/>
    </dgm:pt>
    <dgm:pt modelId="{2687A135-E36F-4BB5-B9EB-641D21758507}" type="pres">
      <dgm:prSet presAssocID="{56E2E49F-B7F3-48AA-BF02-5FFA3FA0A4B6}" presName="childText1" presStyleLbl="solidAlignAcc1" presStyleIdx="0" presStyleCnt="3">
        <dgm:presLayoutVars>
          <dgm:chMax val="0"/>
          <dgm:chPref val="0"/>
          <dgm:bulletEnabled val="1"/>
        </dgm:presLayoutVars>
      </dgm:prSet>
      <dgm:spPr/>
    </dgm:pt>
    <dgm:pt modelId="{05FF3257-9881-49DB-9EEA-F88AC4F8A055}" type="pres">
      <dgm:prSet presAssocID="{AB0E4FEC-53FA-49E9-AB8C-699C31FB99EA}" presName="parentText2" presStyleLbl="node1" presStyleIdx="1" presStyleCnt="3">
        <dgm:presLayoutVars>
          <dgm:chMax/>
          <dgm:chPref val="3"/>
          <dgm:bulletEnabled val="1"/>
        </dgm:presLayoutVars>
      </dgm:prSet>
      <dgm:spPr/>
    </dgm:pt>
    <dgm:pt modelId="{4389324A-0DD1-422B-B21C-13692527CF87}" type="pres">
      <dgm:prSet presAssocID="{AB0E4FEC-53FA-49E9-AB8C-699C31FB99EA}" presName="childText2" presStyleLbl="solidAlignAcc1" presStyleIdx="1" presStyleCnt="3">
        <dgm:presLayoutVars>
          <dgm:chMax val="0"/>
          <dgm:chPref val="0"/>
          <dgm:bulletEnabled val="1"/>
        </dgm:presLayoutVars>
      </dgm:prSet>
      <dgm:spPr/>
    </dgm:pt>
    <dgm:pt modelId="{4355DE16-A44E-47A9-9D15-6293B7757EE2}" type="pres">
      <dgm:prSet presAssocID="{99D82A4C-43F0-4523-8AE5-996413907CDC}" presName="parentText3" presStyleLbl="node1" presStyleIdx="2" presStyleCnt="3">
        <dgm:presLayoutVars>
          <dgm:chMax/>
          <dgm:chPref val="3"/>
          <dgm:bulletEnabled val="1"/>
        </dgm:presLayoutVars>
      </dgm:prSet>
      <dgm:spPr/>
    </dgm:pt>
    <dgm:pt modelId="{1BD443BF-E393-405B-8ACC-14CCA447945F}" type="pres">
      <dgm:prSet presAssocID="{99D82A4C-43F0-4523-8AE5-996413907CDC}" presName="childText3" presStyleLbl="solidAlignAcc1" presStyleIdx="2" presStyleCnt="3">
        <dgm:presLayoutVars>
          <dgm:chMax val="0"/>
          <dgm:chPref val="0"/>
          <dgm:bulletEnabled val="1"/>
        </dgm:presLayoutVars>
      </dgm:prSet>
      <dgm:spPr/>
    </dgm:pt>
  </dgm:ptLst>
  <dgm:cxnLst>
    <dgm:cxn modelId="{A4CF7F02-9F5D-4972-BBDF-A31AE7C4E86F}" type="presOf" srcId="{DBA24367-9973-4ECD-8FA5-BECA351F58EF}" destId="{2687A135-E36F-4BB5-B9EB-641D21758507}" srcOrd="0" destOrd="0" presId="urn:microsoft.com/office/officeart/2009/3/layout/IncreasingArrowsProcess"/>
    <dgm:cxn modelId="{6AB8172F-62D3-424F-AC46-B8A02E17E1C4}" srcId="{88D81CFE-0298-4567-9827-C320BAD6908C}" destId="{AB0E4FEC-53FA-49E9-AB8C-699C31FB99EA}" srcOrd="1" destOrd="0" parTransId="{D1C36FF1-1A6A-4104-A4EB-633D3C1A882E}" sibTransId="{28DF6C19-BCA2-42B1-B437-4DD395FF9B59}"/>
    <dgm:cxn modelId="{AF91E43F-4FDA-4911-B20A-4AAAECAC3A26}" srcId="{AB0E4FEC-53FA-49E9-AB8C-699C31FB99EA}" destId="{44368FC5-6F2B-4050-B6F9-38A813AD2ECD}" srcOrd="0" destOrd="0" parTransId="{56BC3BD9-3F6C-4D36-869E-F7ED2A3BB996}" sibTransId="{5BCDD5EC-B9D7-4F1C-B755-3D6BD0D27A4C}"/>
    <dgm:cxn modelId="{382E196B-CB04-47B5-ABF8-C2738A910EFD}" srcId="{88D81CFE-0298-4567-9827-C320BAD6908C}" destId="{99D82A4C-43F0-4523-8AE5-996413907CDC}" srcOrd="2" destOrd="0" parTransId="{51FD8EFF-0838-4630-A1D7-90BAA05C138D}" sibTransId="{FCE0F2F0-3254-4771-AFE6-12D34F001A5F}"/>
    <dgm:cxn modelId="{9CD25175-DA1C-489C-A4F7-232CF756B004}" srcId="{88D81CFE-0298-4567-9827-C320BAD6908C}" destId="{56E2E49F-B7F3-48AA-BF02-5FFA3FA0A4B6}" srcOrd="0" destOrd="0" parTransId="{79A82565-7EDB-4F92-8E0C-624E668F76FA}" sibTransId="{3C08E556-15C1-491D-91AE-83942861E89B}"/>
    <dgm:cxn modelId="{C5392478-0F64-419D-AE83-8B2C9E2FB04D}" type="presOf" srcId="{88D81CFE-0298-4567-9827-C320BAD6908C}" destId="{031E0CAE-5B44-48DF-807A-DFB2D5248932}" srcOrd="0" destOrd="0" presId="urn:microsoft.com/office/officeart/2009/3/layout/IncreasingArrowsProcess"/>
    <dgm:cxn modelId="{A207C17E-D997-4C97-B53D-D4F09A58A28D}" type="presOf" srcId="{5FA4AC9D-3D42-42CE-9093-456B20919887}" destId="{1BD443BF-E393-405B-8ACC-14CCA447945F}" srcOrd="0" destOrd="0" presId="urn:microsoft.com/office/officeart/2009/3/layout/IncreasingArrowsProcess"/>
    <dgm:cxn modelId="{BDC3DA81-2272-46AE-90C1-A7A0FBFDEBD8}" srcId="{99D82A4C-43F0-4523-8AE5-996413907CDC}" destId="{5FA4AC9D-3D42-42CE-9093-456B20919887}" srcOrd="0" destOrd="0" parTransId="{628CD4C0-4140-42A2-909C-BA35BDB02B2D}" sibTransId="{B0B6A614-7939-45BB-A0CA-3E52FC4910B5}"/>
    <dgm:cxn modelId="{C21800A9-FF74-41DC-B89F-F9AB1B7FE24D}" type="presOf" srcId="{AB0E4FEC-53FA-49E9-AB8C-699C31FB99EA}" destId="{05FF3257-9881-49DB-9EEA-F88AC4F8A055}" srcOrd="0" destOrd="0" presId="urn:microsoft.com/office/officeart/2009/3/layout/IncreasingArrowsProcess"/>
    <dgm:cxn modelId="{24A231C0-542F-4EB3-B18F-E40E7639470B}" srcId="{56E2E49F-B7F3-48AA-BF02-5FFA3FA0A4B6}" destId="{DBA24367-9973-4ECD-8FA5-BECA351F58EF}" srcOrd="0" destOrd="0" parTransId="{67D6944D-1DCA-4590-8A4B-6D1FC3054D34}" sibTransId="{EB5672CD-4D57-4225-A3C4-CAAF0EA15A5B}"/>
    <dgm:cxn modelId="{7F6362D8-054D-4241-BDE6-502F572F2A9E}" type="presOf" srcId="{44368FC5-6F2B-4050-B6F9-38A813AD2ECD}" destId="{4389324A-0DD1-422B-B21C-13692527CF87}" srcOrd="0" destOrd="0" presId="urn:microsoft.com/office/officeart/2009/3/layout/IncreasingArrowsProcess"/>
    <dgm:cxn modelId="{E0481DE8-39B4-406A-B08E-16EEFF8FCACE}" type="presOf" srcId="{99D82A4C-43F0-4523-8AE5-996413907CDC}" destId="{4355DE16-A44E-47A9-9D15-6293B7757EE2}" srcOrd="0" destOrd="0" presId="urn:microsoft.com/office/officeart/2009/3/layout/IncreasingArrowsProcess"/>
    <dgm:cxn modelId="{4FF2B4F3-C77C-469C-8C38-3E055A37ED15}" type="presOf" srcId="{56E2E49F-B7F3-48AA-BF02-5FFA3FA0A4B6}" destId="{5106C221-6F83-4A88-929E-A69AA61F5505}" srcOrd="0" destOrd="0" presId="urn:microsoft.com/office/officeart/2009/3/layout/IncreasingArrowsProcess"/>
    <dgm:cxn modelId="{18E0178E-C167-4485-84B0-5DD80BA529B4}" type="presParOf" srcId="{031E0CAE-5B44-48DF-807A-DFB2D5248932}" destId="{5106C221-6F83-4A88-929E-A69AA61F5505}" srcOrd="0" destOrd="0" presId="urn:microsoft.com/office/officeart/2009/3/layout/IncreasingArrowsProcess"/>
    <dgm:cxn modelId="{DC91F9D4-9FE7-4FBD-A62F-0537B3E59CC9}" type="presParOf" srcId="{031E0CAE-5B44-48DF-807A-DFB2D5248932}" destId="{2687A135-E36F-4BB5-B9EB-641D21758507}" srcOrd="1" destOrd="0" presId="urn:microsoft.com/office/officeart/2009/3/layout/IncreasingArrowsProcess"/>
    <dgm:cxn modelId="{81015F62-8844-449B-86C5-FB043CA65094}" type="presParOf" srcId="{031E0CAE-5B44-48DF-807A-DFB2D5248932}" destId="{05FF3257-9881-49DB-9EEA-F88AC4F8A055}" srcOrd="2" destOrd="0" presId="urn:microsoft.com/office/officeart/2009/3/layout/IncreasingArrowsProcess"/>
    <dgm:cxn modelId="{D7A6C59C-05AA-47DC-A114-F0483FB78680}" type="presParOf" srcId="{031E0CAE-5B44-48DF-807A-DFB2D5248932}" destId="{4389324A-0DD1-422B-B21C-13692527CF87}" srcOrd="3" destOrd="0" presId="urn:microsoft.com/office/officeart/2009/3/layout/IncreasingArrowsProcess"/>
    <dgm:cxn modelId="{8F555428-FAD3-421C-B166-1AFC5DE9A540}" type="presParOf" srcId="{031E0CAE-5B44-48DF-807A-DFB2D5248932}" destId="{4355DE16-A44E-47A9-9D15-6293B7757EE2}" srcOrd="4" destOrd="0" presId="urn:microsoft.com/office/officeart/2009/3/layout/IncreasingArrowsProcess"/>
    <dgm:cxn modelId="{D276F937-E7AB-4276-93F3-566FA877A196}" type="presParOf" srcId="{031E0CAE-5B44-48DF-807A-DFB2D5248932}" destId="{1BD443BF-E393-405B-8ACC-14CCA447945F}"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6C221-6F83-4A88-929E-A69AA61F5505}">
      <dsp:nvSpPr>
        <dsp:cNvPr id="0" name=""/>
        <dsp:cNvSpPr/>
      </dsp:nvSpPr>
      <dsp:spPr>
        <a:xfrm>
          <a:off x="991899" y="10454"/>
          <a:ext cx="9295389" cy="1353762"/>
        </a:xfrm>
        <a:prstGeom prst="rightArrow">
          <a:avLst>
            <a:gd name="adj1" fmla="val 50000"/>
            <a:gd name="adj2" fmla="val 5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254000" bIns="21491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Roboto" panose="02000000000000000000" pitchFamily="2" charset="0"/>
              <a:ea typeface="Roboto" panose="02000000000000000000" pitchFamily="2" charset="0"/>
            </a:rPr>
            <a:t>Discover and Rationalize</a:t>
          </a:r>
          <a:endParaRPr lang="en-CA" sz="2400" kern="1200" dirty="0">
            <a:latin typeface="Roboto" panose="02000000000000000000" pitchFamily="2" charset="0"/>
            <a:ea typeface="Roboto" panose="02000000000000000000" pitchFamily="2" charset="0"/>
          </a:endParaRPr>
        </a:p>
      </dsp:txBody>
      <dsp:txXfrm>
        <a:off x="991899" y="348895"/>
        <a:ext cx="8956949" cy="676881"/>
      </dsp:txXfrm>
    </dsp:sp>
    <dsp:sp modelId="{2687A135-E36F-4BB5-B9EB-641D21758507}">
      <dsp:nvSpPr>
        <dsp:cNvPr id="0" name=""/>
        <dsp:cNvSpPr/>
      </dsp:nvSpPr>
      <dsp:spPr>
        <a:xfrm>
          <a:off x="991899" y="1054401"/>
          <a:ext cx="2862979" cy="2607845"/>
        </a:xfrm>
        <a:prstGeom prst="re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ts val="1200"/>
            </a:spcAft>
            <a:buFont typeface="Arial" panose="020B0604020202020204" pitchFamily="34" charset="0"/>
            <a:buNone/>
          </a:pPr>
          <a:r>
            <a:rPr lang="en-US" sz="1800" kern="1200" dirty="0">
              <a:latin typeface="Roboto" panose="02000000000000000000" pitchFamily="2" charset="0"/>
              <a:ea typeface="Roboto" panose="02000000000000000000" pitchFamily="2" charset="0"/>
            </a:rPr>
            <a:t>Application Portfolio Snapshot (Complete)</a:t>
          </a:r>
        </a:p>
        <a:p>
          <a:pPr marL="0" lvl="0" indent="0" algn="l" defTabSz="800100">
            <a:lnSpc>
              <a:spcPct val="100000"/>
            </a:lnSpc>
            <a:spcBef>
              <a:spcPct val="0"/>
            </a:spcBef>
            <a:spcAft>
              <a:spcPts val="1200"/>
            </a:spcAft>
            <a:buFont typeface="Arial" panose="020B0604020202020204" pitchFamily="34" charset="0"/>
            <a:buNone/>
          </a:pPr>
          <a:r>
            <a:rPr lang="en-US" sz="1800" b="0" kern="1200" dirty="0">
              <a:latin typeface="Roboto" panose="02000000000000000000" pitchFamily="2" charset="0"/>
              <a:ea typeface="Roboto" panose="02000000000000000000" pitchFamily="2" charset="0"/>
              <a:hlinkClick xmlns:r="http://schemas.openxmlformats.org/officeDocument/2006/relationships" r:id="rId1"/>
            </a:rPr>
            <a:t>Application Portfolio Management Foundations</a:t>
          </a:r>
          <a:endParaRPr lang="en-CA" sz="1800" b="0" kern="1200" dirty="0">
            <a:latin typeface="Roboto" panose="02000000000000000000" pitchFamily="2" charset="0"/>
            <a:ea typeface="Roboto" panose="02000000000000000000" pitchFamily="2" charset="0"/>
          </a:endParaRPr>
        </a:p>
      </dsp:txBody>
      <dsp:txXfrm>
        <a:off x="991899" y="1054401"/>
        <a:ext cx="2862979" cy="2607845"/>
      </dsp:txXfrm>
    </dsp:sp>
    <dsp:sp modelId="{05FF3257-9881-49DB-9EEA-F88AC4F8A055}">
      <dsp:nvSpPr>
        <dsp:cNvPr id="0" name=""/>
        <dsp:cNvSpPr/>
      </dsp:nvSpPr>
      <dsp:spPr>
        <a:xfrm>
          <a:off x="3854879" y="461708"/>
          <a:ext cx="6432409" cy="1353762"/>
        </a:xfrm>
        <a:prstGeom prst="rightArrow">
          <a:avLst>
            <a:gd name="adj1" fmla="val 50000"/>
            <a:gd name="adj2" fmla="val 5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254000" bIns="21491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Roboto" panose="02000000000000000000" pitchFamily="2" charset="0"/>
              <a:ea typeface="Roboto" panose="02000000000000000000" pitchFamily="2" charset="0"/>
            </a:rPr>
            <a:t>Assess Alignment</a:t>
          </a:r>
          <a:endParaRPr lang="en-CA" sz="2400" kern="1200" dirty="0">
            <a:latin typeface="Roboto" panose="02000000000000000000" pitchFamily="2" charset="0"/>
            <a:ea typeface="Roboto" panose="02000000000000000000" pitchFamily="2" charset="0"/>
          </a:endParaRPr>
        </a:p>
      </dsp:txBody>
      <dsp:txXfrm>
        <a:off x="3854879" y="800149"/>
        <a:ext cx="6093969" cy="676881"/>
      </dsp:txXfrm>
    </dsp:sp>
    <dsp:sp modelId="{4389324A-0DD1-422B-B21C-13692527CF87}">
      <dsp:nvSpPr>
        <dsp:cNvPr id="0" name=""/>
        <dsp:cNvSpPr/>
      </dsp:nvSpPr>
      <dsp:spPr>
        <a:xfrm>
          <a:off x="3854879" y="1505655"/>
          <a:ext cx="2862979" cy="2607845"/>
        </a:xfrm>
        <a:prstGeom prst="re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ts val="1200"/>
            </a:spcAft>
            <a:buNone/>
          </a:pPr>
          <a:r>
            <a:rPr lang="en-US" sz="1800" kern="1200" dirty="0">
              <a:latin typeface="Roboto" panose="02000000000000000000" pitchFamily="2" charset="0"/>
              <a:ea typeface="Roboto" panose="02000000000000000000" pitchFamily="2" charset="0"/>
              <a:hlinkClick xmlns:r="http://schemas.openxmlformats.org/officeDocument/2006/relationships" r:id="rId2"/>
            </a:rPr>
            <a:t>Document Your </a:t>
          </a:r>
          <a:br>
            <a:rPr lang="en-US" sz="1800" kern="1200" dirty="0">
              <a:latin typeface="Roboto" panose="02000000000000000000" pitchFamily="2" charset="0"/>
              <a:ea typeface="Roboto" panose="02000000000000000000" pitchFamily="2" charset="0"/>
              <a:hlinkClick xmlns:r="http://schemas.openxmlformats.org/officeDocument/2006/relationships" r:id="rId2"/>
            </a:rPr>
          </a:br>
          <a:r>
            <a:rPr lang="en-US" sz="1800" kern="1200" dirty="0">
              <a:latin typeface="Roboto" panose="02000000000000000000" pitchFamily="2" charset="0"/>
              <a:ea typeface="Roboto" panose="02000000000000000000" pitchFamily="2" charset="0"/>
              <a:hlinkClick xmlns:r="http://schemas.openxmlformats.org/officeDocument/2006/relationships" r:id="rId2"/>
            </a:rPr>
            <a:t>Business Architecture</a:t>
          </a:r>
          <a:endParaRPr lang="en-US" sz="1800" kern="1200" dirty="0">
            <a:latin typeface="Roboto" panose="02000000000000000000" pitchFamily="2" charset="0"/>
            <a:ea typeface="Roboto" panose="02000000000000000000" pitchFamily="2" charset="0"/>
          </a:endParaRPr>
        </a:p>
        <a:p>
          <a:pPr marL="0" lvl="0" indent="0" algn="l" defTabSz="800100">
            <a:lnSpc>
              <a:spcPct val="100000"/>
            </a:lnSpc>
            <a:spcBef>
              <a:spcPct val="0"/>
            </a:spcBef>
            <a:spcAft>
              <a:spcPts val="1200"/>
            </a:spcAft>
            <a:buNone/>
          </a:pPr>
          <a:r>
            <a:rPr lang="en-US" sz="1800" kern="1200" dirty="0">
              <a:latin typeface="Roboto" panose="02000000000000000000" pitchFamily="2" charset="0"/>
              <a:ea typeface="Roboto" panose="02000000000000000000" pitchFamily="2" charset="0"/>
            </a:rPr>
            <a:t>Info-Tech Diagnostic: </a:t>
          </a:r>
          <a:r>
            <a:rPr lang="en-US" sz="1800" kern="1200" dirty="0">
              <a:latin typeface="Roboto" panose="02000000000000000000" pitchFamily="2" charset="0"/>
              <a:ea typeface="Roboto" panose="02000000000000000000" pitchFamily="2" charset="0"/>
              <a:hlinkClick xmlns:r="http://schemas.openxmlformats.org/officeDocument/2006/relationships" r:id="rId3"/>
            </a:rPr>
            <a:t>Application Portfolio Assessment</a:t>
          </a:r>
          <a:endParaRPr lang="en-US" sz="1800" kern="1200" dirty="0">
            <a:latin typeface="Roboto" panose="02000000000000000000" pitchFamily="2" charset="0"/>
            <a:ea typeface="Roboto" panose="02000000000000000000" pitchFamily="2" charset="0"/>
          </a:endParaRPr>
        </a:p>
        <a:p>
          <a:pPr marL="0" lvl="0" indent="0" algn="l" defTabSz="800100">
            <a:lnSpc>
              <a:spcPct val="100000"/>
            </a:lnSpc>
            <a:spcBef>
              <a:spcPct val="0"/>
            </a:spcBef>
            <a:spcAft>
              <a:spcPts val="1200"/>
            </a:spcAft>
            <a:buNone/>
          </a:pPr>
          <a:r>
            <a:rPr lang="en-US" sz="1800" b="0" kern="1200" dirty="0">
              <a:latin typeface="Roboto" panose="02000000000000000000" pitchFamily="2" charset="0"/>
              <a:ea typeface="Roboto" panose="02000000000000000000" pitchFamily="2" charset="0"/>
              <a:hlinkClick xmlns:r="http://schemas.openxmlformats.org/officeDocument/2006/relationships" r:id="rId4"/>
            </a:rPr>
            <a:t>Transition to Product Delivery</a:t>
          </a:r>
          <a:endParaRPr lang="en-CA" sz="1800" b="0" kern="1200" dirty="0">
            <a:latin typeface="Roboto" panose="02000000000000000000" pitchFamily="2" charset="0"/>
            <a:ea typeface="Roboto" panose="02000000000000000000" pitchFamily="2" charset="0"/>
          </a:endParaRPr>
        </a:p>
      </dsp:txBody>
      <dsp:txXfrm>
        <a:off x="3854879" y="1505655"/>
        <a:ext cx="2862979" cy="2607845"/>
      </dsp:txXfrm>
    </dsp:sp>
    <dsp:sp modelId="{4355DE16-A44E-47A9-9D15-6293B7757EE2}">
      <dsp:nvSpPr>
        <dsp:cNvPr id="0" name=""/>
        <dsp:cNvSpPr/>
      </dsp:nvSpPr>
      <dsp:spPr>
        <a:xfrm>
          <a:off x="6717859" y="912963"/>
          <a:ext cx="3569429" cy="1353762"/>
        </a:xfrm>
        <a:prstGeom prst="rightArrow">
          <a:avLst>
            <a:gd name="adj1" fmla="val 50000"/>
            <a:gd name="adj2" fmla="val 5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254000" bIns="21491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Roboto" panose="02000000000000000000" pitchFamily="2" charset="0"/>
              <a:ea typeface="Roboto" panose="02000000000000000000" pitchFamily="2" charset="0"/>
            </a:rPr>
            <a:t>Align and Modernize</a:t>
          </a:r>
          <a:endParaRPr lang="en-CA" sz="2400" kern="1200" dirty="0">
            <a:latin typeface="Roboto" panose="02000000000000000000" pitchFamily="2" charset="0"/>
            <a:ea typeface="Roboto" panose="02000000000000000000" pitchFamily="2" charset="0"/>
          </a:endParaRPr>
        </a:p>
      </dsp:txBody>
      <dsp:txXfrm>
        <a:off x="6717859" y="1251404"/>
        <a:ext cx="3230989" cy="676881"/>
      </dsp:txXfrm>
    </dsp:sp>
    <dsp:sp modelId="{1BD443BF-E393-405B-8ACC-14CCA447945F}">
      <dsp:nvSpPr>
        <dsp:cNvPr id="0" name=""/>
        <dsp:cNvSpPr/>
      </dsp:nvSpPr>
      <dsp:spPr>
        <a:xfrm>
          <a:off x="6717859" y="1956909"/>
          <a:ext cx="2862979" cy="2569679"/>
        </a:xfrm>
        <a:prstGeom prst="re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ts val="1200"/>
            </a:spcAft>
            <a:buNone/>
          </a:pPr>
          <a:r>
            <a:rPr lang="en-US" sz="1800" b="0" kern="1200" dirty="0">
              <a:latin typeface="Roboto" panose="02000000000000000000" pitchFamily="2" charset="0"/>
              <a:ea typeface="Roboto" panose="02000000000000000000" pitchFamily="2" charset="0"/>
              <a:hlinkClick xmlns:r="http://schemas.openxmlformats.org/officeDocument/2006/relationships" r:id="rId5"/>
            </a:rPr>
            <a:t>Build a Business-Aligned IT Strategy</a:t>
          </a:r>
          <a:endParaRPr lang="en-US" sz="1800" b="0" kern="1200" dirty="0">
            <a:latin typeface="Roboto" panose="02000000000000000000" pitchFamily="2" charset="0"/>
            <a:ea typeface="Roboto" panose="02000000000000000000" pitchFamily="2" charset="0"/>
            <a:hlinkClick xmlns:r="http://schemas.openxmlformats.org/officeDocument/2006/relationships" r:id="rId6"/>
          </a:endParaRPr>
        </a:p>
        <a:p>
          <a:pPr marL="0" lvl="0" indent="0" algn="l" defTabSz="800100">
            <a:lnSpc>
              <a:spcPct val="100000"/>
            </a:lnSpc>
            <a:spcBef>
              <a:spcPct val="0"/>
            </a:spcBef>
            <a:spcAft>
              <a:spcPts val="1200"/>
            </a:spcAft>
            <a:buNone/>
          </a:pPr>
          <a:r>
            <a:rPr lang="en-US" sz="1800" kern="1200" dirty="0">
              <a:latin typeface="Roboto" panose="02000000000000000000" pitchFamily="2" charset="0"/>
              <a:ea typeface="Roboto" panose="02000000000000000000" pitchFamily="2" charset="0"/>
              <a:hlinkClick xmlns:r="http://schemas.openxmlformats.org/officeDocument/2006/relationships" r:id="rId6"/>
            </a:rPr>
            <a:t>Optimize IT Project Intake, Approval, and Prioritization</a:t>
          </a:r>
          <a:endParaRPr lang="en-US" sz="1800" kern="1200" dirty="0">
            <a:latin typeface="Roboto" panose="02000000000000000000" pitchFamily="2" charset="0"/>
            <a:ea typeface="Roboto" panose="02000000000000000000" pitchFamily="2" charset="0"/>
          </a:endParaRPr>
        </a:p>
        <a:p>
          <a:pPr marL="0" lvl="0" indent="0" algn="l" defTabSz="800100">
            <a:lnSpc>
              <a:spcPct val="100000"/>
            </a:lnSpc>
            <a:spcBef>
              <a:spcPct val="0"/>
            </a:spcBef>
            <a:spcAft>
              <a:spcPts val="1200"/>
            </a:spcAft>
            <a:buNone/>
          </a:pPr>
          <a:r>
            <a:rPr lang="en-US" sz="1800" kern="1200" dirty="0">
              <a:latin typeface="Roboto" panose="02000000000000000000" pitchFamily="2" charset="0"/>
              <a:ea typeface="Roboto" panose="02000000000000000000" pitchFamily="2" charset="0"/>
              <a:hlinkClick xmlns:r="http://schemas.openxmlformats.org/officeDocument/2006/relationships" r:id="rId7"/>
            </a:rPr>
            <a:t>Streamline Application </a:t>
          </a:r>
          <a:br>
            <a:rPr lang="en-US" sz="1800" kern="1200" dirty="0">
              <a:latin typeface="Roboto" panose="02000000000000000000" pitchFamily="2" charset="0"/>
              <a:ea typeface="Roboto" panose="02000000000000000000" pitchFamily="2" charset="0"/>
              <a:hlinkClick xmlns:r="http://schemas.openxmlformats.org/officeDocument/2006/relationships" r:id="rId7"/>
            </a:rPr>
          </a:br>
          <a:r>
            <a:rPr lang="en-US" sz="1800" kern="1200" dirty="0">
              <a:latin typeface="Roboto" panose="02000000000000000000" pitchFamily="2" charset="0"/>
              <a:ea typeface="Roboto" panose="02000000000000000000" pitchFamily="2" charset="0"/>
              <a:hlinkClick xmlns:r="http://schemas.openxmlformats.org/officeDocument/2006/relationships" r:id="rId7"/>
            </a:rPr>
            <a:t>Management</a:t>
          </a:r>
          <a:endParaRPr lang="en-CA" sz="1800" b="0" kern="1200" dirty="0">
            <a:latin typeface="Roboto" panose="02000000000000000000" pitchFamily="2" charset="0"/>
            <a:ea typeface="Roboto" panose="02000000000000000000" pitchFamily="2" charset="0"/>
          </a:endParaRPr>
        </a:p>
      </dsp:txBody>
      <dsp:txXfrm>
        <a:off x="6717859" y="1956909"/>
        <a:ext cx="2862979" cy="2569679"/>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4BFADC-759D-9A4E-9A09-AD89F1BCC0AE}"/>
              </a:ext>
            </a:extLst>
          </p:cNvPr>
          <p:cNvSpPr>
            <a:spLocks noGrp="1"/>
          </p:cNvSpPr>
          <p:nvPr>
            <p:ph type="hdr" sz="quarter"/>
          </p:nvPr>
        </p:nvSpPr>
        <p:spPr>
          <a:xfrm>
            <a:off x="0" y="0"/>
            <a:ext cx="4900956" cy="1007464"/>
          </a:xfrm>
          <a:prstGeom prst="rect">
            <a:avLst/>
          </a:prstGeom>
        </p:spPr>
        <p:txBody>
          <a:bodyPr vert="horz" lIns="91440" tIns="45720" rIns="91440" bIns="45720" rtlCol="0"/>
          <a:lstStyle>
            <a:lvl1pPr algn="l">
              <a:defRPr sz="1200"/>
            </a:lvl1pPr>
          </a:lstStyle>
          <a:p>
            <a:endParaRPr lang="en-US" dirty="0">
              <a:latin typeface="Roboto Condensed Light" panose="02000000000000000000" pitchFamily="2" charset="0"/>
            </a:endParaRPr>
          </a:p>
        </p:txBody>
      </p:sp>
      <p:sp>
        <p:nvSpPr>
          <p:cNvPr id="3" name="Date Placeholder 2">
            <a:extLst>
              <a:ext uri="{FF2B5EF4-FFF2-40B4-BE49-F238E27FC236}">
                <a16:creationId xmlns:a16="http://schemas.microsoft.com/office/drawing/2014/main" id="{ED62EC22-1B51-694A-94D5-D4CB2538FD12}"/>
              </a:ext>
            </a:extLst>
          </p:cNvPr>
          <p:cNvSpPr>
            <a:spLocks noGrp="1"/>
          </p:cNvSpPr>
          <p:nvPr>
            <p:ph type="dt" sz="quarter" idx="1"/>
          </p:nvPr>
        </p:nvSpPr>
        <p:spPr>
          <a:xfrm>
            <a:off x="6405715" y="0"/>
            <a:ext cx="4900956" cy="1007464"/>
          </a:xfrm>
          <a:prstGeom prst="rect">
            <a:avLst/>
          </a:prstGeom>
        </p:spPr>
        <p:txBody>
          <a:bodyPr vert="horz" lIns="91440" tIns="45720" rIns="91440" bIns="45720" rtlCol="0"/>
          <a:lstStyle>
            <a:lvl1pPr algn="r">
              <a:defRPr sz="1200"/>
            </a:lvl1pPr>
          </a:lstStyle>
          <a:p>
            <a:fld id="{3421FBE2-D7AF-034E-A3E8-B3AFB8825F2F}" type="datetimeFigureOut">
              <a:rPr lang="en-US" smtClean="0">
                <a:latin typeface="Roboto Condensed Light" panose="02000000000000000000" pitchFamily="2" charset="0"/>
              </a:rPr>
              <a:t>1/13/2023</a:t>
            </a:fld>
            <a:endParaRPr lang="en-US" dirty="0">
              <a:latin typeface="Roboto Condensed Light" panose="02000000000000000000" pitchFamily="2" charset="0"/>
            </a:endParaRPr>
          </a:p>
        </p:txBody>
      </p:sp>
      <p:sp>
        <p:nvSpPr>
          <p:cNvPr id="4" name="Footer Placeholder 3">
            <a:extLst>
              <a:ext uri="{FF2B5EF4-FFF2-40B4-BE49-F238E27FC236}">
                <a16:creationId xmlns:a16="http://schemas.microsoft.com/office/drawing/2014/main" id="{2202C9E9-64FF-014C-96CA-5B97C999C1FF}"/>
              </a:ext>
            </a:extLst>
          </p:cNvPr>
          <p:cNvSpPr>
            <a:spLocks noGrp="1"/>
          </p:cNvSpPr>
          <p:nvPr>
            <p:ph type="ftr" sz="quarter" idx="2"/>
          </p:nvPr>
        </p:nvSpPr>
        <p:spPr>
          <a:xfrm>
            <a:off x="0" y="19096639"/>
            <a:ext cx="4900956" cy="1007462"/>
          </a:xfrm>
          <a:prstGeom prst="rect">
            <a:avLst/>
          </a:prstGeom>
        </p:spPr>
        <p:txBody>
          <a:bodyPr vert="horz" lIns="91440" tIns="45720" rIns="91440" bIns="45720" rtlCol="0" anchor="b"/>
          <a:lstStyle>
            <a:lvl1pPr algn="l">
              <a:defRPr sz="1200"/>
            </a:lvl1pPr>
          </a:lstStyle>
          <a:p>
            <a:endParaRPr lang="en-US" dirty="0">
              <a:latin typeface="Roboto Condensed Light" panose="02000000000000000000" pitchFamily="2" charset="0"/>
            </a:endParaRPr>
          </a:p>
        </p:txBody>
      </p:sp>
      <p:sp>
        <p:nvSpPr>
          <p:cNvPr id="5" name="Slide Number Placeholder 4">
            <a:extLst>
              <a:ext uri="{FF2B5EF4-FFF2-40B4-BE49-F238E27FC236}">
                <a16:creationId xmlns:a16="http://schemas.microsoft.com/office/drawing/2014/main" id="{5E38FAC2-6080-3440-A5EF-CDB292825895}"/>
              </a:ext>
            </a:extLst>
          </p:cNvPr>
          <p:cNvSpPr>
            <a:spLocks noGrp="1"/>
          </p:cNvSpPr>
          <p:nvPr>
            <p:ph type="sldNum" sz="quarter" idx="3"/>
          </p:nvPr>
        </p:nvSpPr>
        <p:spPr>
          <a:xfrm>
            <a:off x="6405715" y="19096639"/>
            <a:ext cx="4900956" cy="1007462"/>
          </a:xfrm>
          <a:prstGeom prst="rect">
            <a:avLst/>
          </a:prstGeom>
        </p:spPr>
        <p:txBody>
          <a:bodyPr vert="horz" lIns="91440" tIns="45720" rIns="91440" bIns="45720" rtlCol="0" anchor="b"/>
          <a:lstStyle>
            <a:lvl1pPr algn="r">
              <a:defRPr sz="1200"/>
            </a:lvl1pPr>
          </a:lstStyle>
          <a:p>
            <a:fld id="{A0D59A62-6DDC-664C-B490-E4412C3B9B65}" type="slidenum">
              <a:rPr lang="en-US" smtClean="0">
                <a:latin typeface="Roboto Condensed Light" panose="02000000000000000000" pitchFamily="2" charset="0"/>
              </a:rPr>
              <a:t>‹#›</a:t>
            </a:fld>
            <a:endParaRPr lang="en-US" dirty="0">
              <a:latin typeface="Roboto Condensed Light" panose="02000000000000000000" pitchFamily="2" charset="0"/>
            </a:endParaRPr>
          </a:p>
        </p:txBody>
      </p:sp>
    </p:spTree>
    <p:extLst>
      <p:ext uri="{BB962C8B-B14F-4D97-AF65-F5344CB8AC3E}">
        <p14:creationId xmlns:p14="http://schemas.microsoft.com/office/powerpoint/2010/main" val="1233492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900956" cy="1007464"/>
          </a:xfrm>
          <a:prstGeom prst="rect">
            <a:avLst/>
          </a:prstGeom>
        </p:spPr>
        <p:txBody>
          <a:bodyPr vert="horz" lIns="91440" tIns="45720" rIns="91440" bIns="45720" rtlCol="0"/>
          <a:lstStyle>
            <a:lvl1pPr algn="l">
              <a:defRPr sz="1200" b="0" i="0">
                <a:latin typeface="Roboto Condensed Light" panose="02000000000000000000" pitchFamily="2" charset="0"/>
              </a:defRPr>
            </a:lvl1pPr>
          </a:lstStyle>
          <a:p>
            <a:endParaRPr lang="en-US" dirty="0"/>
          </a:p>
        </p:txBody>
      </p:sp>
      <p:sp>
        <p:nvSpPr>
          <p:cNvPr id="3" name="Date Placeholder 2"/>
          <p:cNvSpPr>
            <a:spLocks noGrp="1"/>
          </p:cNvSpPr>
          <p:nvPr>
            <p:ph type="dt" idx="1"/>
          </p:nvPr>
        </p:nvSpPr>
        <p:spPr>
          <a:xfrm>
            <a:off x="6405715" y="0"/>
            <a:ext cx="4900956" cy="1007464"/>
          </a:xfrm>
          <a:prstGeom prst="rect">
            <a:avLst/>
          </a:prstGeom>
        </p:spPr>
        <p:txBody>
          <a:bodyPr vert="horz" lIns="91440" tIns="45720" rIns="91440" bIns="45720" rtlCol="0"/>
          <a:lstStyle>
            <a:lvl1pPr algn="r">
              <a:defRPr sz="1200" b="0" i="0">
                <a:latin typeface="Roboto Condensed Light" panose="02000000000000000000" pitchFamily="2" charset="0"/>
              </a:defRPr>
            </a:lvl1pPr>
          </a:lstStyle>
          <a:p>
            <a:fld id="{F0A9609A-B772-C646-9832-EF91D164CC90}" type="datetimeFigureOut">
              <a:rPr lang="en-US" smtClean="0"/>
              <a:pPr/>
              <a:t>1/13/2023</a:t>
            </a:fld>
            <a:endParaRPr lang="en-US" dirty="0"/>
          </a:p>
        </p:txBody>
      </p:sp>
      <p:sp>
        <p:nvSpPr>
          <p:cNvPr id="4" name="Slide Image Placeholder 3"/>
          <p:cNvSpPr>
            <a:spLocks noGrp="1" noRot="1" noChangeAspect="1"/>
          </p:cNvSpPr>
          <p:nvPr>
            <p:ph type="sldImg" idx="2"/>
          </p:nvPr>
        </p:nvSpPr>
        <p:spPr>
          <a:xfrm>
            <a:off x="-374650" y="2514600"/>
            <a:ext cx="12058650" cy="67833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130578" y="9673900"/>
            <a:ext cx="9048194" cy="79186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9096639"/>
            <a:ext cx="4900956" cy="1007462"/>
          </a:xfrm>
          <a:prstGeom prst="rect">
            <a:avLst/>
          </a:prstGeom>
        </p:spPr>
        <p:txBody>
          <a:bodyPr vert="horz" lIns="91440" tIns="45720" rIns="91440" bIns="45720" rtlCol="0" anchor="b"/>
          <a:lstStyle>
            <a:lvl1pPr algn="l">
              <a:defRPr sz="1200" b="0" i="0">
                <a:latin typeface="Roboto Condensed Light" panose="02000000000000000000" pitchFamily="2" charset="0"/>
              </a:defRPr>
            </a:lvl1pPr>
          </a:lstStyle>
          <a:p>
            <a:endParaRPr lang="en-US" dirty="0"/>
          </a:p>
        </p:txBody>
      </p:sp>
      <p:sp>
        <p:nvSpPr>
          <p:cNvPr id="7" name="Slide Number Placeholder 6"/>
          <p:cNvSpPr>
            <a:spLocks noGrp="1"/>
          </p:cNvSpPr>
          <p:nvPr>
            <p:ph type="sldNum" sz="quarter" idx="5"/>
          </p:nvPr>
        </p:nvSpPr>
        <p:spPr>
          <a:xfrm>
            <a:off x="6405715" y="19096639"/>
            <a:ext cx="4900956" cy="1007462"/>
          </a:xfrm>
          <a:prstGeom prst="rect">
            <a:avLst/>
          </a:prstGeom>
        </p:spPr>
        <p:txBody>
          <a:bodyPr vert="horz" lIns="91440" tIns="45720" rIns="91440" bIns="45720" rtlCol="0" anchor="b"/>
          <a:lstStyle>
            <a:lvl1pPr algn="r">
              <a:defRPr sz="1200" b="0" i="0">
                <a:latin typeface="Roboto Condensed Light" panose="02000000000000000000" pitchFamily="2" charset="0"/>
              </a:defRPr>
            </a:lvl1pPr>
          </a:lstStyle>
          <a:p>
            <a:fld id="{06B0FC7D-8687-9A40-9CA8-0B2F00AB98E3}" type="slidenum">
              <a:rPr lang="en-US" smtClean="0"/>
              <a:pPr/>
              <a:t>‹#›</a:t>
            </a:fld>
            <a:endParaRPr lang="en-US" dirty="0"/>
          </a:p>
        </p:txBody>
      </p:sp>
    </p:spTree>
    <p:extLst>
      <p:ext uri="{BB962C8B-B14F-4D97-AF65-F5344CB8AC3E}">
        <p14:creationId xmlns:p14="http://schemas.microsoft.com/office/powerpoint/2010/main" val="2316559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Roboto Condensed Light" panose="02000000000000000000" pitchFamily="2" charset="0"/>
        <a:ea typeface="+mn-ea"/>
        <a:cs typeface="+mn-cs"/>
      </a:defRPr>
    </a:lvl1pPr>
    <a:lvl2pPr marL="457200" algn="l" defTabSz="914400" rtl="0" eaLnBrk="1" latinLnBrk="0" hangingPunct="1">
      <a:defRPr sz="1200" b="0" i="0" kern="1200">
        <a:solidFill>
          <a:schemeClr val="tx1"/>
        </a:solidFill>
        <a:latin typeface="Roboto Condensed Light" panose="02000000000000000000" pitchFamily="2" charset="0"/>
        <a:ea typeface="+mn-ea"/>
        <a:cs typeface="+mn-cs"/>
      </a:defRPr>
    </a:lvl2pPr>
    <a:lvl3pPr marL="914400" algn="l" defTabSz="914400" rtl="0" eaLnBrk="1" latinLnBrk="0" hangingPunct="1">
      <a:defRPr sz="1200" b="0" i="0" kern="1200">
        <a:solidFill>
          <a:schemeClr val="tx1"/>
        </a:solidFill>
        <a:latin typeface="Roboto Condensed Light" panose="02000000000000000000" pitchFamily="2" charset="0"/>
        <a:ea typeface="+mn-ea"/>
        <a:cs typeface="+mn-cs"/>
      </a:defRPr>
    </a:lvl3pPr>
    <a:lvl4pPr marL="1371600" algn="l" defTabSz="914400" rtl="0" eaLnBrk="1" latinLnBrk="0" hangingPunct="1">
      <a:defRPr sz="1200" b="0" i="0" kern="1200">
        <a:solidFill>
          <a:schemeClr val="tx1"/>
        </a:solidFill>
        <a:latin typeface="Roboto Condensed Light" panose="02000000000000000000" pitchFamily="2" charset="0"/>
        <a:ea typeface="+mn-ea"/>
        <a:cs typeface="+mn-cs"/>
      </a:defRPr>
    </a:lvl4pPr>
    <a:lvl5pPr marL="1828800" algn="l" defTabSz="914400" rtl="0" eaLnBrk="1" latinLnBrk="0" hangingPunct="1">
      <a:defRPr sz="1200" b="0" i="0" kern="1200">
        <a:solidFill>
          <a:schemeClr val="tx1"/>
        </a:solidFill>
        <a:latin typeface="Roboto Condensed Light"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3</a:t>
            </a:fld>
            <a:endParaRPr lang="en-US" dirty="0"/>
          </a:p>
        </p:txBody>
      </p:sp>
    </p:spTree>
    <p:extLst>
      <p:ext uri="{BB962C8B-B14F-4D97-AF65-F5344CB8AC3E}">
        <p14:creationId xmlns:p14="http://schemas.microsoft.com/office/powerpoint/2010/main" val="2544142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916209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879202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sz="1200" dirty="0"/>
              <a:t>Frankly, it just makes sense, to Leverage known best-practices and avoid starting every new project from scratch.</a:t>
            </a:r>
          </a:p>
          <a:p>
            <a:pPr algn="l"/>
            <a:endParaRPr lang="en-CA" sz="1200" dirty="0"/>
          </a:p>
          <a:p>
            <a:pPr algn="l"/>
            <a:r>
              <a:rPr lang="en-CA" sz="1200" dirty="0"/>
              <a:t>We have over 35,000 members that are facing a lot of the same challenges &amp; have completed a lot of the same projects.</a:t>
            </a:r>
          </a:p>
          <a:p>
            <a:pPr algn="l"/>
            <a:endParaRPr lang="en-CA" sz="1200" dirty="0"/>
          </a:p>
          <a:p>
            <a:pPr algn="l"/>
            <a:r>
              <a:rPr lang="en-CA" sz="1200" dirty="0"/>
              <a:t>So, we spend millions of dollars annually to develop</a:t>
            </a:r>
            <a:r>
              <a:rPr lang="en-CA" sz="1200"/>
              <a:t>, refine, and </a:t>
            </a:r>
            <a:r>
              <a:rPr lang="en-CA" sz="1200" dirty="0"/>
              <a:t>test tools &amp; templates that help you get these core IT projects done </a:t>
            </a:r>
            <a:r>
              <a:rPr lang="en-CA" sz="1200"/>
              <a:t>faster and </a:t>
            </a:r>
            <a:r>
              <a:rPr lang="en-CA" sz="1200" dirty="0"/>
              <a:t>more effectively.</a:t>
            </a:r>
          </a:p>
          <a:p>
            <a:pPr algn="l"/>
            <a:endParaRPr lang="en-CA" sz="1200" dirty="0"/>
          </a:p>
          <a:p>
            <a:pPr algn="l"/>
            <a:r>
              <a:rPr lang="en-CA" sz="1200" dirty="0"/>
              <a:t>Beyond a massive library of methodologies, </a:t>
            </a:r>
            <a:r>
              <a:rPr lang="en-CA" sz="1200"/>
              <a:t>vendor assessments, and </a:t>
            </a:r>
            <a:r>
              <a:rPr lang="en-CA" sz="1200" dirty="0"/>
              <a:t>benchmarks, we have over 100 subject matter experts that become a direct extension of your team to help you get up to </a:t>
            </a:r>
            <a:r>
              <a:rPr lang="en-CA" sz="1200"/>
              <a:t>speed and </a:t>
            </a:r>
            <a:r>
              <a:rPr lang="en-CA" sz="1200" dirty="0"/>
              <a:t>get your most important projects done. </a:t>
            </a:r>
          </a:p>
          <a:p>
            <a:pPr algn="l"/>
            <a:endParaRPr lang="en-CA" sz="1200" dirty="0"/>
          </a:p>
          <a:p>
            <a:pPr algn="l"/>
            <a:r>
              <a:rPr lang="en-CA" sz="1200" dirty="0"/>
              <a:t>It really helps to avoid project pitfalls, </a:t>
            </a:r>
            <a:r>
              <a:rPr lang="en-CA" sz="1200"/>
              <a:t>train and </a:t>
            </a:r>
            <a:r>
              <a:rPr lang="en-CA" sz="1200" dirty="0"/>
              <a:t>develop </a:t>
            </a:r>
            <a:r>
              <a:rPr lang="en-CA" sz="1200"/>
              <a:t>your team, and </a:t>
            </a:r>
            <a:r>
              <a:rPr lang="en-CA" sz="1200" dirty="0"/>
              <a:t>have “example deliverables” from other members that have completed the project beforehand. </a:t>
            </a:r>
          </a:p>
          <a:p>
            <a:pPr algn="l"/>
            <a:endParaRPr lang="en-CA" sz="1200" dirty="0">
              <a:solidFill>
                <a:srgbClr val="FF0000"/>
              </a:solidFill>
            </a:endParaRPr>
          </a:p>
          <a:p>
            <a:pPr algn="l"/>
            <a:r>
              <a:rPr lang="en-CA" sz="1200" b="1" dirty="0">
                <a:solidFill>
                  <a:srgbClr val="FF0000"/>
                </a:solidFill>
              </a:rPr>
              <a:t>Does that make sense? </a:t>
            </a: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4236B1-61D2-4C4A-B26C-A74B1E48A64A}"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2687638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37</a:t>
            </a:fld>
            <a:endParaRPr lang="en-US" dirty="0"/>
          </a:p>
        </p:txBody>
      </p:sp>
    </p:spTree>
    <p:extLst>
      <p:ext uri="{BB962C8B-B14F-4D97-AF65-F5344CB8AC3E}">
        <p14:creationId xmlns:p14="http://schemas.microsoft.com/office/powerpoint/2010/main" val="1027653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the primary output. And we will get to the full deliverable in a moment, but this is really the central product. </a:t>
            </a:r>
          </a:p>
        </p:txBody>
      </p:sp>
      <p:sp>
        <p:nvSpPr>
          <p:cNvPr id="4" name="Slide Number Placeholder 3"/>
          <p:cNvSpPr>
            <a:spLocks noGrp="1"/>
          </p:cNvSpPr>
          <p:nvPr>
            <p:ph type="sldNum" sz="quarter" idx="5"/>
          </p:nvPr>
        </p:nvSpPr>
        <p:spPr/>
        <p:txBody>
          <a:bodyPr/>
          <a:lstStyle/>
          <a:p>
            <a:fld id="{06B0FC7D-8687-9A40-9CA8-0B2F00AB98E3}" type="slidenum">
              <a:rPr lang="en-US" smtClean="0"/>
              <a:pPr/>
              <a:t>38</a:t>
            </a:fld>
            <a:endParaRPr lang="en-US" dirty="0"/>
          </a:p>
        </p:txBody>
      </p:sp>
    </p:spTree>
    <p:extLst>
      <p:ext uri="{BB962C8B-B14F-4D97-AF65-F5344CB8AC3E}">
        <p14:creationId xmlns:p14="http://schemas.microsoft.com/office/powerpoint/2010/main" val="1027653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10</a:t>
            </a:fld>
            <a:endParaRPr lang="en-US" dirty="0"/>
          </a:p>
        </p:txBody>
      </p:sp>
    </p:spTree>
    <p:extLst>
      <p:ext uri="{BB962C8B-B14F-4D97-AF65-F5344CB8AC3E}">
        <p14:creationId xmlns:p14="http://schemas.microsoft.com/office/powerpoint/2010/main" val="2988807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14</a:t>
            </a:fld>
            <a:endParaRPr lang="en-US" dirty="0"/>
          </a:p>
        </p:txBody>
      </p:sp>
    </p:spTree>
    <p:extLst>
      <p:ext uri="{BB962C8B-B14F-4D97-AF65-F5344CB8AC3E}">
        <p14:creationId xmlns:p14="http://schemas.microsoft.com/office/powerpoint/2010/main" val="3393811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1071F686-15DA-4B9E-8065-B84420B81671}" type="slidenum">
              <a:rPr lang="en-CA" smtClean="0">
                <a:solidFill>
                  <a:prstClr val="black"/>
                </a:solidFill>
              </a:rPr>
              <a:pPr>
                <a:defRPr/>
              </a:pPr>
              <a:t>23</a:t>
            </a:fld>
            <a:endParaRPr lang="en-CA" dirty="0">
              <a:solidFill>
                <a:prstClr val="black"/>
              </a:solidFill>
            </a:endParaRPr>
          </a:p>
        </p:txBody>
      </p:sp>
    </p:spTree>
    <p:extLst>
      <p:ext uri="{BB962C8B-B14F-4D97-AF65-F5344CB8AC3E}">
        <p14:creationId xmlns:p14="http://schemas.microsoft.com/office/powerpoint/2010/main" val="1323157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1071F686-15DA-4B9E-8065-B84420B81671}" type="slidenum">
              <a:rPr lang="en-CA" smtClean="0">
                <a:solidFill>
                  <a:prstClr val="black"/>
                </a:solidFill>
              </a:rPr>
              <a:pPr>
                <a:defRPr/>
              </a:pPr>
              <a:t>24</a:t>
            </a:fld>
            <a:endParaRPr lang="en-CA" dirty="0">
              <a:solidFill>
                <a:prstClr val="black"/>
              </a:solidFill>
            </a:endParaRPr>
          </a:p>
        </p:txBody>
      </p:sp>
    </p:spTree>
    <p:extLst>
      <p:ext uri="{BB962C8B-B14F-4D97-AF65-F5344CB8AC3E}">
        <p14:creationId xmlns:p14="http://schemas.microsoft.com/office/powerpoint/2010/main" val="2110146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916772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srgbClr val="333333"/>
                </a:solidFill>
                <a:effectLst/>
                <a:uLnTx/>
                <a:uFillTx/>
                <a:latin typeface="Roboto Condensed Light" panose="02000000000000000000" pitchFamily="2" charset="0"/>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333333"/>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815498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00796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0146908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Light-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C1543A14-FBE3-E74D-9BF8-2D7D77196EF2}"/>
              </a:ext>
            </a:extLst>
          </p:cNvPr>
          <p:cNvSpPr>
            <a:spLocks noGrp="1"/>
          </p:cNvSpPr>
          <p:nvPr>
            <p:ph type="body" sz="quarter" idx="10" hasCustomPrompt="1"/>
          </p:nvPr>
        </p:nvSpPr>
        <p:spPr>
          <a:xfrm>
            <a:off x="650875" y="1391732"/>
            <a:ext cx="6579266" cy="724147"/>
          </a:xfrm>
          <a:prstGeom prst="rect">
            <a:avLst/>
          </a:prstGeom>
        </p:spPr>
        <p:txBody>
          <a:bodyPr/>
          <a:lstStyle>
            <a:lvl1pPr marL="0" indent="0">
              <a:lnSpc>
                <a:spcPct val="90000"/>
              </a:lnSpc>
              <a:buNone/>
              <a:defRPr sz="4400" b="1" i="0">
                <a:solidFill>
                  <a:srgbClr val="2576B7"/>
                </a:solidFill>
                <a:latin typeface="Montserrat SemiBold" pitchFamily="2" charset="77"/>
              </a:defRPr>
            </a:lvl1pPr>
            <a:lvl2pPr>
              <a:defRPr sz="4400" b="1" i="0">
                <a:solidFill>
                  <a:schemeClr val="bg1"/>
                </a:solidFill>
                <a:latin typeface="Montserrat SemiBold" pitchFamily="2" charset="77"/>
              </a:defRPr>
            </a:lvl2pPr>
            <a:lvl3pPr>
              <a:defRPr sz="4400" b="1" i="0">
                <a:solidFill>
                  <a:schemeClr val="bg1"/>
                </a:solidFill>
                <a:latin typeface="Montserrat SemiBold" pitchFamily="2" charset="77"/>
              </a:defRPr>
            </a:lvl3pPr>
            <a:lvl4pPr>
              <a:defRPr sz="4400" b="1" i="0">
                <a:solidFill>
                  <a:schemeClr val="bg1"/>
                </a:solidFill>
                <a:latin typeface="Montserrat SemiBold" pitchFamily="2" charset="77"/>
              </a:defRPr>
            </a:lvl4pPr>
            <a:lvl5pPr>
              <a:defRPr sz="4400" b="1" i="0">
                <a:solidFill>
                  <a:schemeClr val="bg1"/>
                </a:solidFill>
                <a:latin typeface="Montserrat SemiBold" pitchFamily="2" charset="77"/>
              </a:defRPr>
            </a:lvl5pPr>
          </a:lstStyle>
          <a:p>
            <a:pPr lvl="0"/>
            <a:r>
              <a:rPr lang="en-US"/>
              <a:t>Section Title</a:t>
            </a:r>
          </a:p>
        </p:txBody>
      </p:sp>
      <p:sp>
        <p:nvSpPr>
          <p:cNvPr id="5" name="Text Placeholder 12">
            <a:extLst>
              <a:ext uri="{FF2B5EF4-FFF2-40B4-BE49-F238E27FC236}">
                <a16:creationId xmlns:a16="http://schemas.microsoft.com/office/drawing/2014/main" id="{CADED78A-D9C6-374D-B07F-1B03506009A5}"/>
              </a:ext>
            </a:extLst>
          </p:cNvPr>
          <p:cNvSpPr>
            <a:spLocks noGrp="1"/>
          </p:cNvSpPr>
          <p:nvPr>
            <p:ph type="body" sz="quarter" idx="11" hasCustomPrompt="1"/>
          </p:nvPr>
        </p:nvSpPr>
        <p:spPr>
          <a:xfrm>
            <a:off x="650874" y="2166970"/>
            <a:ext cx="6589897" cy="2139216"/>
          </a:xfrm>
          <a:prstGeom prst="rect">
            <a:avLst/>
          </a:prstGeom>
        </p:spPr>
        <p:txBody>
          <a:bodyPr/>
          <a:lstStyle>
            <a:lvl1pPr marL="0" indent="0">
              <a:lnSpc>
                <a:spcPct val="100000"/>
              </a:lnSpc>
              <a:buNone/>
              <a:defRPr sz="2000" b="0" i="0">
                <a:solidFill>
                  <a:srgbClr val="2576B7"/>
                </a:solidFill>
                <a:latin typeface="Montserrat Medium" pitchFamily="2" charset="77"/>
              </a:defRPr>
            </a:lvl1pPr>
            <a:lvl2pPr>
              <a:defRPr sz="3000" b="0" i="0">
                <a:solidFill>
                  <a:schemeClr val="bg1"/>
                </a:solidFill>
                <a:latin typeface="Exo Light" pitchFamily="2" charset="77"/>
              </a:defRPr>
            </a:lvl2pPr>
            <a:lvl3pPr>
              <a:defRPr sz="3000" b="0" i="0">
                <a:solidFill>
                  <a:schemeClr val="bg1"/>
                </a:solidFill>
                <a:latin typeface="Exo Light" pitchFamily="2" charset="77"/>
              </a:defRPr>
            </a:lvl3pPr>
            <a:lvl4pPr>
              <a:defRPr sz="3000" b="0" i="0">
                <a:solidFill>
                  <a:schemeClr val="bg1"/>
                </a:solidFill>
                <a:latin typeface="Exo Light" pitchFamily="2" charset="77"/>
              </a:defRPr>
            </a:lvl4pPr>
            <a:lvl5pPr>
              <a:defRPr sz="3000" b="0" i="0">
                <a:solidFill>
                  <a:schemeClr val="bg1"/>
                </a:solidFill>
                <a:latin typeface="Exo Light" pitchFamily="2" charset="77"/>
              </a:defRPr>
            </a:lvl5pPr>
          </a:lstStyle>
          <a:p>
            <a:pPr lvl="0"/>
            <a:r>
              <a:rPr lang="en-US" dirty="0"/>
              <a:t>Subtitle text here</a:t>
            </a:r>
          </a:p>
        </p:txBody>
      </p:sp>
    </p:spTree>
    <p:extLst>
      <p:ext uri="{BB962C8B-B14F-4D97-AF65-F5344CB8AC3E}">
        <p14:creationId xmlns:p14="http://schemas.microsoft.com/office/powerpoint/2010/main" val="204507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One Area">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dirty="0"/>
              <a:t>Click to edit Master title style</a:t>
            </a:r>
            <a:endParaRPr lang="fr-CA" dirty="0"/>
          </a:p>
        </p:txBody>
      </p:sp>
      <p:sp>
        <p:nvSpPr>
          <p:cNvPr id="3" name="Espace réservé du contenu 2"/>
          <p:cNvSpPr>
            <a:spLocks noGrp="1"/>
          </p:cNvSpPr>
          <p:nvPr>
            <p:ph idx="1" hasCustomPrompt="1"/>
          </p:nvPr>
        </p:nvSpPr>
        <p:spPr>
          <a:xfrm>
            <a:off x="406453" y="1447800"/>
            <a:ext cx="11279069" cy="5029200"/>
          </a:xfrm>
        </p:spPr>
        <p:txBody>
          <a:bodyPr>
            <a:normAutofit/>
          </a:bodyPr>
          <a:lstStyle>
            <a:lvl1pPr>
              <a:spcBef>
                <a:spcPts val="1200"/>
              </a:spcBef>
              <a:defRPr sz="2000" b="1">
                <a:solidFill>
                  <a:schemeClr val="tx1"/>
                </a:solidFill>
                <a:latin typeface="Roboto Condensed Light" panose="02000000000000000000" pitchFamily="2" charset="0"/>
              </a:defRPr>
            </a:lvl1pPr>
            <a:lvl2pPr>
              <a:buFont typeface="Courier New" pitchFamily="49" charset="0"/>
              <a:buChar char="o"/>
              <a:defRPr sz="2000" b="1">
                <a:solidFill>
                  <a:schemeClr val="tx1"/>
                </a:solidFill>
                <a:latin typeface="Roboto Condensed Light" panose="02000000000000000000" pitchFamily="2" charset="0"/>
                <a:cs typeface="Tahoma" pitchFamily="34" charset="0"/>
              </a:defRPr>
            </a:lvl2pPr>
          </a:lstStyle>
          <a:p>
            <a:pPr lvl="0"/>
            <a:r>
              <a:rPr lang="fr-FR" dirty="0"/>
              <a:t>Cliquez pour modifier les styles du texte du masque</a:t>
            </a:r>
          </a:p>
          <a:p>
            <a:pPr lvl="1"/>
            <a:r>
              <a:rPr lang="fr-FR" dirty="0"/>
              <a:t>Deuxième niveau</a:t>
            </a:r>
          </a:p>
        </p:txBody>
      </p:sp>
      <p:sp>
        <p:nvSpPr>
          <p:cNvPr id="7" name="Footer Placeholder 4"/>
          <p:cNvSpPr>
            <a:spLocks noGrp="1"/>
          </p:cNvSpPr>
          <p:nvPr>
            <p:ph type="ftr" sz="quarter" idx="3"/>
          </p:nvPr>
        </p:nvSpPr>
        <p:spPr>
          <a:xfrm>
            <a:off x="304839" y="6553200"/>
            <a:ext cx="10669390" cy="304800"/>
          </a:xfrm>
          <a:prstGeom prst="rect">
            <a:avLst/>
          </a:prstGeom>
        </p:spPr>
        <p:txBody>
          <a:bodyPr anchor="ctr" anchorCtr="0"/>
          <a:lstStyle>
            <a:lvl1pPr algn="l">
              <a:defRPr sz="900">
                <a:solidFill>
                  <a:schemeClr val="bg1">
                    <a:lumMod val="95000"/>
                  </a:schemeClr>
                </a:solidFill>
                <a:effectLst/>
                <a:latin typeface="Roboto Condensed Light" panose="02000000000000000000" pitchFamily="2" charset="0"/>
              </a:defRPr>
            </a:lvl1pPr>
          </a:lstStyle>
          <a:p>
            <a:r>
              <a:rPr lang="en-US" dirty="0"/>
              <a:t>Info-Tech Research Group</a:t>
            </a:r>
          </a:p>
        </p:txBody>
      </p:sp>
    </p:spTree>
    <p:extLst>
      <p:ext uri="{BB962C8B-B14F-4D97-AF65-F5344CB8AC3E}">
        <p14:creationId xmlns:p14="http://schemas.microsoft.com/office/powerpoint/2010/main" val="430040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vider-Light-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C1543A14-FBE3-E74D-9BF8-2D7D77196EF2}"/>
              </a:ext>
            </a:extLst>
          </p:cNvPr>
          <p:cNvSpPr>
            <a:spLocks noGrp="1"/>
          </p:cNvSpPr>
          <p:nvPr>
            <p:ph type="body" sz="quarter" idx="10" hasCustomPrompt="1"/>
          </p:nvPr>
        </p:nvSpPr>
        <p:spPr>
          <a:xfrm>
            <a:off x="650875" y="1391732"/>
            <a:ext cx="6579266" cy="724147"/>
          </a:xfrm>
          <a:prstGeom prst="rect">
            <a:avLst/>
          </a:prstGeom>
        </p:spPr>
        <p:txBody>
          <a:bodyPr/>
          <a:lstStyle>
            <a:lvl1pPr marL="0" indent="0">
              <a:lnSpc>
                <a:spcPct val="90000"/>
              </a:lnSpc>
              <a:buNone/>
              <a:defRPr sz="4400" b="1" i="0">
                <a:solidFill>
                  <a:srgbClr val="2576B7"/>
                </a:solidFill>
                <a:latin typeface="Montserrat SemiBold" pitchFamily="2" charset="77"/>
              </a:defRPr>
            </a:lvl1pPr>
            <a:lvl2pPr>
              <a:defRPr sz="4400" b="1" i="0">
                <a:solidFill>
                  <a:schemeClr val="bg1"/>
                </a:solidFill>
                <a:latin typeface="Montserrat SemiBold" pitchFamily="2" charset="77"/>
              </a:defRPr>
            </a:lvl2pPr>
            <a:lvl3pPr>
              <a:defRPr sz="4400" b="1" i="0">
                <a:solidFill>
                  <a:schemeClr val="bg1"/>
                </a:solidFill>
                <a:latin typeface="Montserrat SemiBold" pitchFamily="2" charset="77"/>
              </a:defRPr>
            </a:lvl3pPr>
            <a:lvl4pPr>
              <a:defRPr sz="4400" b="1" i="0">
                <a:solidFill>
                  <a:schemeClr val="bg1"/>
                </a:solidFill>
                <a:latin typeface="Montserrat SemiBold" pitchFamily="2" charset="77"/>
              </a:defRPr>
            </a:lvl4pPr>
            <a:lvl5pPr>
              <a:defRPr sz="4400" b="1" i="0">
                <a:solidFill>
                  <a:schemeClr val="bg1"/>
                </a:solidFill>
                <a:latin typeface="Montserrat SemiBold" pitchFamily="2" charset="77"/>
              </a:defRPr>
            </a:lvl5pPr>
          </a:lstStyle>
          <a:p>
            <a:pPr lvl="0"/>
            <a:r>
              <a:rPr lang="en-US"/>
              <a:t>Section Title</a:t>
            </a:r>
          </a:p>
        </p:txBody>
      </p:sp>
      <p:sp>
        <p:nvSpPr>
          <p:cNvPr id="5" name="Text Placeholder 12">
            <a:extLst>
              <a:ext uri="{FF2B5EF4-FFF2-40B4-BE49-F238E27FC236}">
                <a16:creationId xmlns:a16="http://schemas.microsoft.com/office/drawing/2014/main" id="{CADED78A-D9C6-374D-B07F-1B03506009A5}"/>
              </a:ext>
            </a:extLst>
          </p:cNvPr>
          <p:cNvSpPr>
            <a:spLocks noGrp="1"/>
          </p:cNvSpPr>
          <p:nvPr>
            <p:ph type="body" sz="quarter" idx="11" hasCustomPrompt="1"/>
          </p:nvPr>
        </p:nvSpPr>
        <p:spPr>
          <a:xfrm>
            <a:off x="650874" y="2166970"/>
            <a:ext cx="6589897" cy="2139216"/>
          </a:xfrm>
          <a:prstGeom prst="rect">
            <a:avLst/>
          </a:prstGeom>
        </p:spPr>
        <p:txBody>
          <a:bodyPr/>
          <a:lstStyle>
            <a:lvl1pPr marL="0" indent="0">
              <a:lnSpc>
                <a:spcPct val="100000"/>
              </a:lnSpc>
              <a:buNone/>
              <a:defRPr sz="2000" b="0" i="0">
                <a:solidFill>
                  <a:srgbClr val="2576B7"/>
                </a:solidFill>
                <a:latin typeface="Montserrat Medium" pitchFamily="2" charset="77"/>
              </a:defRPr>
            </a:lvl1pPr>
            <a:lvl2pPr>
              <a:defRPr sz="3000" b="0" i="0">
                <a:solidFill>
                  <a:schemeClr val="bg1"/>
                </a:solidFill>
                <a:latin typeface="Exo Light" pitchFamily="2" charset="77"/>
              </a:defRPr>
            </a:lvl2pPr>
            <a:lvl3pPr>
              <a:defRPr sz="3000" b="0" i="0">
                <a:solidFill>
                  <a:schemeClr val="bg1"/>
                </a:solidFill>
                <a:latin typeface="Exo Light" pitchFamily="2" charset="77"/>
              </a:defRPr>
            </a:lvl3pPr>
            <a:lvl4pPr>
              <a:defRPr sz="3000" b="0" i="0">
                <a:solidFill>
                  <a:schemeClr val="bg1"/>
                </a:solidFill>
                <a:latin typeface="Exo Light" pitchFamily="2" charset="77"/>
              </a:defRPr>
            </a:lvl4pPr>
            <a:lvl5pPr>
              <a:defRPr sz="3000" b="0" i="0">
                <a:solidFill>
                  <a:schemeClr val="bg1"/>
                </a:solidFill>
                <a:latin typeface="Exo Light" pitchFamily="2" charset="77"/>
              </a:defRPr>
            </a:lvl5pPr>
          </a:lstStyle>
          <a:p>
            <a:pPr lvl="0"/>
            <a:r>
              <a:rPr lang="en-US" dirty="0"/>
              <a:t>Subtitle text here</a:t>
            </a:r>
          </a:p>
        </p:txBody>
      </p:sp>
    </p:spTree>
    <p:extLst>
      <p:ext uri="{BB962C8B-B14F-4D97-AF65-F5344CB8AC3E}">
        <p14:creationId xmlns:p14="http://schemas.microsoft.com/office/powerpoint/2010/main" val="4048717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One Area">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Click to edit Master title style</a:t>
            </a:r>
            <a:endParaRPr lang="fr-CA" dirty="0"/>
          </a:p>
        </p:txBody>
      </p:sp>
      <p:sp>
        <p:nvSpPr>
          <p:cNvPr id="3" name="Espace réservé du contenu 2"/>
          <p:cNvSpPr>
            <a:spLocks noGrp="1"/>
          </p:cNvSpPr>
          <p:nvPr>
            <p:ph idx="1" hasCustomPrompt="1"/>
          </p:nvPr>
        </p:nvSpPr>
        <p:spPr>
          <a:xfrm>
            <a:off x="406453" y="1447800"/>
            <a:ext cx="11279069" cy="5029200"/>
          </a:xfrm>
        </p:spPr>
        <p:txBody>
          <a:bodyPr>
            <a:normAutofit/>
          </a:bodyPr>
          <a:lstStyle>
            <a:lvl1pPr>
              <a:spcBef>
                <a:spcPts val="1200"/>
              </a:spcBef>
              <a:defRPr sz="2000" b="1">
                <a:solidFill>
                  <a:schemeClr val="tx1"/>
                </a:solidFill>
              </a:defRPr>
            </a:lvl1pPr>
            <a:lvl2pPr>
              <a:buFont typeface="Courier New" pitchFamily="49" charset="0"/>
              <a:buChar char="o"/>
              <a:defRPr sz="2000" b="1">
                <a:solidFill>
                  <a:schemeClr val="tx1"/>
                </a:solidFill>
                <a:latin typeface="Roboto Condensed Light" panose="02000000000000000000" pitchFamily="2" charset="0"/>
                <a:cs typeface="Tahoma" pitchFamily="34" charset="0"/>
              </a:defRPr>
            </a:lvl2pPr>
          </a:lstStyle>
          <a:p>
            <a:pPr lvl="0"/>
            <a:r>
              <a:rPr lang="fr-FR" dirty="0"/>
              <a:t>Cliquez pour modifier les styles du texte du masque</a:t>
            </a:r>
          </a:p>
          <a:p>
            <a:pPr lvl="1"/>
            <a:r>
              <a:rPr lang="fr-FR" dirty="0"/>
              <a:t>Deuxième niveau</a:t>
            </a:r>
          </a:p>
        </p:txBody>
      </p:sp>
      <p:sp>
        <p:nvSpPr>
          <p:cNvPr id="7" name="Footer Placeholder 4"/>
          <p:cNvSpPr>
            <a:spLocks noGrp="1"/>
          </p:cNvSpPr>
          <p:nvPr>
            <p:ph type="ftr" sz="quarter" idx="3"/>
          </p:nvPr>
        </p:nvSpPr>
        <p:spPr>
          <a:xfrm>
            <a:off x="304839" y="6553200"/>
            <a:ext cx="10669390" cy="304800"/>
          </a:xfrm>
          <a:prstGeom prst="rect">
            <a:avLst/>
          </a:prstGeom>
        </p:spPr>
        <p:txBody>
          <a:bodyPr anchor="ctr" anchorCtr="0"/>
          <a:lstStyle>
            <a:lvl1pPr algn="l">
              <a:defRPr sz="900">
                <a:solidFill>
                  <a:schemeClr val="bg1">
                    <a:lumMod val="95000"/>
                  </a:schemeClr>
                </a:solidFill>
                <a:effectLst/>
              </a:defRPr>
            </a:lvl1pPr>
          </a:lstStyle>
          <a:p>
            <a:r>
              <a:rPr lang="en-US" dirty="0"/>
              <a:t>Info-Tech Research Group</a:t>
            </a:r>
          </a:p>
        </p:txBody>
      </p:sp>
    </p:spTree>
    <p:extLst>
      <p:ext uri="{BB962C8B-B14F-4D97-AF65-F5344CB8AC3E}">
        <p14:creationId xmlns:p14="http://schemas.microsoft.com/office/powerpoint/2010/main" val="1598283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Light-B">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6E453C2-D989-DD4C-9EFE-3D02BE90C63E}"/>
              </a:ext>
            </a:extLst>
          </p:cNvPr>
          <p:cNvSpPr>
            <a:spLocks noGrp="1"/>
          </p:cNvSpPr>
          <p:nvPr>
            <p:ph type="body" sz="quarter" idx="10" hasCustomPrompt="1"/>
          </p:nvPr>
        </p:nvSpPr>
        <p:spPr>
          <a:xfrm>
            <a:off x="650875" y="1391732"/>
            <a:ext cx="6579266" cy="724147"/>
          </a:xfrm>
          <a:prstGeom prst="rect">
            <a:avLst/>
          </a:prstGeom>
        </p:spPr>
        <p:txBody>
          <a:bodyPr/>
          <a:lstStyle>
            <a:lvl1pPr marL="0" indent="0">
              <a:lnSpc>
                <a:spcPct val="90000"/>
              </a:lnSpc>
              <a:buNone/>
              <a:defRPr sz="4400" b="1" i="0">
                <a:solidFill>
                  <a:srgbClr val="2576B7"/>
                </a:solidFill>
                <a:latin typeface="Montserrat SemiBold" pitchFamily="2" charset="77"/>
              </a:defRPr>
            </a:lvl1pPr>
            <a:lvl2pPr>
              <a:defRPr sz="4400" b="1" i="0">
                <a:solidFill>
                  <a:schemeClr val="bg1"/>
                </a:solidFill>
                <a:latin typeface="Montserrat SemiBold" pitchFamily="2" charset="77"/>
              </a:defRPr>
            </a:lvl2pPr>
            <a:lvl3pPr>
              <a:defRPr sz="4400" b="1" i="0">
                <a:solidFill>
                  <a:schemeClr val="bg1"/>
                </a:solidFill>
                <a:latin typeface="Montserrat SemiBold" pitchFamily="2" charset="77"/>
              </a:defRPr>
            </a:lvl3pPr>
            <a:lvl4pPr>
              <a:defRPr sz="4400" b="1" i="0">
                <a:solidFill>
                  <a:schemeClr val="bg1"/>
                </a:solidFill>
                <a:latin typeface="Montserrat SemiBold" pitchFamily="2" charset="77"/>
              </a:defRPr>
            </a:lvl4pPr>
            <a:lvl5pPr>
              <a:defRPr sz="4400" b="1" i="0">
                <a:solidFill>
                  <a:schemeClr val="bg1"/>
                </a:solidFill>
                <a:latin typeface="Montserrat SemiBold" pitchFamily="2" charset="77"/>
              </a:defRPr>
            </a:lvl5pPr>
          </a:lstStyle>
          <a:p>
            <a:pPr lvl="0"/>
            <a:r>
              <a:rPr lang="en-US"/>
              <a:t>Section Title</a:t>
            </a:r>
          </a:p>
        </p:txBody>
      </p:sp>
      <p:sp>
        <p:nvSpPr>
          <p:cNvPr id="6" name="Text Placeholder 12">
            <a:extLst>
              <a:ext uri="{FF2B5EF4-FFF2-40B4-BE49-F238E27FC236}">
                <a16:creationId xmlns:a16="http://schemas.microsoft.com/office/drawing/2014/main" id="{FC6A3F1C-FCB8-7942-B8C8-9B80FCC0E48C}"/>
              </a:ext>
            </a:extLst>
          </p:cNvPr>
          <p:cNvSpPr>
            <a:spLocks noGrp="1"/>
          </p:cNvSpPr>
          <p:nvPr>
            <p:ph type="body" sz="quarter" idx="11" hasCustomPrompt="1"/>
          </p:nvPr>
        </p:nvSpPr>
        <p:spPr>
          <a:xfrm>
            <a:off x="650874" y="2166970"/>
            <a:ext cx="6589897" cy="2139216"/>
          </a:xfrm>
          <a:prstGeom prst="rect">
            <a:avLst/>
          </a:prstGeom>
        </p:spPr>
        <p:txBody>
          <a:bodyPr/>
          <a:lstStyle>
            <a:lvl1pPr marL="0" indent="0">
              <a:lnSpc>
                <a:spcPct val="100000"/>
              </a:lnSpc>
              <a:buNone/>
              <a:defRPr sz="2000" b="0" i="0">
                <a:solidFill>
                  <a:srgbClr val="2576B7"/>
                </a:solidFill>
                <a:latin typeface="Montserrat Medium" pitchFamily="2" charset="77"/>
              </a:defRPr>
            </a:lvl1pPr>
            <a:lvl2pPr>
              <a:defRPr sz="3000" b="0" i="0">
                <a:solidFill>
                  <a:schemeClr val="bg1"/>
                </a:solidFill>
                <a:latin typeface="Exo Light" pitchFamily="2" charset="77"/>
              </a:defRPr>
            </a:lvl2pPr>
            <a:lvl3pPr>
              <a:defRPr sz="3000" b="0" i="0">
                <a:solidFill>
                  <a:schemeClr val="bg1"/>
                </a:solidFill>
                <a:latin typeface="Exo Light" pitchFamily="2" charset="77"/>
              </a:defRPr>
            </a:lvl3pPr>
            <a:lvl4pPr>
              <a:defRPr sz="3000" b="0" i="0">
                <a:solidFill>
                  <a:schemeClr val="bg1"/>
                </a:solidFill>
                <a:latin typeface="Exo Light" pitchFamily="2" charset="77"/>
              </a:defRPr>
            </a:lvl4pPr>
            <a:lvl5pPr>
              <a:defRPr sz="3000" b="0" i="0">
                <a:solidFill>
                  <a:schemeClr val="bg1"/>
                </a:solidFill>
                <a:latin typeface="Exo Light" pitchFamily="2" charset="77"/>
              </a:defRPr>
            </a:lvl5pPr>
          </a:lstStyle>
          <a:p>
            <a:pPr lvl="0"/>
            <a:r>
              <a:rPr lang="en-US" dirty="0"/>
              <a:t>Subtitle text here</a:t>
            </a:r>
          </a:p>
        </p:txBody>
      </p:sp>
    </p:spTree>
    <p:extLst>
      <p:ext uri="{BB962C8B-B14F-4D97-AF65-F5344CB8AC3E}">
        <p14:creationId xmlns:p14="http://schemas.microsoft.com/office/powerpoint/2010/main" val="3488960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nalysts Perspec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4106" y="530021"/>
            <a:ext cx="9739219" cy="1130188"/>
          </a:xfrm>
        </p:spPr>
        <p:txBody>
          <a:bodyPr>
            <a:noAutofit/>
          </a:bodyPr>
          <a:lstStyle>
            <a:lvl1pPr>
              <a:defRPr b="0" i="0">
                <a:solidFill>
                  <a:srgbClr val="4A4A4A"/>
                </a:solidFill>
              </a:defRPr>
            </a:lvl1pPr>
          </a:lstStyle>
          <a:p>
            <a:r>
              <a:rPr lang="en-US" dirty="0"/>
              <a:t>Click to edit Master title style</a:t>
            </a:r>
          </a:p>
        </p:txBody>
      </p:sp>
      <p:sp>
        <p:nvSpPr>
          <p:cNvPr id="4" name="Text Placeholder 11">
            <a:extLst>
              <a:ext uri="{FF2B5EF4-FFF2-40B4-BE49-F238E27FC236}">
                <a16:creationId xmlns:a16="http://schemas.microsoft.com/office/drawing/2014/main" id="{04E9795F-CBFB-B94E-B0A4-612B5868B666}"/>
              </a:ext>
            </a:extLst>
          </p:cNvPr>
          <p:cNvSpPr>
            <a:spLocks noGrp="1"/>
          </p:cNvSpPr>
          <p:nvPr>
            <p:ph type="body" sz="quarter" idx="11"/>
          </p:nvPr>
        </p:nvSpPr>
        <p:spPr>
          <a:xfrm>
            <a:off x="367657" y="1667939"/>
            <a:ext cx="4547243" cy="770461"/>
          </a:xfrm>
          <a:prstGeom prst="rect">
            <a:avLst/>
          </a:prstGeom>
        </p:spPr>
        <p:txBody>
          <a:bodyPr lIns="0" tIns="0" rIns="0" bIns="0">
            <a:noAutofit/>
          </a:bodyPr>
          <a:lstStyle>
            <a:lvl1pPr marL="0" indent="0">
              <a:lnSpc>
                <a:spcPct val="110000"/>
              </a:lnSpc>
              <a:buNone/>
              <a:defRPr sz="2000" b="0" i="0" spc="0">
                <a:solidFill>
                  <a:srgbClr val="4A4A4A"/>
                </a:solidFill>
                <a:latin typeface="Montserrat Medium"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6" name="Text Placeholder 17">
            <a:extLst>
              <a:ext uri="{FF2B5EF4-FFF2-40B4-BE49-F238E27FC236}">
                <a16:creationId xmlns:a16="http://schemas.microsoft.com/office/drawing/2014/main" id="{191A5D26-F935-C243-B55A-263E1DDC326D}"/>
              </a:ext>
            </a:extLst>
          </p:cNvPr>
          <p:cNvSpPr>
            <a:spLocks noGrp="1"/>
          </p:cNvSpPr>
          <p:nvPr>
            <p:ph type="body" sz="quarter" idx="13"/>
          </p:nvPr>
        </p:nvSpPr>
        <p:spPr>
          <a:xfrm>
            <a:off x="5238246" y="5120360"/>
            <a:ext cx="2840037" cy="1269682"/>
          </a:xfrm>
          <a:prstGeom prst="rect">
            <a:avLst/>
          </a:prstGeom>
        </p:spPr>
        <p:txBody>
          <a:bodyPr lIns="0" tIns="0" rIns="0" bIns="0">
            <a:noAutofit/>
          </a:bodyPr>
          <a:lstStyle>
            <a:lvl1pPr marL="0" indent="0">
              <a:lnSpc>
                <a:spcPct val="110000"/>
              </a:lnSpc>
              <a:spcBef>
                <a:spcPts val="0"/>
              </a:spcBef>
              <a:buNone/>
              <a:defRPr sz="1200" b="0" i="0">
                <a:solidFill>
                  <a:srgbClr val="2576B7"/>
                </a:solidFill>
                <a:latin typeface="Montserrat SemiBold" pitchFamily="2" charset="77"/>
                <a:cs typeface="Arial" panose="020B0604020202020204" pitchFamily="34" charset="0"/>
              </a:defRPr>
            </a:lvl1pPr>
            <a:lvl2pPr marL="457200" indent="0">
              <a:lnSpc>
                <a:spcPct val="110000"/>
              </a:lnSpc>
              <a:spcBef>
                <a:spcPts val="0"/>
              </a:spcBef>
              <a:buNone/>
              <a:defRPr sz="1200" b="0" i="0">
                <a:solidFill>
                  <a:srgbClr val="2576B7"/>
                </a:solidFill>
                <a:latin typeface="Montserrat Medium" pitchFamily="2" charset="77"/>
                <a:cs typeface="Arial" panose="020B0604020202020204" pitchFamily="34" charset="0"/>
              </a:defRPr>
            </a:lvl2pPr>
            <a:lvl3pPr marL="914400" indent="0">
              <a:lnSpc>
                <a:spcPct val="110000"/>
              </a:lnSpc>
              <a:spcBef>
                <a:spcPts val="0"/>
              </a:spcBef>
              <a:buNone/>
              <a:defRPr sz="1200" b="0" i="0">
                <a:solidFill>
                  <a:srgbClr val="2576B7"/>
                </a:solidFill>
                <a:latin typeface="Montserrat Medium" pitchFamily="2" charset="77"/>
                <a:cs typeface="Arial" panose="020B0604020202020204" pitchFamily="34" charset="0"/>
              </a:defRPr>
            </a:lvl3pPr>
            <a:lvl4pPr marL="1371600" indent="0">
              <a:lnSpc>
                <a:spcPct val="110000"/>
              </a:lnSpc>
              <a:spcBef>
                <a:spcPts val="0"/>
              </a:spcBef>
              <a:buNone/>
              <a:defRPr sz="1200" b="0" i="0">
                <a:solidFill>
                  <a:srgbClr val="2576B7"/>
                </a:solidFill>
                <a:latin typeface="Montserrat Medium" pitchFamily="2" charset="77"/>
                <a:cs typeface="Arial" panose="020B0604020202020204" pitchFamily="34" charset="0"/>
              </a:defRPr>
            </a:lvl4pPr>
            <a:lvl5pPr marL="1828800" indent="0">
              <a:lnSpc>
                <a:spcPct val="110000"/>
              </a:lnSpc>
              <a:spcBef>
                <a:spcPts val="0"/>
              </a:spcBef>
              <a:buNone/>
              <a:defRPr sz="1200" b="0" i="0">
                <a:solidFill>
                  <a:srgbClr val="2576B7"/>
                </a:solidFill>
                <a:latin typeface="Montserrat Medium" pitchFamily="2" charset="77"/>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a:extLst>
              <a:ext uri="{FF2B5EF4-FFF2-40B4-BE49-F238E27FC236}">
                <a16:creationId xmlns:a16="http://schemas.microsoft.com/office/drawing/2014/main" id="{127F9FF2-D4F4-2F42-9C38-CF0156BDA8A6}"/>
              </a:ext>
            </a:extLst>
          </p:cNvPr>
          <p:cNvSpPr>
            <a:spLocks noGrp="1"/>
          </p:cNvSpPr>
          <p:nvPr>
            <p:ph type="body" sz="quarter" idx="14"/>
          </p:nvPr>
        </p:nvSpPr>
        <p:spPr>
          <a:xfrm>
            <a:off x="5243286" y="1753404"/>
            <a:ext cx="6661150" cy="4218417"/>
          </a:xfrm>
          <a:prstGeom prst="rect">
            <a:avLst/>
          </a:prstGeom>
        </p:spPr>
        <p:txBody>
          <a:bodyPr lIns="0" tIns="0" rIns="0" bIns="0"/>
          <a:lstStyle>
            <a:lvl1pPr marL="179388" indent="-179388">
              <a:lnSpc>
                <a:spcPct val="110000"/>
              </a:lnSpc>
              <a:spcBef>
                <a:spcPts val="0"/>
              </a:spcBef>
              <a:spcAft>
                <a:spcPts val="800"/>
              </a:spcAft>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spcBef>
                <a:spcPts val="0"/>
              </a:spcBef>
              <a:spcAft>
                <a:spcPts val="800"/>
              </a:spcAft>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spcBef>
                <a:spcPts val="0"/>
              </a:spcBef>
              <a:spcAft>
                <a:spcPts val="800"/>
              </a:spcAft>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spcBef>
                <a:spcPts val="0"/>
              </a:spcBef>
              <a:spcAft>
                <a:spcPts val="800"/>
              </a:spcAft>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spcBef>
                <a:spcPts val="0"/>
              </a:spcBef>
              <a:spcAft>
                <a:spcPts val="800"/>
              </a:spcAft>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7646507"/>
      </p:ext>
    </p:extLst>
  </p:cSld>
  <p:clrMapOvr>
    <a:masterClrMapping/>
  </p:clrMapOvr>
  <p:extLst>
    <p:ext uri="{DCECCB84-F9BA-43D5-87BE-67443E8EF086}">
      <p15:sldGuideLst xmlns:p15="http://schemas.microsoft.com/office/powerpoint/2012/main">
        <p15:guide id="1" orient="horz" pos="138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ecSummary-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4106" y="530021"/>
            <a:ext cx="11220578" cy="1163598"/>
          </a:xfrm>
        </p:spPr>
        <p:txBody>
          <a:bodyPr>
            <a:noAutofit/>
          </a:bodyPr>
          <a:lstStyle>
            <a:lvl1pPr>
              <a:lnSpc>
                <a:spcPct val="90000"/>
              </a:lnSpc>
              <a:defRPr b="0" i="0">
                <a:solidFill>
                  <a:srgbClr val="4A4A4A"/>
                </a:solidFill>
              </a:defRPr>
            </a:lvl1pPr>
          </a:lstStyle>
          <a:p>
            <a:r>
              <a:rPr lang="en-US" dirty="0"/>
              <a:t>Click to edit Master title style</a:t>
            </a:r>
          </a:p>
        </p:txBody>
      </p:sp>
      <p:sp>
        <p:nvSpPr>
          <p:cNvPr id="13" name="Text Placeholder 12">
            <a:extLst>
              <a:ext uri="{FF2B5EF4-FFF2-40B4-BE49-F238E27FC236}">
                <a16:creationId xmlns:a16="http://schemas.microsoft.com/office/drawing/2014/main" id="{A5895281-F05F-284A-93B8-DF31D5A43342}"/>
              </a:ext>
            </a:extLst>
          </p:cNvPr>
          <p:cNvSpPr>
            <a:spLocks noGrp="1"/>
          </p:cNvSpPr>
          <p:nvPr>
            <p:ph type="body" sz="quarter" idx="13"/>
          </p:nvPr>
        </p:nvSpPr>
        <p:spPr>
          <a:xfrm>
            <a:off x="368194" y="1597967"/>
            <a:ext cx="3542400" cy="297314"/>
          </a:xfrm>
          <a:prstGeom prst="rect">
            <a:avLst/>
          </a:prstGeom>
        </p:spPr>
        <p:txBody>
          <a:bodyPr lIns="0" tIns="0" rIns="0" bIns="0">
            <a:noAutofit/>
          </a:bodyPr>
          <a:lstStyle>
            <a:lvl1pPr marL="0" indent="0" algn="l">
              <a:lnSpc>
                <a:spcPct val="90000"/>
              </a:lnSpc>
              <a:buNone/>
              <a:defRPr sz="1800" b="0" i="0">
                <a:solidFill>
                  <a:srgbClr val="B3252E"/>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6" name="Text Placeholder 12">
            <a:extLst>
              <a:ext uri="{FF2B5EF4-FFF2-40B4-BE49-F238E27FC236}">
                <a16:creationId xmlns:a16="http://schemas.microsoft.com/office/drawing/2014/main" id="{9BDD2CC1-5E1E-A249-A7A5-AE4A1333D147}"/>
              </a:ext>
            </a:extLst>
          </p:cNvPr>
          <p:cNvSpPr>
            <a:spLocks noGrp="1"/>
          </p:cNvSpPr>
          <p:nvPr>
            <p:ph type="body" sz="quarter" idx="15"/>
          </p:nvPr>
        </p:nvSpPr>
        <p:spPr>
          <a:xfrm>
            <a:off x="4267994" y="1597967"/>
            <a:ext cx="3542400" cy="297314"/>
          </a:xfrm>
          <a:prstGeom prst="rect">
            <a:avLst/>
          </a:prstGeom>
        </p:spPr>
        <p:txBody>
          <a:bodyPr lIns="0" tIns="0" rIns="0" bIns="0">
            <a:noAutofit/>
          </a:bodyPr>
          <a:lstStyle>
            <a:lvl1pPr marL="0" indent="0" algn="l">
              <a:lnSpc>
                <a:spcPct val="90000"/>
              </a:lnSpc>
              <a:buNone/>
              <a:defRPr sz="1800" b="0" i="0">
                <a:solidFill>
                  <a:srgbClr val="F17A26"/>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8" name="Text Placeholder 12">
            <a:extLst>
              <a:ext uri="{FF2B5EF4-FFF2-40B4-BE49-F238E27FC236}">
                <a16:creationId xmlns:a16="http://schemas.microsoft.com/office/drawing/2014/main" id="{DE52E9E9-EF0F-F148-B77C-A1985515528A}"/>
              </a:ext>
            </a:extLst>
          </p:cNvPr>
          <p:cNvSpPr>
            <a:spLocks noGrp="1"/>
          </p:cNvSpPr>
          <p:nvPr>
            <p:ph type="body" sz="quarter" idx="17"/>
          </p:nvPr>
        </p:nvSpPr>
        <p:spPr>
          <a:xfrm>
            <a:off x="8130748" y="1597967"/>
            <a:ext cx="3542400" cy="297314"/>
          </a:xfrm>
          <a:prstGeom prst="rect">
            <a:avLst/>
          </a:prstGeom>
        </p:spPr>
        <p:txBody>
          <a:bodyPr lIns="0" tIns="0" rIns="0" bIns="0">
            <a:noAutofit/>
          </a:bodyPr>
          <a:lstStyle>
            <a:lvl1pPr marL="0" indent="0" algn="l">
              <a:lnSpc>
                <a:spcPct val="90000"/>
              </a:lnSpc>
              <a:buNone/>
              <a:defRPr sz="1800" b="0" i="0">
                <a:solidFill>
                  <a:srgbClr val="2B9E48"/>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7" name="Text Placeholder 4">
            <a:extLst>
              <a:ext uri="{FF2B5EF4-FFF2-40B4-BE49-F238E27FC236}">
                <a16:creationId xmlns:a16="http://schemas.microsoft.com/office/drawing/2014/main" id="{FA4AA16A-AF07-4A4A-AA0D-C83BCCC518CB}"/>
              </a:ext>
            </a:extLst>
          </p:cNvPr>
          <p:cNvSpPr>
            <a:spLocks noGrp="1"/>
          </p:cNvSpPr>
          <p:nvPr>
            <p:ph type="body" sz="quarter" idx="18"/>
          </p:nvPr>
        </p:nvSpPr>
        <p:spPr>
          <a:xfrm>
            <a:off x="371475" y="1991757"/>
            <a:ext cx="3658265" cy="3190736"/>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4">
            <a:extLst>
              <a:ext uri="{FF2B5EF4-FFF2-40B4-BE49-F238E27FC236}">
                <a16:creationId xmlns:a16="http://schemas.microsoft.com/office/drawing/2014/main" id="{478D611E-AB20-6F4F-AAF0-75575E9D6DB6}"/>
              </a:ext>
            </a:extLst>
          </p:cNvPr>
          <p:cNvSpPr>
            <a:spLocks noGrp="1"/>
          </p:cNvSpPr>
          <p:nvPr>
            <p:ph type="body" sz="quarter" idx="19"/>
          </p:nvPr>
        </p:nvSpPr>
        <p:spPr>
          <a:xfrm>
            <a:off x="4267994" y="1991757"/>
            <a:ext cx="3658265" cy="3190736"/>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
            <a:extLst>
              <a:ext uri="{FF2B5EF4-FFF2-40B4-BE49-F238E27FC236}">
                <a16:creationId xmlns:a16="http://schemas.microsoft.com/office/drawing/2014/main" id="{37BEB711-C86D-6A42-AF2D-7578AE11B32E}"/>
              </a:ext>
            </a:extLst>
          </p:cNvPr>
          <p:cNvSpPr>
            <a:spLocks noGrp="1"/>
          </p:cNvSpPr>
          <p:nvPr>
            <p:ph type="body" sz="quarter" idx="20"/>
          </p:nvPr>
        </p:nvSpPr>
        <p:spPr>
          <a:xfrm>
            <a:off x="8154194" y="1991757"/>
            <a:ext cx="3658265" cy="3190736"/>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5014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print Overview">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30021"/>
            <a:ext cx="5410086" cy="1130188"/>
          </a:xfrm>
        </p:spPr>
        <p:txBody>
          <a:bodyPr>
            <a:noAutofit/>
          </a:bodyPr>
          <a:lstStyle>
            <a:lvl1pPr>
              <a:defRPr b="0" i="0">
                <a:solidFill>
                  <a:srgbClr val="4A4A4A"/>
                </a:solidFill>
              </a:defRPr>
            </a:lvl1pPr>
          </a:lstStyle>
          <a:p>
            <a:r>
              <a:rPr lang="en-US" dirty="0"/>
              <a:t>Click to edit Master title style</a:t>
            </a:r>
          </a:p>
        </p:txBody>
      </p:sp>
      <p:sp>
        <p:nvSpPr>
          <p:cNvPr id="15" name="Text Placeholder 13">
            <a:extLst>
              <a:ext uri="{FF2B5EF4-FFF2-40B4-BE49-F238E27FC236}">
                <a16:creationId xmlns:a16="http://schemas.microsoft.com/office/drawing/2014/main" id="{74424E38-EBD1-9942-88D3-BFBB97FDAA1A}"/>
              </a:ext>
            </a:extLst>
          </p:cNvPr>
          <p:cNvSpPr>
            <a:spLocks noGrp="1"/>
          </p:cNvSpPr>
          <p:nvPr>
            <p:ph type="body" sz="quarter" idx="10"/>
          </p:nvPr>
        </p:nvSpPr>
        <p:spPr>
          <a:xfrm>
            <a:off x="7177088" y="1085064"/>
            <a:ext cx="4656325" cy="726888"/>
          </a:xfrm>
          <a:prstGeom prst="rect">
            <a:avLst/>
          </a:prstGeom>
        </p:spPr>
        <p:txBody>
          <a:bodyPr lIns="0" tIns="0" rIns="0" bIns="0">
            <a:noAutofit/>
          </a:bodyPr>
          <a:lstStyle>
            <a:lvl1pPr marL="0" indent="0">
              <a:lnSpc>
                <a:spcPct val="100000"/>
              </a:lnSpc>
              <a:buNone/>
              <a:defRPr sz="1200" b="0" i="0">
                <a:solidFill>
                  <a:srgbClr val="2576B7"/>
                </a:solidFill>
                <a:latin typeface="Montserrat SemiBold" pitchFamily="2" charset="77"/>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569714441"/>
      </p:ext>
    </p:extLst>
  </p:cSld>
  <p:clrMapOvr>
    <a:masterClrMapping/>
  </p:clrMapOvr>
  <p:extLst>
    <p:ext uri="{DCECCB84-F9BA-43D5-87BE-67443E8EF086}">
      <p15:sldGuideLst xmlns:p15="http://schemas.microsoft.com/office/powerpoint/2012/main">
        <p15:guide id="1" orient="horz" pos="89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 Slide-blue-left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5252382" y="1648758"/>
            <a:ext cx="5686987" cy="456696"/>
          </a:xfrm>
          <a:prstGeom prst="rect">
            <a:avLst/>
          </a:prstGeom>
        </p:spPr>
        <p:txBody>
          <a:bodyPr lIns="0" tIns="0" rIns="0" bIns="0">
            <a:noAutofit/>
          </a:bodyPr>
          <a:lstStyle>
            <a:lvl1pPr marL="0" indent="0">
              <a:lnSpc>
                <a:spcPct val="110000"/>
              </a:lnSpc>
              <a:buNone/>
              <a:defRPr sz="2000" b="0" i="0">
                <a:solidFill>
                  <a:srgbClr val="4A4A4A"/>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5232400" y="530021"/>
            <a:ext cx="4967041" cy="1130188"/>
          </a:xfrm>
        </p:spPr>
        <p:txBody>
          <a:bodyPr>
            <a:noAutofit/>
          </a:bodyPr>
          <a:lstStyle>
            <a:lvl1pPr>
              <a:lnSpc>
                <a:spcPct val="90000"/>
              </a:lnSpc>
              <a:defRPr b="0" i="0"/>
            </a:lvl1pPr>
          </a:lstStyle>
          <a:p>
            <a:r>
              <a:rPr lang="en-US" dirty="0"/>
              <a:t>Click to edit Master title style</a:t>
            </a:r>
          </a:p>
        </p:txBody>
      </p:sp>
      <p:sp>
        <p:nvSpPr>
          <p:cNvPr id="8" name="Rectangle 7">
            <a:extLst>
              <a:ext uri="{FF2B5EF4-FFF2-40B4-BE49-F238E27FC236}">
                <a16:creationId xmlns:a16="http://schemas.microsoft.com/office/drawing/2014/main" id="{F2D5BCB0-D6FF-CC4C-92CC-90D104D4F343}"/>
              </a:ext>
            </a:extLst>
          </p:cNvPr>
          <p:cNvSpPr/>
          <p:nvPr userDrawn="1"/>
        </p:nvSpPr>
        <p:spPr>
          <a:xfrm>
            <a:off x="0" y="0"/>
            <a:ext cx="4260850" cy="6858000"/>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dirty="0">
              <a:solidFill>
                <a:srgbClr val="1E5E92"/>
              </a:solidFill>
              <a:latin typeface="Roboto Condensed Light" panose="02000000000000000000" pitchFamily="2" charset="0"/>
            </a:endParaRPr>
          </a:p>
        </p:txBody>
      </p:sp>
      <p:sp>
        <p:nvSpPr>
          <p:cNvPr id="9" name="Text Placeholder 11">
            <a:extLst>
              <a:ext uri="{FF2B5EF4-FFF2-40B4-BE49-F238E27FC236}">
                <a16:creationId xmlns:a16="http://schemas.microsoft.com/office/drawing/2014/main" id="{2FD860C3-79CC-434D-9984-9C39951BAE42}"/>
              </a:ext>
            </a:extLst>
          </p:cNvPr>
          <p:cNvSpPr>
            <a:spLocks noGrp="1"/>
          </p:cNvSpPr>
          <p:nvPr>
            <p:ph type="body" sz="quarter" idx="14"/>
          </p:nvPr>
        </p:nvSpPr>
        <p:spPr>
          <a:xfrm>
            <a:off x="367657" y="952499"/>
            <a:ext cx="3289943" cy="5367277"/>
          </a:xfrm>
          <a:prstGeom prst="rect">
            <a:avLst/>
          </a:prstGeom>
        </p:spPr>
        <p:txBody>
          <a:bodyPr lIns="0" tIns="0" rIns="0" bIns="0" anchor="ctr" anchorCtr="0">
            <a:noAutofit/>
          </a:bodyPr>
          <a:lstStyle>
            <a:lvl1pPr marL="0" indent="0">
              <a:lnSpc>
                <a:spcPct val="110000"/>
              </a:lnSpc>
              <a:buNone/>
              <a:defRPr sz="2000" b="0" i="0" spc="0">
                <a:solidFill>
                  <a:schemeClr val="bg1"/>
                </a:solidFill>
                <a:latin typeface="Montserrat Medium"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7" name="Text Placeholder 4">
            <a:extLst>
              <a:ext uri="{FF2B5EF4-FFF2-40B4-BE49-F238E27FC236}">
                <a16:creationId xmlns:a16="http://schemas.microsoft.com/office/drawing/2014/main" id="{BFD1FFC3-1E5E-9546-8506-BC69F33F92C0}"/>
              </a:ext>
            </a:extLst>
          </p:cNvPr>
          <p:cNvSpPr>
            <a:spLocks noGrp="1"/>
          </p:cNvSpPr>
          <p:nvPr>
            <p:ph type="body" sz="quarter" idx="33"/>
          </p:nvPr>
        </p:nvSpPr>
        <p:spPr>
          <a:xfrm>
            <a:off x="5232400" y="2518948"/>
            <a:ext cx="6661150" cy="3275796"/>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6735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ntent Slide-blue-right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97345" y="1648758"/>
            <a:ext cx="5686987" cy="456696"/>
          </a:xfrm>
          <a:prstGeom prst="rect">
            <a:avLst/>
          </a:prstGeom>
        </p:spPr>
        <p:txBody>
          <a:bodyPr lIns="0" tIns="0" rIns="0" bIns="0">
            <a:noAutofit/>
          </a:bodyPr>
          <a:lstStyle>
            <a:lvl1pPr marL="0" indent="0">
              <a:lnSpc>
                <a:spcPct val="110000"/>
              </a:lnSpc>
              <a:buNone/>
              <a:defRPr sz="2000" b="0" i="0">
                <a:solidFill>
                  <a:srgbClr val="4A4A4A"/>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77363" y="530021"/>
            <a:ext cx="6672725" cy="1130188"/>
          </a:xfrm>
        </p:spPr>
        <p:txBody>
          <a:bodyPr>
            <a:noAutofit/>
          </a:bodyPr>
          <a:lstStyle>
            <a:lvl1pPr>
              <a:lnSpc>
                <a:spcPct val="90000"/>
              </a:lnSpc>
              <a:defRPr b="0" i="0"/>
            </a:lvl1pPr>
          </a:lstStyle>
          <a:p>
            <a:r>
              <a:rPr lang="en-US" dirty="0"/>
              <a:t>Click to edit Master title style</a:t>
            </a:r>
          </a:p>
        </p:txBody>
      </p:sp>
      <p:sp>
        <p:nvSpPr>
          <p:cNvPr id="8" name="Rectangle 7">
            <a:extLst>
              <a:ext uri="{FF2B5EF4-FFF2-40B4-BE49-F238E27FC236}">
                <a16:creationId xmlns:a16="http://schemas.microsoft.com/office/drawing/2014/main" id="{F2D5BCB0-D6FF-CC4C-92CC-90D104D4F343}"/>
              </a:ext>
            </a:extLst>
          </p:cNvPr>
          <p:cNvSpPr/>
          <p:nvPr userDrawn="1"/>
        </p:nvSpPr>
        <p:spPr>
          <a:xfrm>
            <a:off x="8005762" y="0"/>
            <a:ext cx="4187825" cy="6858000"/>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dirty="0">
              <a:solidFill>
                <a:srgbClr val="1E5E92"/>
              </a:solidFill>
              <a:latin typeface="Roboto Condensed Light" panose="02000000000000000000" pitchFamily="2" charset="0"/>
            </a:endParaRPr>
          </a:p>
        </p:txBody>
      </p:sp>
      <p:sp>
        <p:nvSpPr>
          <p:cNvPr id="9" name="Text Placeholder 11">
            <a:extLst>
              <a:ext uri="{FF2B5EF4-FFF2-40B4-BE49-F238E27FC236}">
                <a16:creationId xmlns:a16="http://schemas.microsoft.com/office/drawing/2014/main" id="{2FD860C3-79CC-434D-9984-9C39951BAE42}"/>
              </a:ext>
            </a:extLst>
          </p:cNvPr>
          <p:cNvSpPr>
            <a:spLocks noGrp="1"/>
          </p:cNvSpPr>
          <p:nvPr>
            <p:ph type="body" sz="quarter" idx="14"/>
          </p:nvPr>
        </p:nvSpPr>
        <p:spPr>
          <a:xfrm>
            <a:off x="8559384" y="952500"/>
            <a:ext cx="3030954" cy="4881142"/>
          </a:xfrm>
          <a:prstGeom prst="rect">
            <a:avLst/>
          </a:prstGeom>
        </p:spPr>
        <p:txBody>
          <a:bodyPr lIns="0" tIns="0" rIns="0" bIns="0" anchor="ctr" anchorCtr="0">
            <a:noAutofit/>
          </a:bodyPr>
          <a:lstStyle>
            <a:lvl1pPr marL="0" indent="0">
              <a:lnSpc>
                <a:spcPct val="110000"/>
              </a:lnSpc>
              <a:buNone/>
              <a:defRPr sz="2000" b="0" i="0" spc="0">
                <a:solidFill>
                  <a:schemeClr val="bg1"/>
                </a:solidFill>
                <a:latin typeface="Montserrat Medium"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7" name="TextBox 6">
            <a:extLst>
              <a:ext uri="{FF2B5EF4-FFF2-40B4-BE49-F238E27FC236}">
                <a16:creationId xmlns:a16="http://schemas.microsoft.com/office/drawing/2014/main" id="{2AD1AD55-DE6F-7A48-87C1-BCB637DDFBBA}"/>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dirty="0">
                <a:solidFill>
                  <a:schemeClr val="bg1"/>
                </a:solidFill>
                <a:latin typeface="Exo" panose="02000503000000000000" pitchFamily="2" charset="77"/>
              </a:rPr>
              <a:t>Info-</a:t>
            </a:r>
            <a:r>
              <a:rPr lang="en-CA" sz="800" spc="-103" dirty="0">
                <a:solidFill>
                  <a:schemeClr val="bg1"/>
                </a:solidFill>
                <a:latin typeface="Exo" panose="02000503000000000000" pitchFamily="2" charset="77"/>
              </a:rPr>
              <a:t>T</a:t>
            </a:r>
            <a:r>
              <a:rPr lang="en-CA" sz="800" spc="-15" dirty="0">
                <a:solidFill>
                  <a:schemeClr val="bg1"/>
                </a:solidFill>
                <a:latin typeface="Exo" panose="02000503000000000000" pitchFamily="2" charset="77"/>
              </a:rPr>
              <a:t>ec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Researc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Grou</a:t>
            </a:r>
            <a:r>
              <a:rPr lang="en-CA" sz="800" spc="6" dirty="0">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dirty="0">
              <a:solidFill>
                <a:schemeClr val="bg1"/>
              </a:solidFill>
              <a:latin typeface="Exo" panose="02000503000000000000" pitchFamily="2" charset="77"/>
              <a:cs typeface="Arial" panose="020B0604020202020204" pitchFamily="34" charset="0"/>
            </a:endParaRPr>
          </a:p>
        </p:txBody>
      </p:sp>
      <p:sp>
        <p:nvSpPr>
          <p:cNvPr id="10" name="Text Placeholder 4">
            <a:extLst>
              <a:ext uri="{FF2B5EF4-FFF2-40B4-BE49-F238E27FC236}">
                <a16:creationId xmlns:a16="http://schemas.microsoft.com/office/drawing/2014/main" id="{9827AB02-2D82-654F-ADA6-39B4D879BBE4}"/>
              </a:ext>
            </a:extLst>
          </p:cNvPr>
          <p:cNvSpPr>
            <a:spLocks noGrp="1"/>
          </p:cNvSpPr>
          <p:nvPr>
            <p:ph type="body" sz="quarter" idx="33"/>
          </p:nvPr>
        </p:nvSpPr>
        <p:spPr>
          <a:xfrm>
            <a:off x="371475" y="2508316"/>
            <a:ext cx="6678613" cy="3243898"/>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5904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Content Slide-smaller headers">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4088" y="1648758"/>
            <a:ext cx="5686987" cy="456696"/>
          </a:xfrm>
          <a:prstGeom prst="rect">
            <a:avLst/>
          </a:prstGeom>
        </p:spPr>
        <p:txBody>
          <a:bodyPr lIns="0" tIns="0" rIns="0" bIns="0">
            <a:noAutofit/>
          </a:bodyPr>
          <a:lstStyle>
            <a:lvl1pPr marL="0" indent="0">
              <a:lnSpc>
                <a:spcPct val="90000"/>
              </a:lnSpc>
              <a:buNone/>
              <a:defRPr sz="2000" b="0" i="0">
                <a:solidFill>
                  <a:srgbClr val="4A4A4A"/>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58" y="2035250"/>
            <a:ext cx="5677217" cy="473616"/>
          </a:xfrm>
          <a:prstGeom prst="rect">
            <a:avLst/>
          </a:prstGeom>
        </p:spPr>
        <p:txBody>
          <a:bodyPr lIns="0" tIns="0" rIns="0" bIns="0">
            <a:noAutofit/>
          </a:bodyPr>
          <a:lstStyle>
            <a:lvl1pPr marL="0" indent="0">
              <a:lnSpc>
                <a:spcPct val="900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1" name="Text Placeholder 14">
            <a:extLst>
              <a:ext uri="{FF2B5EF4-FFF2-40B4-BE49-F238E27FC236}">
                <a16:creationId xmlns:a16="http://schemas.microsoft.com/office/drawing/2014/main" id="{4B8B8A6C-F3E5-4C48-A9BB-D5FCE566C12E}"/>
              </a:ext>
            </a:extLst>
          </p:cNvPr>
          <p:cNvSpPr>
            <a:spLocks noGrp="1"/>
          </p:cNvSpPr>
          <p:nvPr>
            <p:ph type="body" sz="quarter" idx="12"/>
          </p:nvPr>
        </p:nvSpPr>
        <p:spPr>
          <a:xfrm>
            <a:off x="371476" y="3127757"/>
            <a:ext cx="3744912" cy="2680175"/>
          </a:xfrm>
          <a:prstGeom prst="rect">
            <a:avLst/>
          </a:prstGeom>
        </p:spPr>
        <p:txBody>
          <a:bodyPr lIns="0" tIns="0" rIns="0" bIns="0" numCol="1" spcCol="360000">
            <a:noAutofit/>
          </a:bodyPr>
          <a:lstStyle>
            <a:lvl1pPr marL="0" indent="0">
              <a:lnSpc>
                <a:spcPct val="110000"/>
              </a:lnSpc>
              <a:buNone/>
              <a:defRPr sz="1400" b="0" i="0">
                <a:solidFill>
                  <a:srgbClr val="000000"/>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106" y="639749"/>
            <a:ext cx="4967041" cy="1130188"/>
          </a:xfrm>
        </p:spPr>
        <p:txBody>
          <a:bodyPr>
            <a:noAutofit/>
          </a:bodyPr>
          <a:lstStyle>
            <a:lvl1pPr>
              <a:lnSpc>
                <a:spcPct val="90000"/>
              </a:lnSpc>
              <a:defRPr sz="3000" b="0" i="0"/>
            </a:lvl1pPr>
          </a:lstStyle>
          <a:p>
            <a:r>
              <a:rPr lang="en-US" dirty="0"/>
              <a:t>Click to edit Master title style</a:t>
            </a:r>
          </a:p>
        </p:txBody>
      </p:sp>
    </p:spTree>
    <p:extLst>
      <p:ext uri="{BB962C8B-B14F-4D97-AF65-F5344CB8AC3E}">
        <p14:creationId xmlns:p14="http://schemas.microsoft.com/office/powerpoint/2010/main" val="3542167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Whit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B21CB6B0-D81F-47EC-B9AB-43444B571D2C}"/>
              </a:ext>
            </a:extLst>
          </p:cNvPr>
          <p:cNvSpPr>
            <a:spLocks noGrp="1"/>
          </p:cNvSpPr>
          <p:nvPr>
            <p:ph type="body" sz="quarter" idx="12" hasCustomPrompt="1"/>
          </p:nvPr>
        </p:nvSpPr>
        <p:spPr>
          <a:xfrm>
            <a:off x="335404" y="260350"/>
            <a:ext cx="10850520" cy="865188"/>
          </a:xfrm>
          <a:prstGeom prst="rect">
            <a:avLst/>
          </a:prstGeom>
        </p:spPr>
        <p:txBody>
          <a:bodyPr anchor="ctr" anchorCtr="0"/>
          <a:lstStyle>
            <a:lvl1pPr marL="0" indent="0">
              <a:buNone/>
              <a:defRPr sz="3300" b="1">
                <a:solidFill>
                  <a:schemeClr val="tx1"/>
                </a:solidFill>
                <a:latin typeface="Roboto Condensed Light" panose="02000000000000000000" pitchFamily="2" charset="0"/>
                <a:cs typeface="Arial" panose="020B0604020202020204" pitchFamily="34" charset="0"/>
              </a:defRPr>
            </a:lvl1pPr>
          </a:lstStyle>
          <a:p>
            <a:pPr lvl="0"/>
            <a:r>
              <a:rPr lang="en-US" dirty="0"/>
              <a:t>Click to edit title text</a:t>
            </a:r>
            <a:endParaRPr lang="en-CA" dirty="0"/>
          </a:p>
        </p:txBody>
      </p:sp>
      <p:sp>
        <p:nvSpPr>
          <p:cNvPr id="9" name="Content Placeholder 10">
            <a:extLst>
              <a:ext uri="{FF2B5EF4-FFF2-40B4-BE49-F238E27FC236}">
                <a16:creationId xmlns:a16="http://schemas.microsoft.com/office/drawing/2014/main" id="{8828721D-E55B-43F4-A78C-99CAED152167}"/>
              </a:ext>
            </a:extLst>
          </p:cNvPr>
          <p:cNvSpPr>
            <a:spLocks noGrp="1"/>
          </p:cNvSpPr>
          <p:nvPr>
            <p:ph sz="quarter" idx="13"/>
          </p:nvPr>
        </p:nvSpPr>
        <p:spPr>
          <a:xfrm>
            <a:off x="431856" y="1341439"/>
            <a:ext cx="11050439" cy="4391025"/>
          </a:xfrm>
          <a:prstGeom prst="rect">
            <a:avLst/>
          </a:prstGeom>
        </p:spPr>
        <p:txBody>
          <a:bodyPr/>
          <a:lstStyle>
            <a:lvl1pPr marL="342900" indent="-342900">
              <a:buFont typeface="Arial" panose="020B0604020202020204" pitchFamily="34" charset="0"/>
              <a:buChar char="•"/>
              <a:defRPr sz="2400">
                <a:latin typeface="Roboto Condensed Light" panose="02000000000000000000" pitchFamily="2" charset="0"/>
                <a:cs typeface="Arial" panose="020B0604020202020204" pitchFamily="34" charset="0"/>
              </a:defRPr>
            </a:lvl1pPr>
            <a:lvl2pPr marL="800100" indent="-342900">
              <a:buFont typeface="Arial" panose="020B0604020202020204" pitchFamily="34" charset="0"/>
              <a:buChar char="•"/>
              <a:defRPr sz="2000">
                <a:latin typeface="Roboto Condensed Light" panose="02000000000000000000" pitchFamily="2" charset="0"/>
                <a:cs typeface="Arial" panose="020B0604020202020204" pitchFamily="34" charset="0"/>
              </a:defRPr>
            </a:lvl2pPr>
            <a:lvl3pPr>
              <a:defRPr sz="1700">
                <a:latin typeface="Roboto Condensed Light" panose="02000000000000000000" pitchFamily="2" charset="0"/>
                <a:cs typeface="Arial" panose="020B060402020202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145654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01997"/>
      </p:ext>
    </p:extLst>
  </p:cSld>
  <p:clrMap bg1="lt1" tx1="dk1" bg2="lt2" tx2="dk2" accent1="accent1" accent2="accent2" accent3="accent3" accent4="accent4" accent5="accent5" accent6="accent6" hlink="hlink" folHlink="folHlink"/>
  <p:sldLayoutIdLst>
    <p:sldLayoutId id="2147483793" r:id="rId1"/>
    <p:sldLayoutId id="2147483794" r:id="rId2"/>
  </p:sldLayoutIdLst>
  <p:hf hdr="0" ftr="0" dt="0"/>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3840">
          <p15:clr>
            <a:srgbClr val="F26B43"/>
          </p15:clr>
        </p15:guide>
        <p15:guide id="3" orient="horz" pos="381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354106" y="530021"/>
            <a:ext cx="5632357" cy="1130188"/>
          </a:xfrm>
          <a:prstGeom prst="rect">
            <a:avLst/>
          </a:prstGeom>
        </p:spPr>
        <p:txBody>
          <a:bodyPr vert="horz" lIns="0" tIns="0" rIns="0" bIns="0" rtlCol="0" anchor="t" anchorCtr="0">
            <a:noAutofit/>
          </a:bodyPr>
          <a:lstStyle/>
          <a:p>
            <a:r>
              <a:rPr lang="en-US" dirty="0"/>
              <a:t>Click to edit Master title style</a:t>
            </a:r>
          </a:p>
        </p:txBody>
      </p:sp>
      <p:sp>
        <p:nvSpPr>
          <p:cNvPr id="12" name="TextBox 11">
            <a:extLst>
              <a:ext uri="{FF2B5EF4-FFF2-40B4-BE49-F238E27FC236}">
                <a16:creationId xmlns:a16="http://schemas.microsoft.com/office/drawing/2014/main" id="{9A5610B7-08DB-7849-96D1-46BF1C785ED5}"/>
              </a:ext>
            </a:extLst>
          </p:cNvPr>
          <p:cNvSpPr txBox="1"/>
          <p:nvPr userDrawn="1"/>
        </p:nvSpPr>
        <p:spPr>
          <a:xfrm>
            <a:off x="8804021" y="6449568"/>
            <a:ext cx="3438335" cy="12311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00000"/>
              </a:lnSpc>
              <a:spcBef>
                <a:spcPts val="55"/>
              </a:spcBef>
              <a:spcAft>
                <a:spcPts val="0"/>
              </a:spcAft>
              <a:buClrTx/>
              <a:buSzTx/>
              <a:buFontTx/>
              <a:buNone/>
              <a:tabLst/>
              <a:defRPr/>
            </a:pPr>
            <a:r>
              <a:rPr lang="en-CA" sz="800" spc="-18" dirty="0">
                <a:solidFill>
                  <a:schemeClr val="tx1">
                    <a:lumMod val="50000"/>
                  </a:schemeClr>
                </a:solidFill>
                <a:latin typeface="Exo" panose="02000503000000000000" pitchFamily="2" charset="77"/>
              </a:rPr>
              <a:t>Info-</a:t>
            </a:r>
            <a:r>
              <a:rPr lang="en-CA" sz="800" spc="-103" dirty="0">
                <a:solidFill>
                  <a:schemeClr val="tx1">
                    <a:lumMod val="50000"/>
                  </a:schemeClr>
                </a:solidFill>
                <a:latin typeface="Exo" panose="02000503000000000000" pitchFamily="2" charset="77"/>
              </a:rPr>
              <a:t>T</a:t>
            </a:r>
            <a:r>
              <a:rPr lang="en-CA" sz="800" spc="-15" dirty="0">
                <a:solidFill>
                  <a:schemeClr val="tx1">
                    <a:lumMod val="50000"/>
                  </a:schemeClr>
                </a:solidFill>
                <a:latin typeface="Exo" panose="02000503000000000000" pitchFamily="2" charset="77"/>
              </a:rPr>
              <a:t>ec</a:t>
            </a:r>
            <a:r>
              <a:rPr lang="en-CA" sz="800" spc="6" dirty="0">
                <a:solidFill>
                  <a:schemeClr val="tx1">
                    <a:lumMod val="50000"/>
                  </a:schemeClr>
                </a:solidFill>
                <a:latin typeface="Exo" panose="02000503000000000000" pitchFamily="2" charset="77"/>
              </a:rPr>
              <a:t>h</a:t>
            </a:r>
            <a:r>
              <a:rPr lang="en-CA" sz="800" spc="-39" dirty="0">
                <a:solidFill>
                  <a:schemeClr val="tx1">
                    <a:lumMod val="50000"/>
                  </a:schemeClr>
                </a:solidFill>
                <a:latin typeface="Exo" panose="02000503000000000000" pitchFamily="2" charset="77"/>
              </a:rPr>
              <a:t> </a:t>
            </a:r>
            <a:r>
              <a:rPr lang="en-CA" sz="800" spc="-15" dirty="0">
                <a:solidFill>
                  <a:schemeClr val="tx1">
                    <a:lumMod val="50000"/>
                  </a:schemeClr>
                </a:solidFill>
                <a:latin typeface="Exo" panose="02000503000000000000" pitchFamily="2" charset="77"/>
              </a:rPr>
              <a:t>Researc</a:t>
            </a:r>
            <a:r>
              <a:rPr lang="en-CA" sz="800" spc="6" dirty="0">
                <a:solidFill>
                  <a:schemeClr val="tx1">
                    <a:lumMod val="50000"/>
                  </a:schemeClr>
                </a:solidFill>
                <a:latin typeface="Exo" panose="02000503000000000000" pitchFamily="2" charset="77"/>
              </a:rPr>
              <a:t>h</a:t>
            </a:r>
            <a:r>
              <a:rPr lang="en-CA" sz="800" spc="-39" dirty="0">
                <a:solidFill>
                  <a:schemeClr val="tx1">
                    <a:lumMod val="50000"/>
                  </a:schemeClr>
                </a:solidFill>
                <a:latin typeface="Exo" panose="02000503000000000000" pitchFamily="2" charset="77"/>
              </a:rPr>
              <a:t> </a:t>
            </a:r>
            <a:r>
              <a:rPr lang="en-CA" sz="800" spc="-15" dirty="0">
                <a:solidFill>
                  <a:schemeClr val="tx1">
                    <a:lumMod val="50000"/>
                  </a:schemeClr>
                </a:solidFill>
                <a:latin typeface="Exo" panose="02000503000000000000" pitchFamily="2" charset="77"/>
              </a:rPr>
              <a:t>Grou</a:t>
            </a:r>
            <a:r>
              <a:rPr lang="en-CA" sz="800" spc="6" dirty="0">
                <a:solidFill>
                  <a:schemeClr val="tx1">
                    <a:lumMod val="50000"/>
                  </a:schemeClr>
                </a:solidFill>
                <a:latin typeface="Exo" panose="02000503000000000000" pitchFamily="2" charset="77"/>
              </a:rPr>
              <a:t>p   |   </a:t>
            </a:r>
            <a:fld id="{81D60167-4931-47E6-BA6A-407CBD079E47}" type="slidenum">
              <a:rPr lang="en-CA" sz="800" spc="6" smtClean="0">
                <a:solidFill>
                  <a:schemeClr val="tx1">
                    <a:lumMod val="50000"/>
                  </a:schemeClr>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00000"/>
                </a:lnSpc>
                <a:spcBef>
                  <a:spcPts val="55"/>
                </a:spcBef>
                <a:spcAft>
                  <a:spcPts val="0"/>
                </a:spcAft>
                <a:buClrTx/>
                <a:buSzTx/>
                <a:buFontTx/>
                <a:buNone/>
                <a:tabLst/>
                <a:defRPr/>
              </a:pPr>
              <a:t>‹#›</a:t>
            </a:fld>
            <a:endParaRPr sz="800" spc="6" dirty="0">
              <a:solidFill>
                <a:schemeClr val="tx1">
                  <a:lumMod val="50000"/>
                </a:schemeClr>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3961882258"/>
      </p:ext>
    </p:extLst>
  </p:cSld>
  <p:clrMap bg1="lt1" tx1="dk1" bg2="lt2" tx2="dk2" accent1="accent1" accent2="accent2" accent3="accent3" accent4="accent4" accent5="accent5" accent6="accent6" hlink="hlink" folHlink="folHlink"/>
  <p:sldLayoutIdLst>
    <p:sldLayoutId id="2147483672" r:id="rId1"/>
    <p:sldLayoutId id="2147483677" r:id="rId2"/>
    <p:sldLayoutId id="2147483669" r:id="rId3"/>
    <p:sldLayoutId id="2147483741" r:id="rId4"/>
    <p:sldLayoutId id="2147483742" r:id="rId5"/>
    <p:sldLayoutId id="2147483807" r:id="rId6"/>
    <p:sldLayoutId id="2147483817" r:id="rId7"/>
    <p:sldLayoutId id="2147483820" r:id="rId8"/>
    <p:sldLayoutId id="2147483821" r:id="rId9"/>
  </p:sldLayoutIdLst>
  <p:hf hdr="0" ftr="0" dt="0"/>
  <p:txStyles>
    <p:titleStyle>
      <a:lvl1pPr algn="l" defTabSz="914400" rtl="0" eaLnBrk="1" latinLnBrk="0" hangingPunct="1">
        <a:lnSpc>
          <a:spcPct val="90000"/>
        </a:lnSpc>
        <a:spcBef>
          <a:spcPct val="0"/>
        </a:spcBef>
        <a:buNone/>
        <a:defRPr sz="4000" b="0" i="0" kern="1200">
          <a:solidFill>
            <a:srgbClr val="4A4A4A"/>
          </a:solidFill>
          <a:latin typeface="Montserrat SemiBold" pitchFamily="2"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userDrawn="1">
          <p15:clr>
            <a:srgbClr val="F26B43"/>
          </p15:clr>
        </p15:guide>
        <p15:guide id="2" pos="3818" userDrawn="1">
          <p15:clr>
            <a:srgbClr val="F26B43"/>
          </p15:clr>
        </p15:guide>
        <p15:guide id="3" pos="3909" userDrawn="1">
          <p15:clr>
            <a:srgbClr val="F26B43"/>
          </p15:clr>
        </p15:guide>
        <p15:guide id="4" pos="4441" userDrawn="1">
          <p15:clr>
            <a:srgbClr val="F26B43"/>
          </p15:clr>
        </p15:guide>
        <p15:guide id="5" pos="3205" userDrawn="1">
          <p15:clr>
            <a:srgbClr val="F26B43"/>
          </p15:clr>
        </p15:guide>
        <p15:guide id="6" pos="2684" userDrawn="1">
          <p15:clr>
            <a:srgbClr val="F26B43"/>
          </p15:clr>
        </p15:guide>
        <p15:guide id="7" pos="2593" userDrawn="1">
          <p15:clr>
            <a:srgbClr val="F26B43"/>
          </p15:clr>
        </p15:guide>
        <p15:guide id="8" pos="2071" userDrawn="1">
          <p15:clr>
            <a:srgbClr val="F26B43"/>
          </p15:clr>
        </p15:guide>
        <p15:guide id="9" pos="4521" userDrawn="1">
          <p15:clr>
            <a:srgbClr val="F26B43"/>
          </p15:clr>
        </p15:guide>
        <p15:guide id="10" pos="5043" userDrawn="1">
          <p15:clr>
            <a:srgbClr val="F26B43"/>
          </p15:clr>
        </p15:guide>
        <p15:guide id="11" pos="5133" userDrawn="1">
          <p15:clr>
            <a:srgbClr val="F26B43"/>
          </p15:clr>
        </p15:guide>
        <p15:guide id="12" pos="5655" userDrawn="1">
          <p15:clr>
            <a:srgbClr val="F26B43"/>
          </p15:clr>
        </p15:guide>
        <p15:guide id="13" pos="5737" userDrawn="1">
          <p15:clr>
            <a:srgbClr val="F26B43"/>
          </p15:clr>
        </p15:guide>
        <p15:guide id="14" pos="6265" userDrawn="1">
          <p15:clr>
            <a:srgbClr val="F26B43"/>
          </p15:clr>
        </p15:guide>
        <p15:guide id="15" pos="6358" userDrawn="1">
          <p15:clr>
            <a:srgbClr val="F26B43"/>
          </p15:clr>
        </p15:guide>
        <p15:guide id="16" pos="6880" userDrawn="1">
          <p15:clr>
            <a:srgbClr val="F26B43"/>
          </p15:clr>
        </p15:guide>
        <p15:guide id="17" pos="6970" userDrawn="1">
          <p15:clr>
            <a:srgbClr val="F26B43"/>
          </p15:clr>
        </p15:guide>
        <p15:guide id="18" pos="7492" userDrawn="1">
          <p15:clr>
            <a:srgbClr val="F26B43"/>
          </p15:clr>
        </p15:guide>
        <p15:guide id="19" pos="1981" userDrawn="1">
          <p15:clr>
            <a:srgbClr val="F26B43"/>
          </p15:clr>
        </p15:guide>
        <p15:guide id="20" pos="1459" userDrawn="1">
          <p15:clr>
            <a:srgbClr val="F26B43"/>
          </p15:clr>
        </p15:guide>
        <p15:guide id="21" pos="1368" userDrawn="1">
          <p15:clr>
            <a:srgbClr val="F26B43"/>
          </p15:clr>
        </p15:guide>
        <p15:guide id="22" pos="847" userDrawn="1">
          <p15:clr>
            <a:srgbClr val="F26B43"/>
          </p15:clr>
        </p15:guide>
        <p15:guide id="23" pos="756" userDrawn="1">
          <p15:clr>
            <a:srgbClr val="F26B43"/>
          </p15:clr>
        </p15:guide>
        <p15:guide id="24" pos="234" userDrawn="1">
          <p15:clr>
            <a:srgbClr val="F26B43"/>
          </p15:clr>
        </p15:guide>
        <p15:guide id="25" orient="horz" pos="60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832A59-6776-FB45-B128-62CA5AD9D5A6}"/>
              </a:ext>
            </a:extLst>
          </p:cNvPr>
          <p:cNvSpPr>
            <a:spLocks noGrp="1"/>
          </p:cNvSpPr>
          <p:nvPr>
            <p:ph type="title"/>
          </p:nvPr>
        </p:nvSpPr>
        <p:spPr>
          <a:xfrm>
            <a:off x="1073868" y="1093789"/>
            <a:ext cx="10025069" cy="831706"/>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47967F-AA4E-7F4F-805F-2214EA7494E3}"/>
              </a:ext>
            </a:extLst>
          </p:cNvPr>
          <p:cNvSpPr>
            <a:spLocks noGrp="1"/>
          </p:cNvSpPr>
          <p:nvPr>
            <p:ph type="body" idx="1"/>
          </p:nvPr>
        </p:nvSpPr>
        <p:spPr>
          <a:xfrm>
            <a:off x="1073868" y="2060432"/>
            <a:ext cx="10025069" cy="407713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5704D350-5450-4948-9920-22A86B98D72D}"/>
              </a:ext>
            </a:extLst>
          </p:cNvPr>
          <p:cNvSpPr>
            <a:spLocks noGrp="1"/>
          </p:cNvSpPr>
          <p:nvPr>
            <p:ph type="ftr" sz="quarter" idx="3"/>
          </p:nvPr>
        </p:nvSpPr>
        <p:spPr>
          <a:xfrm>
            <a:off x="0" y="6356350"/>
            <a:ext cx="4115336" cy="501650"/>
          </a:xfrm>
          <a:prstGeom prst="rect">
            <a:avLst/>
          </a:prstGeom>
        </p:spPr>
        <p:txBody>
          <a:bodyPr vert="horz" lIns="251999" tIns="45720" rIns="91440" bIns="251999" rtlCol="0" anchor="b" anchorCtr="0">
            <a:noAutofit/>
          </a:bodyPr>
          <a:lstStyle>
            <a:lvl1pPr algn="l">
              <a:defRPr sz="1000">
                <a:solidFill>
                  <a:schemeClr val="tx1">
                    <a:tint val="75000"/>
                  </a:schemeClr>
                </a:solidFill>
                <a:latin typeface="Montserrat" pitchFamily="2" charset="77"/>
                <a:cs typeface="Arial" panose="020B0604020202020204" pitchFamily="34" charset="0"/>
              </a:defRPr>
            </a:lvl1pPr>
          </a:lstStyle>
          <a:p>
            <a:r>
              <a:rPr lang="en-US" dirty="0"/>
              <a:t>Info-Tech Research Group</a:t>
            </a:r>
          </a:p>
        </p:txBody>
      </p:sp>
      <p:sp>
        <p:nvSpPr>
          <p:cNvPr id="6" name="Slide Number Placeholder 5">
            <a:extLst>
              <a:ext uri="{FF2B5EF4-FFF2-40B4-BE49-F238E27FC236}">
                <a16:creationId xmlns:a16="http://schemas.microsoft.com/office/drawing/2014/main" id="{24E49F97-1C4E-0647-9737-9FF0842D361F}"/>
              </a:ext>
            </a:extLst>
          </p:cNvPr>
          <p:cNvSpPr>
            <a:spLocks noGrp="1"/>
          </p:cNvSpPr>
          <p:nvPr>
            <p:ph type="sldNum" sz="quarter" idx="4"/>
          </p:nvPr>
        </p:nvSpPr>
        <p:spPr>
          <a:xfrm>
            <a:off x="9450031" y="6356350"/>
            <a:ext cx="2743557" cy="501650"/>
          </a:xfrm>
          <a:prstGeom prst="rect">
            <a:avLst/>
          </a:prstGeom>
        </p:spPr>
        <p:txBody>
          <a:bodyPr vert="horz" lIns="91440" tIns="45720" rIns="251999" bIns="251999" rtlCol="0" anchor="b" anchorCtr="0">
            <a:noAutofit/>
          </a:bodyPr>
          <a:lstStyle>
            <a:lvl1pPr algn="r">
              <a:defRPr sz="1000">
                <a:solidFill>
                  <a:schemeClr val="tx1">
                    <a:tint val="75000"/>
                  </a:schemeClr>
                </a:solidFill>
                <a:latin typeface="Montserrat" pitchFamily="2" charset="77"/>
                <a:cs typeface="Arial" panose="020B0604020202020204" pitchFamily="34" charset="0"/>
              </a:defRPr>
            </a:lvl1pPr>
          </a:lstStyle>
          <a:p>
            <a:fld id="{EE8C57DE-1A3C-DE4B-A738-E42A62AA58C7}" type="slidenum">
              <a:rPr lang="en-US" smtClean="0"/>
              <a:pPr/>
              <a:t>‹#›</a:t>
            </a:fld>
            <a:endParaRPr lang="en-US" dirty="0"/>
          </a:p>
        </p:txBody>
      </p:sp>
    </p:spTree>
    <p:extLst>
      <p:ext uri="{BB962C8B-B14F-4D97-AF65-F5344CB8AC3E}">
        <p14:creationId xmlns:p14="http://schemas.microsoft.com/office/powerpoint/2010/main" val="943832877"/>
      </p:ext>
    </p:extLst>
  </p:cSld>
  <p:clrMap bg1="lt1" tx1="dk1" bg2="lt2" tx2="dk2" accent1="accent1" accent2="accent2" accent3="accent3" accent4="accent4" accent5="accent5" accent6="accent6" hlink="hlink" folHlink="folHlink"/>
  <p:sldLayoutIdLst>
    <p:sldLayoutId id="2147483872" r:id="rId1"/>
  </p:sldLayoutIdLst>
  <p:hf hdr="0" dt="0"/>
  <p:txStyles>
    <p:titleStyle>
      <a:lvl1pPr algn="l" defTabSz="914400" rtl="0" eaLnBrk="1" latinLnBrk="0" hangingPunct="1">
        <a:lnSpc>
          <a:spcPct val="90000"/>
        </a:lnSpc>
        <a:spcBef>
          <a:spcPct val="0"/>
        </a:spcBef>
        <a:buNone/>
        <a:defRPr sz="4000" b="1" i="0" kern="1200">
          <a:solidFill>
            <a:srgbClr val="717272"/>
          </a:solidFill>
          <a:latin typeface="Montserrat"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600" b="1" i="0" kern="1200">
          <a:solidFill>
            <a:srgbClr val="71727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ts val="20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ts val="1600"/>
        </a:lnSpc>
        <a:spcBef>
          <a:spcPts val="500"/>
        </a:spcBef>
        <a:buFont typeface="Arial" panose="020B0604020202020204" pitchFamily="34" charset="0"/>
        <a:buChar char="•"/>
        <a:defRPr sz="2000" b="0" i="0" kern="1200">
          <a:solidFill>
            <a:srgbClr val="4B4B4B"/>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p15:clr>
            <a:srgbClr val="F26B43"/>
          </p15:clr>
        </p15:guide>
        <p15:guide id="2" pos="1549">
          <p15:clr>
            <a:srgbClr val="F26B43"/>
          </p15:clr>
        </p15:guide>
        <p15:guide id="3" pos="1776">
          <p15:clr>
            <a:srgbClr val="F26B43"/>
          </p15:clr>
        </p15:guide>
        <p15:guide id="4" pos="2638">
          <p15:clr>
            <a:srgbClr val="F26B43"/>
          </p15:clr>
        </p15:guide>
        <p15:guide id="5" pos="2865">
          <p15:clr>
            <a:srgbClr val="F26B43"/>
          </p15:clr>
        </p15:guide>
        <p15:guide id="6" pos="3727">
          <p15:clr>
            <a:srgbClr val="F26B43"/>
          </p15:clr>
        </p15:guide>
        <p15:guide id="7" pos="6131">
          <p15:clr>
            <a:srgbClr val="F26B43"/>
          </p15:clr>
        </p15:guide>
        <p15:guide id="8" pos="4815">
          <p15:clr>
            <a:srgbClr val="F26B43"/>
          </p15:clr>
        </p15:guide>
        <p15:guide id="9" pos="5042">
          <p15:clr>
            <a:srgbClr val="F26B43"/>
          </p15:clr>
        </p15:guide>
        <p15:guide id="10" pos="5904">
          <p15:clr>
            <a:srgbClr val="F26B43"/>
          </p15:clr>
        </p15:guide>
        <p15:guide id="11" orient="horz" pos="686">
          <p15:clr>
            <a:srgbClr val="F26B43"/>
          </p15:clr>
        </p15:guide>
        <p15:guide id="12" orient="horz" pos="3884">
          <p15:clr>
            <a:srgbClr val="F26B43"/>
          </p15:clr>
        </p15:guide>
        <p15:guide id="13" pos="6992">
          <p15:clr>
            <a:srgbClr val="F26B43"/>
          </p15:clr>
        </p15:guide>
        <p15:guide id="14" pos="39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hyperlink" Target="https://www.infotech.com/premium/industry-coverage/manufacturing" TargetMode="External"/><Relationship Id="rId2" Type="http://schemas.openxmlformats.org/officeDocument/2006/relationships/hyperlink" Target="https://www.infotech.com/research/ss/document-your-business-architecture"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8" Type="http://schemas.openxmlformats.org/officeDocument/2006/relationships/hyperlink" Target="https://www.infotech.com/benchmarking/enduser-satisfaction" TargetMode="External"/><Relationship Id="rId3" Type="http://schemas.openxmlformats.org/officeDocument/2006/relationships/hyperlink" Target="https://www.infotech.com/benchmarking" TargetMode="External"/><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www.infotech.com/diagnostic/programs/ceo-cio-alignment" TargetMode="External"/><Relationship Id="rId5" Type="http://schemas.openxmlformats.org/officeDocument/2006/relationships/hyperlink" Target="https://www.infotech.com/benchmarking/apa-enduser-feedback" TargetMode="External"/><Relationship Id="rId4" Type="http://schemas.openxmlformats.org/officeDocument/2006/relationships/image" Target="../media/image11.png"/><Relationship Id="rId9"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hyperlink" Target="https://www.infotech.com/research/ss/application-portfolio-management-foundations"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s://www.infotech.com/research/ss/document-your-business-architecture"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hyperlink" Target="https://www.infotech.com/research/ss/deliver-digital-products-at-scale"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www.infotech.com/research/ss/optimize-project-intake-approval-and-prioritizatio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s://www.infotech.com/research/ss/streamline-application-management"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s://www.infotech.com/research/ss/optimize-project-intake-approval-and-prioritization"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slide" Target="slide32.xml"/><Relationship Id="rId5" Type="http://schemas.openxmlformats.org/officeDocument/2006/relationships/slide" Target="slide25.xml"/><Relationship Id="rId4" Type="http://schemas.openxmlformats.org/officeDocument/2006/relationships/slide" Target="slide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897ECC0-3D37-4435-B6DB-9E15052EDE9D}"/>
              </a:ext>
            </a:extLst>
          </p:cNvPr>
          <p:cNvSpPr>
            <a:spLocks noGrp="1"/>
          </p:cNvSpPr>
          <p:nvPr>
            <p:ph type="body" sz="quarter" idx="10"/>
          </p:nvPr>
        </p:nvSpPr>
        <p:spPr>
          <a:xfrm>
            <a:off x="650875" y="1391732"/>
            <a:ext cx="7883525" cy="1315054"/>
          </a:xfrm>
        </p:spPr>
        <p:txBody>
          <a:bodyPr/>
          <a:lstStyle/>
          <a:p>
            <a:r>
              <a:rPr lang="en-US" sz="4000" dirty="0"/>
              <a:t>Application Portfolio Snapshot Executive Presentation</a:t>
            </a:r>
            <a:endParaRPr lang="en-CA" sz="4000" dirty="0"/>
          </a:p>
        </p:txBody>
      </p:sp>
      <p:sp>
        <p:nvSpPr>
          <p:cNvPr id="9" name="Text Placeholder 8">
            <a:extLst>
              <a:ext uri="{FF2B5EF4-FFF2-40B4-BE49-F238E27FC236}">
                <a16:creationId xmlns:a16="http://schemas.microsoft.com/office/drawing/2014/main" id="{487B525D-4E9C-469A-9F3B-D663522DA620}"/>
              </a:ext>
            </a:extLst>
          </p:cNvPr>
          <p:cNvSpPr>
            <a:spLocks noGrp="1"/>
          </p:cNvSpPr>
          <p:nvPr>
            <p:ph type="body" sz="quarter" idx="11"/>
          </p:nvPr>
        </p:nvSpPr>
        <p:spPr>
          <a:xfrm>
            <a:off x="650875" y="3201940"/>
            <a:ext cx="7711890" cy="736732"/>
          </a:xfrm>
        </p:spPr>
        <p:txBody>
          <a:bodyPr/>
          <a:lstStyle/>
          <a:p>
            <a:r>
              <a:rPr lang="en-US" dirty="0"/>
              <a:t>Maximizing the value of [COMPANY]’s application portfolio and supporting APM transformation.</a:t>
            </a:r>
            <a:endParaRPr lang="en-CA" dirty="0"/>
          </a:p>
        </p:txBody>
      </p:sp>
      <p:sp>
        <p:nvSpPr>
          <p:cNvPr id="10" name="Rectangle 9">
            <a:extLst>
              <a:ext uri="{FF2B5EF4-FFF2-40B4-BE49-F238E27FC236}">
                <a16:creationId xmlns:a16="http://schemas.microsoft.com/office/drawing/2014/main" id="{E0D9A778-505E-4722-9C63-07D177E72359}"/>
              </a:ext>
            </a:extLst>
          </p:cNvPr>
          <p:cNvSpPr/>
          <p:nvPr/>
        </p:nvSpPr>
        <p:spPr>
          <a:xfrm>
            <a:off x="8823571" y="392013"/>
            <a:ext cx="3058535" cy="2314773"/>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rgbClr val="7F7F7F"/>
                </a:solidFill>
                <a:latin typeface="Montserrat" panose="00000500000000000000" pitchFamily="2" charset="0"/>
              </a:rPr>
              <a:t>Insert Organization </a:t>
            </a:r>
            <a:r>
              <a:rPr lang="en-US" sz="1800" dirty="0">
                <a:solidFill>
                  <a:srgbClr val="7F7F7F"/>
                </a:solidFill>
                <a:latin typeface="Montserrat" panose="00000500000000000000" pitchFamily="2" charset="0"/>
              </a:rPr>
              <a:t>Name/Logo</a:t>
            </a:r>
            <a:endParaRPr lang="en-CA" sz="1800" dirty="0">
              <a:solidFill>
                <a:srgbClr val="7F7F7F"/>
              </a:solidFill>
              <a:latin typeface="Montserrat" panose="00000500000000000000" pitchFamily="2" charset="0"/>
            </a:endParaRPr>
          </a:p>
        </p:txBody>
      </p:sp>
      <p:sp>
        <p:nvSpPr>
          <p:cNvPr id="11" name="Subtitle 1">
            <a:extLst>
              <a:ext uri="{FF2B5EF4-FFF2-40B4-BE49-F238E27FC236}">
                <a16:creationId xmlns:a16="http://schemas.microsoft.com/office/drawing/2014/main" id="{8F3F6972-38D1-4F48-9FCB-26D77A9D6B4D}"/>
              </a:ext>
            </a:extLst>
          </p:cNvPr>
          <p:cNvSpPr txBox="1">
            <a:spLocks/>
          </p:cNvSpPr>
          <p:nvPr/>
        </p:nvSpPr>
        <p:spPr>
          <a:xfrm>
            <a:off x="2516607" y="3938672"/>
            <a:ext cx="5460077" cy="1402484"/>
          </a:xfrm>
          <a:prstGeom prst="rect">
            <a:avLst/>
          </a:prstGeom>
        </p:spPr>
        <p:txBody>
          <a:bodyPr/>
          <a:lst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pPr defTabSz="914400"/>
            <a:r>
              <a:rPr lang="en-CA" sz="1800" kern="0" dirty="0">
                <a:latin typeface="Montserrat" panose="00000500000000000000" pitchFamily="2" charset="0"/>
              </a:rPr>
              <a:t>Prepared for: </a:t>
            </a:r>
          </a:p>
          <a:p>
            <a:pPr defTabSz="914400"/>
            <a:r>
              <a:rPr lang="en-CA" sz="1800" kern="0" dirty="0">
                <a:latin typeface="Montserrat" panose="00000500000000000000" pitchFamily="2" charset="0"/>
              </a:rPr>
              <a:t>[COMPANY]</a:t>
            </a:r>
          </a:p>
          <a:p>
            <a:pPr defTabSz="914400"/>
            <a:r>
              <a:rPr lang="en-CA" sz="1800" kern="0" dirty="0">
                <a:latin typeface="Montserrat" panose="00000500000000000000" pitchFamily="2" charset="0"/>
              </a:rPr>
              <a:t>Name, Title</a:t>
            </a:r>
          </a:p>
          <a:p>
            <a:pPr defTabSz="914400"/>
            <a:r>
              <a:rPr lang="en-CA" sz="1800" kern="0" dirty="0">
                <a:latin typeface="Montserrat" panose="00000500000000000000" pitchFamily="2" charset="0"/>
              </a:rPr>
              <a:t>Date</a:t>
            </a:r>
          </a:p>
        </p:txBody>
      </p:sp>
      <p:sp>
        <p:nvSpPr>
          <p:cNvPr id="2" name="Rectangle 1">
            <a:extLst>
              <a:ext uri="{FF2B5EF4-FFF2-40B4-BE49-F238E27FC236}">
                <a16:creationId xmlns:a16="http://schemas.microsoft.com/office/drawing/2014/main" id="{3718DF27-F02D-49D3-A3AA-8563BCA7444D}"/>
              </a:ext>
            </a:extLst>
          </p:cNvPr>
          <p:cNvSpPr/>
          <p:nvPr/>
        </p:nvSpPr>
        <p:spPr>
          <a:xfrm>
            <a:off x="7042383" y="3747056"/>
            <a:ext cx="3310455" cy="172748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solidFill>
                <a:latin typeface="Roboto Condensed Light" panose="02000000000000000000" pitchFamily="2" charset="0"/>
                <a:ea typeface="Roboto Condensed Light" panose="02000000000000000000" pitchFamily="2" charset="0"/>
              </a:rPr>
              <a:t>Instructions</a:t>
            </a:r>
          </a:p>
          <a:p>
            <a:pPr algn="ctr"/>
            <a:endParaRPr lang="en-US" sz="1200" dirty="0">
              <a:solidFill>
                <a:schemeClr val="bg2"/>
              </a:solidFill>
              <a:latin typeface="Roboto Condensed Light" panose="02000000000000000000" pitchFamily="2" charset="0"/>
              <a:ea typeface="Roboto Condensed Light" panose="02000000000000000000" pitchFamily="2" charset="0"/>
            </a:endParaRPr>
          </a:p>
          <a:p>
            <a:pPr marL="228600" indent="-228600">
              <a:buFont typeface="+mj-lt"/>
              <a:buAutoNum type="arabicPeriod"/>
            </a:pPr>
            <a:r>
              <a:rPr lang="en-US" sz="1200" dirty="0">
                <a:solidFill>
                  <a:schemeClr val="bg2"/>
                </a:solidFill>
                <a:latin typeface="Roboto Condensed Light" panose="02000000000000000000" pitchFamily="2" charset="0"/>
                <a:ea typeface="Roboto Condensed Light" panose="02000000000000000000" pitchFamily="2" charset="0"/>
              </a:rPr>
              <a:t>(optional) Change title to preferred initiative name.</a:t>
            </a:r>
          </a:p>
          <a:p>
            <a:pPr marL="228600" indent="-228600">
              <a:buFont typeface="+mj-lt"/>
              <a:buAutoNum type="arabicPeriod"/>
            </a:pPr>
            <a:r>
              <a:rPr lang="en-US" sz="1200">
                <a:solidFill>
                  <a:schemeClr val="bg2"/>
                </a:solidFill>
                <a:latin typeface="Roboto Condensed Light" panose="02000000000000000000" pitchFamily="2" charset="0"/>
                <a:ea typeface="Roboto Condensed Light" panose="02000000000000000000" pitchFamily="2" charset="0"/>
              </a:rPr>
              <a:t>Search </a:t>
            </a:r>
            <a:r>
              <a:rPr lang="en-US" sz="1200" dirty="0">
                <a:solidFill>
                  <a:schemeClr val="bg2"/>
                </a:solidFill>
                <a:latin typeface="Roboto Condensed Light" panose="02000000000000000000" pitchFamily="2" charset="0"/>
                <a:ea typeface="Roboto Condensed Light" panose="02000000000000000000" pitchFamily="2" charset="0"/>
              </a:rPr>
              <a:t>[</a:t>
            </a:r>
            <a:r>
              <a:rPr lang="en-US" sz="1200">
                <a:solidFill>
                  <a:schemeClr val="bg2"/>
                </a:solidFill>
                <a:latin typeface="Roboto Condensed Light" panose="02000000000000000000" pitchFamily="2" charset="0"/>
                <a:ea typeface="Roboto Condensed Light" panose="02000000000000000000" pitchFamily="2" charset="0"/>
              </a:rPr>
              <a:t>COMPANY] and replace </a:t>
            </a:r>
            <a:r>
              <a:rPr lang="en-US" sz="1200" dirty="0">
                <a:solidFill>
                  <a:schemeClr val="bg2"/>
                </a:solidFill>
                <a:latin typeface="Roboto Condensed Light" panose="02000000000000000000" pitchFamily="2" charset="0"/>
                <a:ea typeface="Roboto Condensed Light" panose="02000000000000000000" pitchFamily="2" charset="0"/>
              </a:rPr>
              <a:t>with your organization’s name.</a:t>
            </a:r>
          </a:p>
          <a:p>
            <a:pPr marL="228600" indent="-228600">
              <a:buFont typeface="+mj-lt"/>
              <a:buAutoNum type="arabicPeriod"/>
            </a:pPr>
            <a:r>
              <a:rPr lang="en-US" sz="1200" dirty="0">
                <a:solidFill>
                  <a:schemeClr val="bg2"/>
                </a:solidFill>
                <a:latin typeface="Roboto Condensed Light" panose="02000000000000000000" pitchFamily="2" charset="0"/>
                <a:ea typeface="Roboto Condensed Light" panose="02000000000000000000" pitchFamily="2" charset="0"/>
              </a:rPr>
              <a:t>Add sponsor (if relevant) and date.</a:t>
            </a:r>
          </a:p>
          <a:p>
            <a:pPr marL="228600" indent="-228600">
              <a:buFont typeface="+mj-lt"/>
              <a:buAutoNum type="arabicPeriod"/>
            </a:pPr>
            <a:r>
              <a:rPr lang="en-US" sz="1200" dirty="0">
                <a:solidFill>
                  <a:schemeClr val="bg2"/>
                </a:solidFill>
                <a:latin typeface="Roboto Condensed Light" panose="02000000000000000000" pitchFamily="2" charset="0"/>
                <a:ea typeface="Roboto Condensed Light" panose="02000000000000000000" pitchFamily="2" charset="0"/>
              </a:rPr>
              <a:t>Add organization logo.</a:t>
            </a:r>
          </a:p>
          <a:p>
            <a:pPr algn="ctr"/>
            <a:endParaRPr lang="en-US" sz="1200" dirty="0">
              <a:solidFill>
                <a:schemeClr val="bg2"/>
              </a:solidFill>
              <a:latin typeface="Roboto Condensed Light" panose="02000000000000000000" pitchFamily="2" charset="0"/>
              <a:ea typeface="Roboto Condensed Light" panose="02000000000000000000" pitchFamily="2" charset="0"/>
            </a:endParaRPr>
          </a:p>
          <a:p>
            <a:pPr algn="ctr"/>
            <a:endParaRPr lang="en-CA" sz="1200" dirty="0">
              <a:solidFill>
                <a:schemeClr val="bg2"/>
              </a:solidFill>
              <a:latin typeface="Roboto Condensed Light" panose="02000000000000000000" pitchFamily="2" charset="0"/>
              <a:ea typeface="Roboto Condensed Light" panose="02000000000000000000" pitchFamily="2" charset="0"/>
            </a:endParaRPr>
          </a:p>
        </p:txBody>
      </p:sp>
      <p:sp>
        <p:nvSpPr>
          <p:cNvPr id="7" name="object 40">
            <a:extLst>
              <a:ext uri="{FF2B5EF4-FFF2-40B4-BE49-F238E27FC236}">
                <a16:creationId xmlns:a16="http://schemas.microsoft.com/office/drawing/2014/main" id="{5C97B871-0D06-40D5-B72A-1692B8B0DDA7}"/>
              </a:ext>
            </a:extLst>
          </p:cNvPr>
          <p:cNvSpPr txBox="1"/>
          <p:nvPr/>
        </p:nvSpPr>
        <p:spPr>
          <a:xfrm>
            <a:off x="5965031" y="6040551"/>
            <a:ext cx="3221785" cy="502469"/>
          </a:xfrm>
          <a:prstGeom prst="rect">
            <a:avLst/>
          </a:prstGeom>
        </p:spPr>
        <p:txBody>
          <a:bodyPr vert="horz" wrap="square" lIns="0" tIns="2310" rIns="0" bIns="0" rtlCol="0">
            <a:noAutofit/>
          </a:bodyPr>
          <a:lstStyle/>
          <a:p>
            <a:pPr marL="7701" marR="3081" indent="33886" algn="r">
              <a:lnSpc>
                <a:spcPts val="958"/>
              </a:lnSpc>
              <a:spcBef>
                <a:spcPts val="18"/>
              </a:spcBef>
            </a:pPr>
            <a:r>
              <a:rPr sz="788" b="0" i="0" spc="-6" dirty="0">
                <a:solidFill>
                  <a:schemeClr val="tx1"/>
                </a:solidFill>
                <a:latin typeface="Roboto Condensed Light" panose="02000000000000000000" pitchFamily="2" charset="0"/>
                <a:ea typeface="Roboto Condensed Light" panose="02000000000000000000" pitchFamily="2" charset="0"/>
                <a:cs typeface="Arial"/>
              </a:rPr>
              <a:t>Info-Tech </a:t>
            </a:r>
            <a:r>
              <a:rPr sz="788" b="0" i="0" spc="3" dirty="0">
                <a:solidFill>
                  <a:schemeClr val="tx1"/>
                </a:solidFill>
                <a:latin typeface="Roboto Condensed Light" panose="02000000000000000000" pitchFamily="2" charset="0"/>
                <a:ea typeface="Roboto Condensed Light" panose="02000000000000000000" pitchFamily="2" charset="0"/>
                <a:cs typeface="Arial"/>
              </a:rPr>
              <a:t>Research </a:t>
            </a:r>
            <a:r>
              <a:rPr sz="788" b="0" i="0" spc="6" dirty="0">
                <a:solidFill>
                  <a:schemeClr val="tx1"/>
                </a:solidFill>
                <a:latin typeface="Roboto Condensed Light" panose="02000000000000000000" pitchFamily="2" charset="0"/>
                <a:ea typeface="Roboto Condensed Light" panose="02000000000000000000" pitchFamily="2" charset="0"/>
                <a:cs typeface="Arial"/>
              </a:rPr>
              <a:t>Group </a:t>
            </a:r>
            <a:r>
              <a:rPr sz="788" b="0" i="0" spc="3" dirty="0">
                <a:solidFill>
                  <a:schemeClr val="tx1"/>
                </a:solidFill>
                <a:latin typeface="Roboto Condensed Light" panose="02000000000000000000" pitchFamily="2" charset="0"/>
                <a:ea typeface="Roboto Condensed Light" panose="02000000000000000000" pitchFamily="2" charset="0"/>
                <a:cs typeface="Arial"/>
              </a:rPr>
              <a:t>Inc. </a:t>
            </a:r>
            <a:r>
              <a:rPr sz="788" b="0" i="0" dirty="0">
                <a:solidFill>
                  <a:schemeClr val="tx1"/>
                </a:solidFill>
                <a:latin typeface="Roboto Condensed Light" panose="02000000000000000000" pitchFamily="2" charset="0"/>
                <a:ea typeface="Roboto Condensed Light" panose="02000000000000000000" pitchFamily="2" charset="0"/>
                <a:cs typeface="Arial"/>
              </a:rPr>
              <a:t>is </a:t>
            </a:r>
            <a:r>
              <a:rPr sz="788" b="0" i="0" spc="6" dirty="0">
                <a:solidFill>
                  <a:schemeClr val="tx1"/>
                </a:solidFill>
                <a:latin typeface="Roboto Condensed Light" panose="02000000000000000000" pitchFamily="2" charset="0"/>
                <a:ea typeface="Roboto Condensed Light" panose="02000000000000000000" pitchFamily="2" charset="0"/>
                <a:cs typeface="Arial"/>
              </a:rPr>
              <a:t>a </a:t>
            </a:r>
            <a:r>
              <a:rPr sz="788" b="0" i="0" dirty="0">
                <a:solidFill>
                  <a:schemeClr val="tx1"/>
                </a:solidFill>
                <a:latin typeface="Roboto Condensed Light" panose="02000000000000000000" pitchFamily="2" charset="0"/>
                <a:ea typeface="Roboto Condensed Light" panose="02000000000000000000" pitchFamily="2" charset="0"/>
                <a:cs typeface="Arial"/>
              </a:rPr>
              <a:t>global leader </a:t>
            </a:r>
            <a:r>
              <a:rPr sz="788" b="0" i="0" spc="3" dirty="0">
                <a:solidFill>
                  <a:schemeClr val="tx1"/>
                </a:solidFill>
                <a:latin typeface="Roboto Condensed Light" panose="02000000000000000000" pitchFamily="2" charset="0"/>
                <a:ea typeface="Roboto Condensed Light" panose="02000000000000000000" pitchFamily="2" charset="0"/>
                <a:cs typeface="Arial"/>
              </a:rPr>
              <a:t>in </a:t>
            </a:r>
            <a:r>
              <a:rPr sz="788" b="0" i="0" dirty="0">
                <a:solidFill>
                  <a:schemeClr val="tx1"/>
                </a:solidFill>
                <a:latin typeface="Roboto Condensed Light" panose="02000000000000000000" pitchFamily="2" charset="0"/>
                <a:ea typeface="Roboto Condensed Light" panose="02000000000000000000" pitchFamily="2" charset="0"/>
                <a:cs typeface="Arial"/>
              </a:rPr>
              <a:t>providing </a:t>
            </a:r>
            <a:r>
              <a:rPr sz="788" b="0" i="0" spc="3" dirty="0">
                <a:solidFill>
                  <a:schemeClr val="tx1"/>
                </a:solidFill>
                <a:latin typeface="Roboto Condensed Light" panose="02000000000000000000" pitchFamily="2" charset="0"/>
                <a:ea typeface="Roboto Condensed Light" panose="02000000000000000000" pitchFamily="2" charset="0"/>
                <a:cs typeface="Arial"/>
              </a:rPr>
              <a:t>IT research</a:t>
            </a:r>
            <a:r>
              <a:rPr sz="788" b="0" i="0" spc="64"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and</a:t>
            </a:r>
            <a:r>
              <a:rPr sz="788" b="0" i="0" spc="9" dirty="0">
                <a:solidFill>
                  <a:schemeClr val="tx1"/>
                </a:solidFill>
                <a:latin typeface="Roboto Condensed Light" panose="02000000000000000000" pitchFamily="2" charset="0"/>
                <a:ea typeface="Roboto Condensed Light" panose="02000000000000000000" pitchFamily="2" charset="0"/>
                <a:cs typeface="Arial"/>
              </a:rPr>
              <a:t> </a:t>
            </a:r>
            <a:r>
              <a:rPr sz="788" b="0" i="0" dirty="0">
                <a:solidFill>
                  <a:schemeClr val="tx1"/>
                </a:solidFill>
                <a:latin typeface="Roboto Condensed Light" panose="02000000000000000000" pitchFamily="2" charset="0"/>
                <a:ea typeface="Roboto Condensed Light" panose="02000000000000000000" pitchFamily="2" charset="0"/>
                <a:cs typeface="Arial"/>
              </a:rPr>
              <a:t>advice.  </a:t>
            </a:r>
            <a:r>
              <a:rPr sz="788" b="0" i="0" spc="-6" dirty="0">
                <a:solidFill>
                  <a:schemeClr val="tx1"/>
                </a:solidFill>
                <a:latin typeface="Roboto Condensed Light" panose="02000000000000000000" pitchFamily="2" charset="0"/>
                <a:ea typeface="Roboto Condensed Light" panose="02000000000000000000" pitchFamily="2" charset="0"/>
                <a:cs typeface="Arial"/>
              </a:rPr>
              <a:t>Info-Tech’s </a:t>
            </a:r>
            <a:r>
              <a:rPr sz="788" b="0" i="0" dirty="0">
                <a:solidFill>
                  <a:schemeClr val="tx1"/>
                </a:solidFill>
                <a:latin typeface="Roboto Condensed Light" panose="02000000000000000000" pitchFamily="2" charset="0"/>
                <a:ea typeface="Roboto Condensed Light" panose="02000000000000000000" pitchFamily="2" charset="0"/>
                <a:cs typeface="Arial"/>
              </a:rPr>
              <a:t>products </a:t>
            </a:r>
            <a:r>
              <a:rPr sz="788" b="0" i="0" spc="3" dirty="0">
                <a:solidFill>
                  <a:schemeClr val="tx1"/>
                </a:solidFill>
                <a:latin typeface="Roboto Condensed Light" panose="02000000000000000000" pitchFamily="2" charset="0"/>
                <a:ea typeface="Roboto Condensed Light" panose="02000000000000000000" pitchFamily="2" charset="0"/>
                <a:cs typeface="Arial"/>
              </a:rPr>
              <a:t>and services </a:t>
            </a:r>
            <a:r>
              <a:rPr sz="788" b="0" i="0" spc="6" dirty="0">
                <a:solidFill>
                  <a:schemeClr val="tx1"/>
                </a:solidFill>
                <a:latin typeface="Roboto Condensed Light" panose="02000000000000000000" pitchFamily="2" charset="0"/>
                <a:ea typeface="Roboto Condensed Light" panose="02000000000000000000" pitchFamily="2" charset="0"/>
                <a:cs typeface="Arial"/>
              </a:rPr>
              <a:t>combine </a:t>
            </a:r>
            <a:r>
              <a:rPr sz="788" b="0" i="0" dirty="0">
                <a:solidFill>
                  <a:schemeClr val="tx1"/>
                </a:solidFill>
                <a:latin typeface="Roboto Condensed Light" panose="02000000000000000000" pitchFamily="2" charset="0"/>
                <a:ea typeface="Roboto Condensed Light" panose="02000000000000000000" pitchFamily="2" charset="0"/>
                <a:cs typeface="Arial"/>
              </a:rPr>
              <a:t>actionable insight </a:t>
            </a:r>
            <a:r>
              <a:rPr sz="788" b="0" i="0" spc="3" dirty="0">
                <a:solidFill>
                  <a:schemeClr val="tx1"/>
                </a:solidFill>
                <a:latin typeface="Roboto Condensed Light" panose="02000000000000000000" pitchFamily="2" charset="0"/>
                <a:ea typeface="Roboto Condensed Light" panose="02000000000000000000" pitchFamily="2" charset="0"/>
                <a:cs typeface="Arial"/>
              </a:rPr>
              <a:t>and relevant</a:t>
            </a:r>
            <a:r>
              <a:rPr sz="788" b="0" i="0" spc="76"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advice</a:t>
            </a:r>
            <a:r>
              <a:rPr sz="788" b="0" i="0" spc="12" dirty="0">
                <a:solidFill>
                  <a:schemeClr val="tx1"/>
                </a:solidFill>
                <a:latin typeface="Roboto Condensed Light" panose="02000000000000000000" pitchFamily="2" charset="0"/>
                <a:ea typeface="Roboto Condensed Light" panose="02000000000000000000" pitchFamily="2" charset="0"/>
                <a:cs typeface="Arial"/>
              </a:rPr>
              <a:t> </a:t>
            </a:r>
            <a:r>
              <a:rPr sz="788" b="0" i="0">
                <a:solidFill>
                  <a:schemeClr val="tx1"/>
                </a:solidFill>
                <a:latin typeface="Roboto Condensed Light" panose="02000000000000000000" pitchFamily="2" charset="0"/>
                <a:ea typeface="Roboto Condensed Light" panose="02000000000000000000" pitchFamily="2" charset="0"/>
                <a:cs typeface="Arial"/>
              </a:rPr>
              <a:t>with </a:t>
            </a:r>
            <a:r>
              <a:rPr sz="788" b="0" i="0" spc="3">
                <a:solidFill>
                  <a:schemeClr val="tx1"/>
                </a:solidFill>
                <a:latin typeface="Roboto Condensed Light" panose="02000000000000000000" pitchFamily="2" charset="0"/>
                <a:ea typeface="Roboto Condensed Light" panose="02000000000000000000" pitchFamily="2" charset="0"/>
                <a:cs typeface="Arial"/>
              </a:rPr>
              <a:t>ready-to-use </a:t>
            </a:r>
            <a:r>
              <a:rPr sz="788" b="0" i="0" spc="3" dirty="0">
                <a:solidFill>
                  <a:schemeClr val="tx1"/>
                </a:solidFill>
                <a:latin typeface="Roboto Condensed Light" panose="02000000000000000000" pitchFamily="2" charset="0"/>
                <a:ea typeface="Roboto Condensed Light" panose="02000000000000000000" pitchFamily="2" charset="0"/>
                <a:cs typeface="Arial"/>
              </a:rPr>
              <a:t>tools and templates that cover the full spectrum of IT</a:t>
            </a:r>
            <a:r>
              <a:rPr sz="788" b="0" i="0" spc="73"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concerns.</a:t>
            </a:r>
            <a:endParaRPr sz="788" b="0" i="0" dirty="0">
              <a:solidFill>
                <a:schemeClr val="tx1"/>
              </a:solidFill>
              <a:latin typeface="Roboto Condensed Light" panose="02000000000000000000" pitchFamily="2" charset="0"/>
              <a:ea typeface="Roboto Condensed Light" panose="02000000000000000000" pitchFamily="2" charset="0"/>
              <a:cs typeface="Arial"/>
            </a:endParaRPr>
          </a:p>
          <a:p>
            <a:pPr marR="3851" algn="r">
              <a:lnSpc>
                <a:spcPts val="931"/>
              </a:lnSpc>
            </a:pPr>
            <a:r>
              <a:rPr sz="788" b="0" i="0" spc="6" dirty="0">
                <a:solidFill>
                  <a:schemeClr val="tx1"/>
                </a:solidFill>
                <a:latin typeface="Roboto Condensed Light" panose="02000000000000000000" pitchFamily="2" charset="0"/>
                <a:ea typeface="Roboto Condensed Light" panose="02000000000000000000" pitchFamily="2" charset="0"/>
                <a:cs typeface="Arial"/>
              </a:rPr>
              <a:t>© </a:t>
            </a:r>
            <a:r>
              <a:rPr sz="788" b="0" i="0" spc="3">
                <a:solidFill>
                  <a:schemeClr val="tx1"/>
                </a:solidFill>
                <a:latin typeface="Roboto Condensed Light" panose="02000000000000000000" pitchFamily="2" charset="0"/>
                <a:ea typeface="Roboto Condensed Light" panose="02000000000000000000" pitchFamily="2" charset="0"/>
                <a:cs typeface="Arial"/>
              </a:rPr>
              <a:t>1997-20</a:t>
            </a:r>
            <a:r>
              <a:rPr lang="en-US" sz="788" b="0" i="0" spc="3">
                <a:solidFill>
                  <a:schemeClr val="tx1"/>
                </a:solidFill>
                <a:latin typeface="Roboto Condensed Light" panose="02000000000000000000" pitchFamily="2" charset="0"/>
                <a:ea typeface="Roboto Condensed Light" panose="02000000000000000000" pitchFamily="2" charset="0"/>
                <a:cs typeface="Arial"/>
              </a:rPr>
              <a:t>23</a:t>
            </a:r>
            <a:r>
              <a:rPr sz="788" b="0" i="0" spc="3">
                <a:solidFill>
                  <a:schemeClr val="tx1"/>
                </a:solidFill>
                <a:latin typeface="Roboto Condensed Light" panose="02000000000000000000" pitchFamily="2" charset="0"/>
                <a:ea typeface="Roboto Condensed Light" panose="02000000000000000000" pitchFamily="2" charset="0"/>
                <a:cs typeface="Arial"/>
              </a:rPr>
              <a:t> </a:t>
            </a:r>
            <a:r>
              <a:rPr sz="788" b="0" i="0" spc="-6" dirty="0">
                <a:solidFill>
                  <a:schemeClr val="tx1"/>
                </a:solidFill>
                <a:latin typeface="Roboto Condensed Light" panose="02000000000000000000" pitchFamily="2" charset="0"/>
                <a:ea typeface="Roboto Condensed Light" panose="02000000000000000000" pitchFamily="2" charset="0"/>
                <a:cs typeface="Arial"/>
              </a:rPr>
              <a:t>Info-Tech </a:t>
            </a:r>
            <a:r>
              <a:rPr sz="788" b="0" i="0" spc="3" dirty="0">
                <a:solidFill>
                  <a:schemeClr val="tx1"/>
                </a:solidFill>
                <a:latin typeface="Roboto Condensed Light" panose="02000000000000000000" pitchFamily="2" charset="0"/>
                <a:ea typeface="Roboto Condensed Light" panose="02000000000000000000" pitchFamily="2" charset="0"/>
                <a:cs typeface="Arial"/>
              </a:rPr>
              <a:t>Research </a:t>
            </a:r>
            <a:r>
              <a:rPr sz="788" b="0" i="0" spc="6" dirty="0">
                <a:solidFill>
                  <a:schemeClr val="tx1"/>
                </a:solidFill>
                <a:latin typeface="Roboto Condensed Light" panose="02000000000000000000" pitchFamily="2" charset="0"/>
                <a:ea typeface="Roboto Condensed Light" panose="02000000000000000000" pitchFamily="2" charset="0"/>
                <a:cs typeface="Arial"/>
              </a:rPr>
              <a:t>Group</a:t>
            </a:r>
            <a:r>
              <a:rPr sz="788" b="0" i="0" spc="-27"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Inc.</a:t>
            </a:r>
            <a:endParaRPr sz="788" b="0" i="0" dirty="0">
              <a:solidFill>
                <a:schemeClr val="tx1"/>
              </a:solidFill>
              <a:latin typeface="Roboto Condensed Light" panose="02000000000000000000" pitchFamily="2" charset="0"/>
              <a:ea typeface="Roboto Condensed Light" panose="02000000000000000000" pitchFamily="2" charset="0"/>
              <a:cs typeface="Arial"/>
            </a:endParaRPr>
          </a:p>
        </p:txBody>
      </p:sp>
      <p:pic>
        <p:nvPicPr>
          <p:cNvPr id="12" name="Picture 11">
            <a:extLst>
              <a:ext uri="{FF2B5EF4-FFF2-40B4-BE49-F238E27FC236}">
                <a16:creationId xmlns:a16="http://schemas.microsoft.com/office/drawing/2014/main" id="{8CA4B5C5-F2D4-4947-99CA-A54E66DADB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51943" y="6057692"/>
            <a:ext cx="2341433" cy="466933"/>
          </a:xfrm>
          <a:prstGeom prst="rect">
            <a:avLst/>
          </a:prstGeom>
        </p:spPr>
      </p:pic>
    </p:spTree>
    <p:extLst>
      <p:ext uri="{BB962C8B-B14F-4D97-AF65-F5344CB8AC3E}">
        <p14:creationId xmlns:p14="http://schemas.microsoft.com/office/powerpoint/2010/main" val="2734945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391553FD-0C29-4E2C-AF58-1B3A710D67F5}"/>
              </a:ext>
            </a:extLst>
          </p:cNvPr>
          <p:cNvPicPr>
            <a:picLocks noChangeAspect="1"/>
          </p:cNvPicPr>
          <p:nvPr/>
        </p:nvPicPr>
        <p:blipFill rotWithShape="1">
          <a:blip r:embed="rId3"/>
          <a:srcRect l="54787" r="1352" b="9875"/>
          <a:stretch/>
        </p:blipFill>
        <p:spPr>
          <a:xfrm>
            <a:off x="4548078" y="1323025"/>
            <a:ext cx="3076780" cy="3664012"/>
          </a:xfrm>
          <a:prstGeom prst="rect">
            <a:avLst/>
          </a:prstGeom>
          <a:ln>
            <a:noFill/>
          </a:ln>
          <a:effectLst>
            <a:softEdge rad="112500"/>
          </a:effectLst>
        </p:spPr>
      </p:pic>
      <p:sp>
        <p:nvSpPr>
          <p:cNvPr id="40" name="Rectangle 39">
            <a:extLst>
              <a:ext uri="{FF2B5EF4-FFF2-40B4-BE49-F238E27FC236}">
                <a16:creationId xmlns:a16="http://schemas.microsoft.com/office/drawing/2014/main" id="{9DAB2BEB-DFD0-4C68-8E56-BB3A7F784264}"/>
              </a:ext>
            </a:extLst>
          </p:cNvPr>
          <p:cNvSpPr/>
          <p:nvPr/>
        </p:nvSpPr>
        <p:spPr>
          <a:xfrm>
            <a:off x="5010150" y="5254956"/>
            <a:ext cx="6603939" cy="1117324"/>
          </a:xfrm>
          <a:prstGeom prst="rect">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sz="1600" b="1" dirty="0">
                <a:solidFill>
                  <a:schemeClr val="bg2"/>
                </a:solidFill>
                <a:latin typeface="Roboto Condensed Light" panose="02000000000000000000" pitchFamily="2" charset="0"/>
                <a:ea typeface="Roboto Condensed Light" panose="02000000000000000000" pitchFamily="2" charset="0"/>
              </a:rPr>
              <a:t>Technology Gaps</a:t>
            </a:r>
            <a:r>
              <a:rPr lang="en-US" sz="1400" b="1" dirty="0">
                <a:solidFill>
                  <a:schemeClr val="bg2"/>
                </a:solidFill>
                <a:latin typeface="Roboto Condensed Light" panose="02000000000000000000" pitchFamily="2" charset="0"/>
                <a:ea typeface="Roboto Condensed Light" panose="02000000000000000000" pitchFamily="2" charset="0"/>
              </a:rPr>
              <a:t> </a:t>
            </a:r>
          </a:p>
          <a:p>
            <a:pPr>
              <a:lnSpc>
                <a:spcPct val="110000"/>
              </a:lnSpc>
            </a:pPr>
            <a:r>
              <a:rPr lang="en-US" sz="1400" dirty="0">
                <a:solidFill>
                  <a:schemeClr val="bg2"/>
                </a:solidFill>
                <a:latin typeface="Roboto Condensed Light" panose="02000000000000000000" pitchFamily="2" charset="0"/>
                <a:ea typeface="Roboto Condensed Light" panose="02000000000000000000" pitchFamily="2" charset="0"/>
              </a:rPr>
              <a:t>The </a:t>
            </a:r>
            <a:r>
              <a:rPr lang="en-US" sz="1400" b="1" dirty="0">
                <a:solidFill>
                  <a:schemeClr val="bg2"/>
                </a:solidFill>
                <a:latin typeface="Roboto Condensed Light" panose="02000000000000000000" pitchFamily="2" charset="0"/>
                <a:ea typeface="Roboto Condensed Light" panose="02000000000000000000" pitchFamily="2" charset="0"/>
              </a:rPr>
              <a:t>Change Management </a:t>
            </a:r>
            <a:r>
              <a:rPr lang="en-US" sz="1400" dirty="0">
                <a:solidFill>
                  <a:schemeClr val="bg2"/>
                </a:solidFill>
                <a:latin typeface="Roboto Condensed Light" panose="02000000000000000000" pitchFamily="2" charset="0"/>
                <a:ea typeface="Roboto Condensed Light" panose="02000000000000000000" pitchFamily="2" charset="0"/>
              </a:rPr>
              <a:t>capability is not supported by any application. Often the processes of a capability are manual and do not require automation. This at least provides the opportunity to showcase gaps that may exist and explore if technology could provide opportunities.   </a:t>
            </a:r>
            <a:endParaRPr lang="en-CA" sz="1400" dirty="0">
              <a:solidFill>
                <a:schemeClr val="bg2"/>
              </a:solidFill>
              <a:latin typeface="Roboto Condensed Light" panose="02000000000000000000" pitchFamily="2" charset="0"/>
              <a:ea typeface="Roboto Condensed Light" panose="02000000000000000000" pitchFamily="2" charset="0"/>
            </a:endParaRPr>
          </a:p>
        </p:txBody>
      </p:sp>
      <p:sp>
        <p:nvSpPr>
          <p:cNvPr id="38" name="Rectangle 37">
            <a:extLst>
              <a:ext uri="{FF2B5EF4-FFF2-40B4-BE49-F238E27FC236}">
                <a16:creationId xmlns:a16="http://schemas.microsoft.com/office/drawing/2014/main" id="{D670713E-95A9-463B-829B-FD01A1108123}"/>
              </a:ext>
            </a:extLst>
          </p:cNvPr>
          <p:cNvSpPr/>
          <p:nvPr/>
        </p:nvSpPr>
        <p:spPr>
          <a:xfrm>
            <a:off x="7847725" y="1192519"/>
            <a:ext cx="4137838" cy="3931931"/>
          </a:xfrm>
          <a:prstGeom prst="rect">
            <a:avLst/>
          </a:prstGeom>
          <a:solidFill>
            <a:schemeClr val="accent4"/>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sz="1600" b="1" dirty="0">
                <a:solidFill>
                  <a:schemeClr val="bg2"/>
                </a:solidFill>
                <a:latin typeface="Roboto Condensed Light" panose="02000000000000000000" pitchFamily="2" charset="0"/>
                <a:ea typeface="Roboto Condensed Light" panose="02000000000000000000" pitchFamily="2" charset="0"/>
              </a:rPr>
              <a:t>Unmitigated Risk </a:t>
            </a:r>
          </a:p>
          <a:p>
            <a:pPr>
              <a:lnSpc>
                <a:spcPct val="110000"/>
              </a:lnSpc>
            </a:pPr>
            <a:r>
              <a:rPr lang="en-US" sz="1400" dirty="0">
                <a:solidFill>
                  <a:schemeClr val="bg2"/>
                </a:solidFill>
                <a:latin typeface="Roboto Condensed Light" panose="02000000000000000000" pitchFamily="2" charset="0"/>
                <a:ea typeface="Roboto Condensed Light" panose="02000000000000000000" pitchFamily="2" charset="0"/>
              </a:rPr>
              <a:t>The </a:t>
            </a:r>
            <a:r>
              <a:rPr lang="en-US" sz="1400" b="1" dirty="0">
                <a:solidFill>
                  <a:schemeClr val="bg2"/>
                </a:solidFill>
                <a:latin typeface="Roboto Condensed Light" panose="02000000000000000000" pitchFamily="2" charset="0"/>
                <a:ea typeface="Roboto Condensed Light" panose="02000000000000000000" pitchFamily="2" charset="0"/>
              </a:rPr>
              <a:t>Product Delivery </a:t>
            </a:r>
            <a:r>
              <a:rPr lang="en-US" sz="1400" dirty="0">
                <a:solidFill>
                  <a:schemeClr val="bg2"/>
                </a:solidFill>
                <a:latin typeface="Roboto Condensed Light" panose="02000000000000000000" pitchFamily="2" charset="0"/>
                <a:ea typeface="Roboto Condensed Light" panose="02000000000000000000" pitchFamily="2" charset="0"/>
              </a:rPr>
              <a:t>capability is at high risk, which is an aggregate measure of:</a:t>
            </a:r>
          </a:p>
          <a:p>
            <a:pPr marL="85725" indent="-85725">
              <a:lnSpc>
                <a:spcPct val="110000"/>
              </a:lnSpc>
              <a:buFont typeface="Arial" panose="020B0604020202020204" pitchFamily="34" charset="0"/>
              <a:buChar char="•"/>
            </a:pPr>
            <a:r>
              <a:rPr lang="en-US" sz="1400" dirty="0">
                <a:solidFill>
                  <a:schemeClr val="bg2"/>
                </a:solidFill>
                <a:latin typeface="Roboto Condensed Light" panose="02000000000000000000" pitchFamily="2" charset="0"/>
                <a:ea typeface="Roboto Condensed Light" panose="02000000000000000000" pitchFamily="2" charset="0"/>
              </a:rPr>
              <a:t>Non-adherence to policies</a:t>
            </a:r>
          </a:p>
          <a:p>
            <a:pPr marL="85725" indent="-85725">
              <a:lnSpc>
                <a:spcPct val="110000"/>
              </a:lnSpc>
              <a:buFont typeface="Arial" panose="020B0604020202020204" pitchFamily="34" charset="0"/>
              <a:buChar char="•"/>
            </a:pPr>
            <a:r>
              <a:rPr lang="en-US" sz="1400" dirty="0">
                <a:solidFill>
                  <a:schemeClr val="bg2"/>
                </a:solidFill>
                <a:latin typeface="Roboto Condensed Light" panose="02000000000000000000" pitchFamily="2" charset="0"/>
                <a:ea typeface="Roboto Condensed Light" panose="02000000000000000000" pitchFamily="2" charset="0"/>
              </a:rPr>
              <a:t>Immediacy of software expiration or end of life</a:t>
            </a:r>
          </a:p>
          <a:p>
            <a:pPr marL="85725" indent="-85725">
              <a:lnSpc>
                <a:spcPct val="110000"/>
              </a:lnSpc>
              <a:buFont typeface="Arial" panose="020B0604020202020204" pitchFamily="34" charset="0"/>
              <a:buChar char="•"/>
            </a:pPr>
            <a:r>
              <a:rPr lang="en-US" sz="1400" dirty="0">
                <a:solidFill>
                  <a:schemeClr val="bg2"/>
                </a:solidFill>
                <a:latin typeface="Roboto Condensed Light" panose="02000000000000000000" pitchFamily="2" charset="0"/>
                <a:ea typeface="Roboto Condensed Light" panose="02000000000000000000" pitchFamily="2" charset="0"/>
              </a:rPr>
              <a:t>Maintainability of application (cost/time)</a:t>
            </a:r>
          </a:p>
          <a:p>
            <a:pPr marL="85725" indent="-85725">
              <a:lnSpc>
                <a:spcPct val="110000"/>
              </a:lnSpc>
              <a:buFont typeface="Arial" panose="020B0604020202020204" pitchFamily="34" charset="0"/>
              <a:buChar char="•"/>
            </a:pPr>
            <a:r>
              <a:rPr lang="en-US" sz="1400" dirty="0">
                <a:solidFill>
                  <a:schemeClr val="bg2"/>
                </a:solidFill>
                <a:latin typeface="Roboto Condensed Light" panose="02000000000000000000" pitchFamily="2" charset="0"/>
                <a:ea typeface="Roboto Condensed Light" panose="02000000000000000000" pitchFamily="2" charset="0"/>
              </a:rPr>
              <a:t>Misalignment to technology strategy</a:t>
            </a:r>
            <a:endParaRPr lang="en-CA" sz="1400" dirty="0">
              <a:solidFill>
                <a:schemeClr val="bg2"/>
              </a:solidFill>
              <a:latin typeface="Roboto Condensed Light" panose="02000000000000000000" pitchFamily="2" charset="0"/>
              <a:ea typeface="Roboto Condensed Light" panose="02000000000000000000" pitchFamily="2" charset="0"/>
            </a:endParaRPr>
          </a:p>
          <a:p>
            <a:pPr>
              <a:lnSpc>
                <a:spcPct val="110000"/>
              </a:lnSpc>
            </a:pPr>
            <a:endParaRPr lang="en-US" sz="1400" dirty="0">
              <a:solidFill>
                <a:schemeClr val="bg2"/>
              </a:solidFill>
              <a:latin typeface="Roboto Condensed Light" panose="02000000000000000000" pitchFamily="2" charset="0"/>
              <a:ea typeface="Roboto Condensed Light" panose="02000000000000000000" pitchFamily="2" charset="0"/>
            </a:endParaRPr>
          </a:p>
          <a:p>
            <a:pPr>
              <a:lnSpc>
                <a:spcPct val="110000"/>
              </a:lnSpc>
            </a:pPr>
            <a:r>
              <a:rPr lang="en-US" sz="1400" dirty="0">
                <a:solidFill>
                  <a:schemeClr val="bg2"/>
                </a:solidFill>
                <a:latin typeface="Roboto Condensed Light" panose="02000000000000000000" pitchFamily="2" charset="0"/>
                <a:ea typeface="Roboto Condensed Light" panose="02000000000000000000" pitchFamily="2" charset="0"/>
              </a:rPr>
              <a:t>This means the </a:t>
            </a:r>
            <a:r>
              <a:rPr lang="en-US" sz="1400" b="1" dirty="0">
                <a:solidFill>
                  <a:schemeClr val="bg2"/>
                </a:solidFill>
                <a:latin typeface="Roboto Condensed Light" panose="02000000000000000000" pitchFamily="2" charset="0"/>
                <a:ea typeface="Roboto Condensed Light" panose="02000000000000000000" pitchFamily="2" charset="0"/>
              </a:rPr>
              <a:t>business continuity </a:t>
            </a:r>
            <a:r>
              <a:rPr lang="en-US" sz="1400" dirty="0">
                <a:solidFill>
                  <a:schemeClr val="bg2"/>
                </a:solidFill>
                <a:latin typeface="Roboto Condensed Light" panose="02000000000000000000" pitchFamily="2" charset="0"/>
                <a:ea typeface="Roboto Condensed Light" panose="02000000000000000000" pitchFamily="2" charset="0"/>
              </a:rPr>
              <a:t>of the capability is threatened both in the sense of frequent short-term </a:t>
            </a:r>
            <a:r>
              <a:rPr lang="en-US" sz="1400">
                <a:solidFill>
                  <a:schemeClr val="bg2"/>
                </a:solidFill>
                <a:latin typeface="Roboto Condensed Light" panose="02000000000000000000" pitchFamily="2" charset="0"/>
                <a:ea typeface="Roboto Condensed Light" panose="02000000000000000000" pitchFamily="2" charset="0"/>
              </a:rPr>
              <a:t>(hour/day</a:t>
            </a:r>
            <a:r>
              <a:rPr lang="en-US" sz="1400" dirty="0">
                <a:solidFill>
                  <a:schemeClr val="bg2"/>
                </a:solidFill>
                <a:latin typeface="Roboto Condensed Light" panose="02000000000000000000" pitchFamily="2" charset="0"/>
                <a:ea typeface="Roboto Condensed Light" panose="02000000000000000000" pitchFamily="2" charset="0"/>
              </a:rPr>
              <a:t>) </a:t>
            </a:r>
            <a:r>
              <a:rPr lang="en-US" sz="1400" b="1" dirty="0">
                <a:solidFill>
                  <a:schemeClr val="bg2"/>
                </a:solidFill>
                <a:latin typeface="Roboto Condensed Light" panose="02000000000000000000" pitchFamily="2" charset="0"/>
                <a:ea typeface="Roboto Condensed Light" panose="02000000000000000000" pitchFamily="2" charset="0"/>
              </a:rPr>
              <a:t>interruptions</a:t>
            </a:r>
            <a:r>
              <a:rPr lang="en-US" sz="1400" dirty="0">
                <a:solidFill>
                  <a:schemeClr val="bg2"/>
                </a:solidFill>
                <a:latin typeface="Roboto Condensed Light" panose="02000000000000000000" pitchFamily="2" charset="0"/>
                <a:ea typeface="Roboto Condensed Light" panose="02000000000000000000" pitchFamily="2" charset="0"/>
              </a:rPr>
              <a:t> and long-term (weeks+ ) stoppage, which can cause </a:t>
            </a:r>
            <a:r>
              <a:rPr lang="en-US" sz="1400" b="1" dirty="0">
                <a:solidFill>
                  <a:schemeClr val="bg2"/>
                </a:solidFill>
                <a:latin typeface="Roboto Condensed Light" panose="02000000000000000000" pitchFamily="2" charset="0"/>
                <a:ea typeface="Roboto Condensed Light" panose="02000000000000000000" pitchFamily="2" charset="0"/>
              </a:rPr>
              <a:t>existential threats</a:t>
            </a:r>
            <a:r>
              <a:rPr lang="en-US" sz="1400" dirty="0">
                <a:solidFill>
                  <a:schemeClr val="bg2"/>
                </a:solidFill>
                <a:latin typeface="Roboto Condensed Light" panose="02000000000000000000" pitchFamily="2" charset="0"/>
                <a:ea typeface="Roboto Condensed Light" panose="02000000000000000000" pitchFamily="2" charset="0"/>
              </a:rPr>
              <a:t> to the organizations. This can also expose the areas where data is exposed to </a:t>
            </a:r>
            <a:r>
              <a:rPr lang="en-US" sz="1400" b="1" dirty="0">
                <a:solidFill>
                  <a:schemeClr val="bg2"/>
                </a:solidFill>
                <a:latin typeface="Roboto Condensed Light" panose="02000000000000000000" pitchFamily="2" charset="0"/>
                <a:ea typeface="Roboto Condensed Light" panose="02000000000000000000" pitchFamily="2" charset="0"/>
              </a:rPr>
              <a:t>theft or </a:t>
            </a:r>
            <a:r>
              <a:rPr lang="en-US" sz="1400" b="1">
                <a:solidFill>
                  <a:schemeClr val="bg2"/>
                </a:solidFill>
                <a:latin typeface="Roboto Condensed Light" panose="02000000000000000000" pitchFamily="2" charset="0"/>
                <a:ea typeface="Roboto Condensed Light" panose="02000000000000000000" pitchFamily="2" charset="0"/>
              </a:rPr>
              <a:t>loss.</a:t>
            </a:r>
            <a:r>
              <a:rPr lang="en-US" sz="1400">
                <a:solidFill>
                  <a:schemeClr val="bg2"/>
                </a:solidFill>
                <a:latin typeface="Roboto Condensed Light" panose="02000000000000000000" pitchFamily="2" charset="0"/>
                <a:ea typeface="Roboto Condensed Light" panose="02000000000000000000" pitchFamily="2" charset="0"/>
              </a:rPr>
              <a:t> </a:t>
            </a:r>
            <a:r>
              <a:rPr lang="en-US" sz="1400" dirty="0">
                <a:solidFill>
                  <a:schemeClr val="bg2"/>
                </a:solidFill>
                <a:latin typeface="Roboto Condensed Light" panose="02000000000000000000" pitchFamily="2" charset="0"/>
                <a:ea typeface="Roboto Condensed Light" panose="02000000000000000000" pitchFamily="2" charset="0"/>
              </a:rPr>
              <a:t>Lastly, this can also highlight which capabilities are incompatible with strategic plans, </a:t>
            </a:r>
            <a:r>
              <a:rPr lang="en-US" sz="1400" b="1" dirty="0">
                <a:solidFill>
                  <a:schemeClr val="bg2"/>
                </a:solidFill>
                <a:latin typeface="Roboto Condensed Light" panose="02000000000000000000" pitchFamily="2" charset="0"/>
                <a:ea typeface="Roboto Condensed Light" panose="02000000000000000000" pitchFamily="2" charset="0"/>
              </a:rPr>
              <a:t>preventing technical advancement </a:t>
            </a:r>
            <a:r>
              <a:rPr lang="en-US" sz="1400" dirty="0">
                <a:solidFill>
                  <a:schemeClr val="bg2"/>
                </a:solidFill>
                <a:latin typeface="Roboto Condensed Light" panose="02000000000000000000" pitchFamily="2" charset="0"/>
                <a:ea typeface="Roboto Condensed Light" panose="02000000000000000000" pitchFamily="2" charset="0"/>
              </a:rPr>
              <a:t>for that capability. </a:t>
            </a:r>
            <a:endParaRPr lang="en-CA" sz="1400" dirty="0">
              <a:solidFill>
                <a:schemeClr val="bg2"/>
              </a:solidFill>
              <a:latin typeface="Roboto Condensed Light" panose="02000000000000000000" pitchFamily="2" charset="0"/>
              <a:ea typeface="Roboto Condensed Light" panose="02000000000000000000" pitchFamily="2" charset="0"/>
            </a:endParaRPr>
          </a:p>
        </p:txBody>
      </p:sp>
      <p:sp>
        <p:nvSpPr>
          <p:cNvPr id="12" name="Rectangle 11">
            <a:extLst>
              <a:ext uri="{FF2B5EF4-FFF2-40B4-BE49-F238E27FC236}">
                <a16:creationId xmlns:a16="http://schemas.microsoft.com/office/drawing/2014/main" id="{8850C25E-A67D-4367-A91F-2497CE3BCBDF}"/>
              </a:ext>
            </a:extLst>
          </p:cNvPr>
          <p:cNvSpPr/>
          <p:nvPr/>
        </p:nvSpPr>
        <p:spPr>
          <a:xfrm>
            <a:off x="298807" y="1453073"/>
            <a:ext cx="4137838" cy="4874906"/>
          </a:xfrm>
          <a:prstGeom prst="rect">
            <a:avLst/>
          </a:prstGeom>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10000"/>
              </a:lnSpc>
              <a:spcAft>
                <a:spcPts val="600"/>
              </a:spcAft>
              <a:tabLst/>
            </a:pPr>
            <a:endParaRPr lang="en-US" sz="1400" dirty="0">
              <a:solidFill>
                <a:schemeClr val="bg2"/>
              </a:solidFill>
              <a:latin typeface="Roboto Condensed Light" panose="02000000000000000000" pitchFamily="2" charset="0"/>
              <a:ea typeface="Roboto Condensed Light" panose="02000000000000000000" pitchFamily="2" charset="0"/>
            </a:endParaRPr>
          </a:p>
          <a:p>
            <a:pPr>
              <a:lnSpc>
                <a:spcPct val="110000"/>
              </a:lnSpc>
              <a:spcAft>
                <a:spcPts val="600"/>
              </a:spcAft>
            </a:pPr>
            <a:r>
              <a:rPr lang="en-US" sz="1600" b="1" dirty="0">
                <a:solidFill>
                  <a:schemeClr val="bg2"/>
                </a:solidFill>
                <a:latin typeface="Roboto Condensed Light" panose="02000000000000000000" pitchFamily="2" charset="0"/>
                <a:ea typeface="Roboto Condensed Light" panose="02000000000000000000" pitchFamily="2" charset="0"/>
              </a:rPr>
              <a:t>Application Excessiveness</a:t>
            </a:r>
          </a:p>
          <a:p>
            <a:pPr>
              <a:lnSpc>
                <a:spcPct val="110000"/>
              </a:lnSpc>
              <a:spcAft>
                <a:spcPts val="600"/>
              </a:spcAft>
            </a:pPr>
            <a:r>
              <a:rPr lang="en-US" sz="1400" dirty="0">
                <a:solidFill>
                  <a:schemeClr val="bg2"/>
                </a:solidFill>
                <a:latin typeface="Roboto Condensed Light" panose="02000000000000000000" pitchFamily="2" charset="0"/>
                <a:ea typeface="Roboto Condensed Light" panose="02000000000000000000" pitchFamily="2" charset="0"/>
              </a:rPr>
              <a:t>This example shows 13 individual applications supporting the </a:t>
            </a:r>
            <a:r>
              <a:rPr lang="en-US" sz="1400" b="1" dirty="0">
                <a:solidFill>
                  <a:schemeClr val="bg2"/>
                </a:solidFill>
                <a:latin typeface="Roboto Condensed Light" panose="02000000000000000000" pitchFamily="2" charset="0"/>
                <a:ea typeface="Roboto Condensed Light" panose="02000000000000000000" pitchFamily="2" charset="0"/>
              </a:rPr>
              <a:t>Allocation Management </a:t>
            </a:r>
            <a:r>
              <a:rPr lang="en-US" sz="1400" dirty="0">
                <a:solidFill>
                  <a:schemeClr val="bg2"/>
                </a:solidFill>
                <a:latin typeface="Roboto Condensed Light" panose="02000000000000000000" pitchFamily="2" charset="0"/>
                <a:ea typeface="Roboto Condensed Light" panose="02000000000000000000" pitchFamily="2" charset="0"/>
              </a:rPr>
              <a:t>capability. </a:t>
            </a:r>
          </a:p>
          <a:p>
            <a:pPr algn="l">
              <a:lnSpc>
                <a:spcPct val="110000"/>
              </a:lnSpc>
              <a:spcAft>
                <a:spcPts val="600"/>
              </a:spcAft>
              <a:tabLst/>
            </a:pPr>
            <a:r>
              <a:rPr lang="en-US" sz="1400" dirty="0">
                <a:solidFill>
                  <a:schemeClr val="bg2"/>
                </a:solidFill>
                <a:latin typeface="Roboto Condensed Light" panose="02000000000000000000" pitchFamily="2" charset="0"/>
                <a:ea typeface="Roboto Condensed Light" panose="02000000000000000000" pitchFamily="2" charset="0"/>
              </a:rPr>
              <a:t>“Excessiveness” refers to the relationship between capability and the number of applications. Many-to-many relationships (meaning an app can support several capabilities and a capability can be supported by multiple applications) are not necessarily harmful, especially at this high level. However, an excess of applications supporting one capability is cause for concern. </a:t>
            </a:r>
          </a:p>
          <a:p>
            <a:pPr algn="l">
              <a:lnSpc>
                <a:spcPct val="110000"/>
              </a:lnSpc>
              <a:spcAft>
                <a:spcPts val="600"/>
              </a:spcAft>
              <a:tabLst/>
            </a:pPr>
            <a:r>
              <a:rPr lang="en-US" sz="1400" dirty="0">
                <a:solidFill>
                  <a:schemeClr val="bg2"/>
                </a:solidFill>
                <a:latin typeface="Roboto Condensed Light" panose="02000000000000000000" pitchFamily="2" charset="0"/>
                <a:ea typeface="Roboto Condensed Light" panose="02000000000000000000" pitchFamily="2" charset="0"/>
              </a:rPr>
              <a:t>This illustrates high likelihood of </a:t>
            </a:r>
            <a:r>
              <a:rPr lang="en-US" sz="1400" b="1" dirty="0">
                <a:solidFill>
                  <a:schemeClr val="bg2"/>
                </a:solidFill>
                <a:latin typeface="Roboto Condensed Light" panose="02000000000000000000" pitchFamily="2" charset="0"/>
                <a:ea typeface="Roboto Condensed Light" panose="02000000000000000000" pitchFamily="2" charset="0"/>
              </a:rPr>
              <a:t>functional redundancy.</a:t>
            </a:r>
            <a:r>
              <a:rPr lang="en-US" sz="1400" dirty="0">
                <a:solidFill>
                  <a:schemeClr val="bg2"/>
                </a:solidFill>
                <a:latin typeface="Roboto Condensed Light" panose="02000000000000000000" pitchFamily="2" charset="0"/>
                <a:ea typeface="Roboto Condensed Light" panose="02000000000000000000" pitchFamily="2" charset="0"/>
              </a:rPr>
              <a:t> The organization is overspending on the software needs of this capability and placing additional burdens onto maintenance and support teams. This also indicates </a:t>
            </a:r>
            <a:r>
              <a:rPr lang="en-US" sz="1400" b="1" dirty="0">
                <a:solidFill>
                  <a:schemeClr val="bg2"/>
                </a:solidFill>
                <a:latin typeface="Roboto Condensed Light" panose="02000000000000000000" pitchFamily="2" charset="0"/>
                <a:ea typeface="Roboto Condensed Light" panose="02000000000000000000" pitchFamily="2" charset="0"/>
              </a:rPr>
              <a:t>application disparity. T</a:t>
            </a:r>
            <a:r>
              <a:rPr lang="en-US" sz="1400" dirty="0">
                <a:solidFill>
                  <a:schemeClr val="bg2"/>
                </a:solidFill>
                <a:latin typeface="Roboto Condensed Light" panose="02000000000000000000" pitchFamily="2" charset="0"/>
                <a:ea typeface="Roboto Condensed Light" panose="02000000000000000000" pitchFamily="2" charset="0"/>
              </a:rPr>
              <a:t>he automation of this capability relies on a complex integration of multiple individual systems, which can surface as inconsistent or inefficient processes, duplicate or contradictory data and reporting, and additional demand on operational teams.</a:t>
            </a:r>
            <a:endParaRPr lang="en-CA" sz="1400" dirty="0">
              <a:solidFill>
                <a:schemeClr val="bg2"/>
              </a:solidFill>
              <a:latin typeface="Roboto Condensed Light" panose="02000000000000000000" pitchFamily="2" charset="0"/>
              <a:ea typeface="Roboto Condensed Light" panose="02000000000000000000" pitchFamily="2" charset="0"/>
            </a:endParaRPr>
          </a:p>
          <a:p>
            <a:pPr algn="ctr"/>
            <a:endParaRPr lang="en-CA" sz="1400" dirty="0">
              <a:latin typeface="Roboto Condensed Light" panose="02000000000000000000" pitchFamily="2" charset="0"/>
            </a:endParaRPr>
          </a:p>
        </p:txBody>
      </p:sp>
      <p:sp>
        <p:nvSpPr>
          <p:cNvPr id="6" name="Title 5">
            <a:extLst>
              <a:ext uri="{FF2B5EF4-FFF2-40B4-BE49-F238E27FC236}">
                <a16:creationId xmlns:a16="http://schemas.microsoft.com/office/drawing/2014/main" id="{6EE82F6D-B006-48EC-88F1-C92BC5163FF4}"/>
              </a:ext>
            </a:extLst>
          </p:cNvPr>
          <p:cNvSpPr>
            <a:spLocks noGrp="1"/>
          </p:cNvSpPr>
          <p:nvPr>
            <p:ph type="title"/>
          </p:nvPr>
        </p:nvSpPr>
        <p:spPr>
          <a:xfrm>
            <a:off x="354106" y="530021"/>
            <a:ext cx="13247594" cy="662498"/>
          </a:xfrm>
        </p:spPr>
        <p:txBody>
          <a:bodyPr/>
          <a:lstStyle/>
          <a:p>
            <a:r>
              <a:rPr lang="en-US" sz="3600" dirty="0"/>
              <a:t>Application Portfolio Snapshot – How </a:t>
            </a:r>
            <a:r>
              <a:rPr lang="en-US" sz="3600"/>
              <a:t>to Interpret</a:t>
            </a:r>
            <a:endParaRPr lang="en-CA" sz="3600" dirty="0"/>
          </a:p>
        </p:txBody>
      </p:sp>
    </p:spTree>
    <p:extLst>
      <p:ext uri="{BB962C8B-B14F-4D97-AF65-F5344CB8AC3E}">
        <p14:creationId xmlns:p14="http://schemas.microsoft.com/office/powerpoint/2010/main" val="900392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C09491-2CAB-45D4-8EE5-E2E50775B2A2}"/>
              </a:ext>
            </a:extLst>
          </p:cNvPr>
          <p:cNvSpPr>
            <a:spLocks noGrp="1"/>
          </p:cNvSpPr>
          <p:nvPr>
            <p:ph type="title"/>
          </p:nvPr>
        </p:nvSpPr>
        <p:spPr>
          <a:xfrm>
            <a:off x="371181" y="530106"/>
            <a:ext cx="11576637" cy="1130188"/>
          </a:xfrm>
        </p:spPr>
        <p:txBody>
          <a:bodyPr/>
          <a:lstStyle/>
          <a:p>
            <a:r>
              <a:rPr lang="en-US" dirty="0"/>
              <a:t>Application Portfolio Snapshot</a:t>
            </a:r>
            <a:endParaRPr lang="en-CA" dirty="0"/>
          </a:p>
        </p:txBody>
      </p:sp>
      <p:grpSp>
        <p:nvGrpSpPr>
          <p:cNvPr id="13" name="Group 12">
            <a:extLst>
              <a:ext uri="{FF2B5EF4-FFF2-40B4-BE49-F238E27FC236}">
                <a16:creationId xmlns:a16="http://schemas.microsoft.com/office/drawing/2014/main" id="{4ACFC856-27B5-474B-95AF-A8AD7DC851D8}"/>
              </a:ext>
            </a:extLst>
          </p:cNvPr>
          <p:cNvGrpSpPr/>
          <p:nvPr/>
        </p:nvGrpSpPr>
        <p:grpSpPr>
          <a:xfrm>
            <a:off x="86359" y="3045297"/>
            <a:ext cx="2093515" cy="274320"/>
            <a:chOff x="86626" y="2814670"/>
            <a:chExt cx="2093515" cy="274320"/>
          </a:xfrm>
        </p:grpSpPr>
        <p:sp>
          <p:nvSpPr>
            <p:cNvPr id="82" name="TextBox 81">
              <a:extLst>
                <a:ext uri="{FF2B5EF4-FFF2-40B4-BE49-F238E27FC236}">
                  <a16:creationId xmlns:a16="http://schemas.microsoft.com/office/drawing/2014/main" id="{94BFF4CB-C51C-46FD-AE3C-E0561B649930}"/>
                </a:ext>
              </a:extLst>
            </p:cNvPr>
            <p:cNvSpPr txBox="1"/>
            <p:nvPr/>
          </p:nvSpPr>
          <p:spPr>
            <a:xfrm>
              <a:off x="613185" y="2831123"/>
              <a:ext cx="1566956" cy="241415"/>
            </a:xfrm>
            <a:prstGeom prst="rect">
              <a:avLst/>
            </a:prstGeom>
          </p:spPr>
          <p:txBody>
            <a:bodyPr wrap="none" lIns="0" tIns="0" rIns="0" bIns="0" numCol="1" spcCol="360000" rtlCol="0">
              <a:noAutofit/>
            </a:bodyPr>
            <a:lstStyle/>
            <a:p>
              <a:pPr algn="l">
                <a:lnSpc>
                  <a:spcPct val="110000"/>
                </a:lnSpc>
                <a:tabLst/>
              </a:pPr>
              <a:r>
                <a:rPr lang="en-US" sz="1200" dirty="0">
                  <a:solidFill>
                    <a:schemeClr val="tx1">
                      <a:lumMod val="50000"/>
                    </a:schemeClr>
                  </a:solidFill>
                  <a:latin typeface="Roboto Condensed Light" panose="02000000000000000000" pitchFamily="2" charset="0"/>
                  <a:ea typeface="Roboto Condensed Light" panose="02000000000000000000" pitchFamily="2" charset="0"/>
                </a:rPr>
                <a:t>Minimal Risk</a:t>
              </a:r>
              <a:endParaRPr lang="en-CA" sz="12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85" name="Rectangle 84">
              <a:extLst>
                <a:ext uri="{FF2B5EF4-FFF2-40B4-BE49-F238E27FC236}">
                  <a16:creationId xmlns:a16="http://schemas.microsoft.com/office/drawing/2014/main" id="{1DB663DC-CACE-4331-BF58-BEE9E10A63C2}"/>
                </a:ext>
              </a:extLst>
            </p:cNvPr>
            <p:cNvSpPr/>
            <p:nvPr/>
          </p:nvSpPr>
          <p:spPr>
            <a:xfrm>
              <a:off x="86626" y="2814670"/>
              <a:ext cx="274320" cy="274320"/>
            </a:xfrm>
            <a:prstGeom prst="rect">
              <a:avLst/>
            </a:prstGeom>
            <a:solidFill>
              <a:schemeClr val="accent1">
                <a:lumMod val="40000"/>
                <a:lumOff val="60000"/>
              </a:schemeClr>
            </a:solidFill>
            <a:ln w="3175">
              <a:solidFill>
                <a:schemeClr val="tx2"/>
              </a:solidFill>
            </a:ln>
          </p:spPr>
          <p:txBody>
            <a:bodyPr wrap="square" rtlCol="0">
              <a:spAutoFit/>
            </a:bodyPr>
            <a:lstStyle/>
            <a:p>
              <a:pPr algn="ctr" defTabSz="914400"/>
              <a:endParaRPr lang="en-US" sz="1200" dirty="0">
                <a:solidFill>
                  <a:prstClr val="black">
                    <a:lumMod val="75000"/>
                    <a:lumOff val="25000"/>
                  </a:prstClr>
                </a:solidFill>
                <a:latin typeface="Roboto Condensed Light" panose="02000000000000000000" pitchFamily="2" charset="0"/>
                <a:ea typeface="Roboto Condensed Light" panose="02000000000000000000" pitchFamily="2" charset="0"/>
                <a:cs typeface="Arial" panose="020B0604020202020204" pitchFamily="34" charset="0"/>
              </a:endParaRPr>
            </a:p>
            <a:p>
              <a:pPr algn="ctr" defTabSz="914400"/>
              <a:endParaRPr lang="en-CA" sz="1200" dirty="0">
                <a:solidFill>
                  <a:prstClr val="black">
                    <a:lumMod val="75000"/>
                    <a:lumOff val="25000"/>
                  </a:prstClr>
                </a:solidFill>
                <a:latin typeface="Roboto Condensed Light" panose="02000000000000000000" pitchFamily="2" charset="0"/>
                <a:ea typeface="Roboto Condensed Light" panose="02000000000000000000" pitchFamily="2" charset="0"/>
                <a:cs typeface="Arial" panose="020B0604020202020204" pitchFamily="34" charset="0"/>
              </a:endParaRPr>
            </a:p>
          </p:txBody>
        </p:sp>
      </p:grpSp>
      <p:grpSp>
        <p:nvGrpSpPr>
          <p:cNvPr id="12" name="Group 11">
            <a:extLst>
              <a:ext uri="{FF2B5EF4-FFF2-40B4-BE49-F238E27FC236}">
                <a16:creationId xmlns:a16="http://schemas.microsoft.com/office/drawing/2014/main" id="{D51667FD-925F-40B7-B13A-87130523D9F9}"/>
              </a:ext>
            </a:extLst>
          </p:cNvPr>
          <p:cNvGrpSpPr/>
          <p:nvPr/>
        </p:nvGrpSpPr>
        <p:grpSpPr>
          <a:xfrm>
            <a:off x="86359" y="3500801"/>
            <a:ext cx="2093515" cy="274320"/>
            <a:chOff x="86626" y="3181094"/>
            <a:chExt cx="2093515" cy="274320"/>
          </a:xfrm>
        </p:grpSpPr>
        <p:sp>
          <p:nvSpPr>
            <p:cNvPr id="86" name="TextBox 85">
              <a:extLst>
                <a:ext uri="{FF2B5EF4-FFF2-40B4-BE49-F238E27FC236}">
                  <a16:creationId xmlns:a16="http://schemas.microsoft.com/office/drawing/2014/main" id="{AD3FD3A9-573F-4E38-AD83-18A74321428E}"/>
                </a:ext>
              </a:extLst>
            </p:cNvPr>
            <p:cNvSpPr txBox="1"/>
            <p:nvPr/>
          </p:nvSpPr>
          <p:spPr>
            <a:xfrm>
              <a:off x="613185" y="3200567"/>
              <a:ext cx="1566956" cy="235375"/>
            </a:xfrm>
            <a:prstGeom prst="rect">
              <a:avLst/>
            </a:prstGeom>
          </p:spPr>
          <p:txBody>
            <a:bodyPr wrap="none" lIns="0" tIns="0" rIns="0" bIns="0" numCol="1" spcCol="360000" rtlCol="0">
              <a:noAutofit/>
            </a:bodyPr>
            <a:lstStyle>
              <a:defPPr>
                <a:defRPr lang="en-US"/>
              </a:defPPr>
              <a:lvl1pPr>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stStyle>
            <a:p>
              <a:r>
                <a:rPr lang="en-US" sz="1200" dirty="0"/>
                <a:t>Indeterminate Risk</a:t>
              </a:r>
            </a:p>
          </p:txBody>
        </p:sp>
        <p:sp>
          <p:nvSpPr>
            <p:cNvPr id="88" name="Rectangle 87">
              <a:extLst>
                <a:ext uri="{FF2B5EF4-FFF2-40B4-BE49-F238E27FC236}">
                  <a16:creationId xmlns:a16="http://schemas.microsoft.com/office/drawing/2014/main" id="{5FFB2F10-4FC4-40E5-8894-FC56BB899888}"/>
                </a:ext>
              </a:extLst>
            </p:cNvPr>
            <p:cNvSpPr/>
            <p:nvPr/>
          </p:nvSpPr>
          <p:spPr>
            <a:xfrm>
              <a:off x="86626" y="3181094"/>
              <a:ext cx="274320" cy="274320"/>
            </a:xfrm>
            <a:prstGeom prst="rect">
              <a:avLst/>
            </a:prstGeom>
            <a:solidFill>
              <a:schemeClr val="accent4">
                <a:lumMod val="60000"/>
                <a:lumOff val="40000"/>
              </a:schemeClr>
            </a:solidFill>
            <a:ln w="3175">
              <a:solidFill>
                <a:schemeClr val="tx2"/>
              </a:solidFill>
            </a:ln>
          </p:spPr>
          <p:txBody>
            <a:bodyPr wrap="square" rtlCol="0">
              <a:spAutoFit/>
            </a:bodyPr>
            <a:lstStyle/>
            <a:p>
              <a:pPr algn="ctr" defTabSz="914400"/>
              <a:endParaRPr lang="en-US" sz="1200" dirty="0">
                <a:solidFill>
                  <a:prstClr val="black">
                    <a:lumMod val="75000"/>
                    <a:lumOff val="25000"/>
                  </a:prstClr>
                </a:solidFill>
                <a:latin typeface="Roboto Condensed Light" panose="02000000000000000000" pitchFamily="2" charset="0"/>
                <a:ea typeface="Roboto Condensed Light" panose="02000000000000000000" pitchFamily="2" charset="0"/>
                <a:cs typeface="Arial" panose="020B0604020202020204" pitchFamily="34" charset="0"/>
              </a:endParaRPr>
            </a:p>
            <a:p>
              <a:pPr algn="ctr" defTabSz="914400"/>
              <a:endParaRPr lang="en-CA" sz="1200" dirty="0">
                <a:solidFill>
                  <a:prstClr val="black">
                    <a:lumMod val="75000"/>
                    <a:lumOff val="25000"/>
                  </a:prstClr>
                </a:solidFill>
                <a:latin typeface="Roboto Condensed Light" panose="02000000000000000000" pitchFamily="2" charset="0"/>
                <a:ea typeface="Roboto Condensed Light" panose="02000000000000000000" pitchFamily="2" charset="0"/>
                <a:cs typeface="Arial" panose="020B0604020202020204" pitchFamily="34" charset="0"/>
              </a:endParaRPr>
            </a:p>
          </p:txBody>
        </p:sp>
      </p:grpSp>
      <p:sp>
        <p:nvSpPr>
          <p:cNvPr id="90" name="TextBox 89">
            <a:extLst>
              <a:ext uri="{FF2B5EF4-FFF2-40B4-BE49-F238E27FC236}">
                <a16:creationId xmlns:a16="http://schemas.microsoft.com/office/drawing/2014/main" id="{4005E2E4-0779-4E2A-931E-A4CFD2A55BA9}"/>
              </a:ext>
            </a:extLst>
          </p:cNvPr>
          <p:cNvSpPr txBox="1"/>
          <p:nvPr/>
        </p:nvSpPr>
        <p:spPr>
          <a:xfrm>
            <a:off x="86359" y="1476306"/>
            <a:ext cx="2246077" cy="1409040"/>
          </a:xfrm>
          <a:prstGeom prst="rect">
            <a:avLst/>
          </a:prstGeom>
        </p:spPr>
        <p:txBody>
          <a:bodyPr wrap="square" lIns="0" tIns="0" rIns="0" bIns="0" numCol="1" spcCol="360000" rtlCol="0">
            <a:spAutoFit/>
          </a:bodyPr>
          <a:lstStyle/>
          <a:p>
            <a:pPr algn="l">
              <a:lnSpc>
                <a:spcPct val="110000"/>
              </a:lnSpc>
              <a:tabLst/>
            </a:pPr>
            <a:r>
              <a:rPr lang="en-US" sz="1200" b="1" dirty="0">
                <a:solidFill>
                  <a:schemeClr val="tx1">
                    <a:lumMod val="50000"/>
                  </a:schemeClr>
                </a:solidFill>
                <a:latin typeface="Roboto Condensed Light" panose="02000000000000000000" pitchFamily="2" charset="0"/>
                <a:ea typeface="Roboto Condensed Light" panose="02000000000000000000" pitchFamily="2" charset="0"/>
              </a:rPr>
              <a:t>Risk</a:t>
            </a:r>
            <a:r>
              <a:rPr lang="en-US" sz="1200" dirty="0">
                <a:solidFill>
                  <a:schemeClr val="tx1">
                    <a:lumMod val="50000"/>
                  </a:schemeClr>
                </a:solidFill>
                <a:latin typeface="Roboto Condensed Light" panose="02000000000000000000" pitchFamily="2" charset="0"/>
                <a:ea typeface="Roboto Condensed Light" panose="02000000000000000000" pitchFamily="2" charset="0"/>
              </a:rPr>
              <a:t> is an aggregate measure  of:</a:t>
            </a:r>
          </a:p>
          <a:p>
            <a:pPr marL="85725" indent="-85725" algn="l">
              <a:lnSpc>
                <a:spcPct val="110000"/>
              </a:lnSpc>
              <a:buFont typeface="Arial" panose="020B0604020202020204" pitchFamily="34" charset="0"/>
              <a:buChar char="•"/>
              <a:tabLst/>
            </a:pPr>
            <a:r>
              <a:rPr lang="en-US" sz="1200" dirty="0">
                <a:solidFill>
                  <a:schemeClr val="tx1">
                    <a:lumMod val="50000"/>
                  </a:schemeClr>
                </a:solidFill>
                <a:latin typeface="Roboto Condensed Light" panose="02000000000000000000" pitchFamily="2" charset="0"/>
                <a:ea typeface="Roboto Condensed Light" panose="02000000000000000000" pitchFamily="2" charset="0"/>
              </a:rPr>
              <a:t>Non-adherence to security policies</a:t>
            </a:r>
          </a:p>
          <a:p>
            <a:pPr marL="85725" indent="-85725" algn="l">
              <a:lnSpc>
                <a:spcPct val="110000"/>
              </a:lnSpc>
              <a:buFont typeface="Arial" panose="020B0604020202020204" pitchFamily="34" charset="0"/>
              <a:buChar char="•"/>
              <a:tabLst/>
            </a:pPr>
            <a:r>
              <a:rPr lang="en-US" sz="1200" dirty="0">
                <a:solidFill>
                  <a:schemeClr val="tx1">
                    <a:lumMod val="50000"/>
                  </a:schemeClr>
                </a:solidFill>
                <a:latin typeface="Roboto Condensed Light" panose="02000000000000000000" pitchFamily="2" charset="0"/>
                <a:ea typeface="Roboto Condensed Light" panose="02000000000000000000" pitchFamily="2" charset="0"/>
              </a:rPr>
              <a:t>Immediacy of software expiration or end of life</a:t>
            </a:r>
          </a:p>
          <a:p>
            <a:pPr marL="85725" indent="-85725" algn="l">
              <a:lnSpc>
                <a:spcPct val="110000"/>
              </a:lnSpc>
              <a:buFont typeface="Arial" panose="020B0604020202020204" pitchFamily="34" charset="0"/>
              <a:buChar char="•"/>
              <a:tabLst/>
            </a:pPr>
            <a:r>
              <a:rPr lang="en-US" sz="1200" dirty="0">
                <a:solidFill>
                  <a:schemeClr val="tx1">
                    <a:lumMod val="50000"/>
                  </a:schemeClr>
                </a:solidFill>
                <a:latin typeface="Roboto Condensed Light" panose="02000000000000000000" pitchFamily="2" charset="0"/>
                <a:ea typeface="Roboto Condensed Light" panose="02000000000000000000" pitchFamily="2" charset="0"/>
              </a:rPr>
              <a:t>Maintainability of application (cost/time)</a:t>
            </a:r>
          </a:p>
          <a:p>
            <a:pPr marL="85725" indent="-85725" algn="l">
              <a:lnSpc>
                <a:spcPct val="110000"/>
              </a:lnSpc>
              <a:buFont typeface="Arial" panose="020B0604020202020204" pitchFamily="34" charset="0"/>
              <a:buChar char="•"/>
              <a:tabLst/>
            </a:pPr>
            <a:r>
              <a:rPr lang="en-US" sz="1200" dirty="0">
                <a:solidFill>
                  <a:schemeClr val="tx1">
                    <a:lumMod val="50000"/>
                  </a:schemeClr>
                </a:solidFill>
                <a:latin typeface="Roboto Condensed Light" panose="02000000000000000000" pitchFamily="2" charset="0"/>
                <a:ea typeface="Roboto Condensed Light" panose="02000000000000000000" pitchFamily="2" charset="0"/>
              </a:rPr>
              <a:t>Misalignment to technology strategy</a:t>
            </a:r>
          </a:p>
        </p:txBody>
      </p:sp>
      <p:sp>
        <p:nvSpPr>
          <p:cNvPr id="95" name="Rectangle 94">
            <a:extLst>
              <a:ext uri="{FF2B5EF4-FFF2-40B4-BE49-F238E27FC236}">
                <a16:creationId xmlns:a16="http://schemas.microsoft.com/office/drawing/2014/main" id="{89B44463-1B87-48CF-8DDB-47EC4AAF0C9F}"/>
              </a:ext>
            </a:extLst>
          </p:cNvPr>
          <p:cNvSpPr/>
          <p:nvPr/>
        </p:nvSpPr>
        <p:spPr>
          <a:xfrm flipV="1">
            <a:off x="2416950" y="1481890"/>
            <a:ext cx="8748355" cy="4154859"/>
          </a:xfrm>
          <a:prstGeom prst="rect">
            <a:avLst/>
          </a:prstGeom>
          <a:solidFill>
            <a:schemeClr val="bg1">
              <a:lumMod val="95000"/>
            </a:schemeClr>
          </a:solid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67"/>
            <a:endParaRPr lang="en-CA" sz="882" dirty="0">
              <a:solidFill>
                <a:srgbClr val="FFFFFF"/>
              </a:solidFill>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C906E2EB-AC0B-4A95-A635-E5B337D4E5F5}"/>
              </a:ext>
            </a:extLst>
          </p:cNvPr>
          <p:cNvSpPr/>
          <p:nvPr/>
        </p:nvSpPr>
        <p:spPr>
          <a:xfrm>
            <a:off x="3026996" y="4010303"/>
            <a:ext cx="7717128" cy="153627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800" dirty="0">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id="{8504573C-4DBD-45FE-8620-60A7552CEF44}"/>
              </a:ext>
            </a:extLst>
          </p:cNvPr>
          <p:cNvSpPr txBox="1">
            <a:spLocks/>
          </p:cNvSpPr>
          <p:nvPr/>
        </p:nvSpPr>
        <p:spPr>
          <a:xfrm>
            <a:off x="4371825" y="2004194"/>
            <a:ext cx="1048235" cy="336759"/>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defTabSz="806867"/>
            <a:r>
              <a:rPr lang="en-CA" sz="800" dirty="0">
                <a:solidFill>
                  <a:srgbClr val="333333"/>
                </a:solidFill>
                <a:latin typeface="Arial" panose="020B0604020202020204" pitchFamily="34" charset="0"/>
                <a:ea typeface="Arial Unicode MS" panose="020B0604020202020204" pitchFamily="34" charset="-128"/>
                <a:cs typeface="Arial" panose="020B0604020202020204" pitchFamily="34" charset="0"/>
              </a:rPr>
              <a:t>Process Engineering</a:t>
            </a:r>
          </a:p>
        </p:txBody>
      </p:sp>
      <p:sp>
        <p:nvSpPr>
          <p:cNvPr id="98" name="TextBox 97">
            <a:extLst>
              <a:ext uri="{FF2B5EF4-FFF2-40B4-BE49-F238E27FC236}">
                <a16:creationId xmlns:a16="http://schemas.microsoft.com/office/drawing/2014/main" id="{179BA5D5-D36D-4766-B316-63D88E2DAF46}"/>
              </a:ext>
            </a:extLst>
          </p:cNvPr>
          <p:cNvSpPr txBox="1">
            <a:spLocks/>
          </p:cNvSpPr>
          <p:nvPr/>
        </p:nvSpPr>
        <p:spPr>
          <a:xfrm>
            <a:off x="8332380" y="4774323"/>
            <a:ext cx="1048235" cy="336759"/>
          </a:xfrm>
          <a:prstGeom prst="rect">
            <a:avLst/>
          </a:prstGeom>
          <a:solidFill>
            <a:schemeClr val="accent1">
              <a:lumMod val="40000"/>
              <a:lumOff val="60000"/>
            </a:schemeClr>
          </a:solidFill>
          <a:ln w="3175">
            <a:solidFill>
              <a:schemeClr val="tx2"/>
            </a:solidFill>
          </a:ln>
        </p:spPr>
        <p:txBody>
          <a:bodyPr wrap="square" rtlCol="0" anchor="ctr" anchorCtr="0">
            <a:spAutoFit/>
          </a:bodyPr>
          <a:lstStyle>
            <a:defPPr>
              <a:defRPr lang="en-US"/>
            </a:defPPr>
            <a:lvl1pPr algn="ctr">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sz="800" dirty="0"/>
              <a:t>Storage</a:t>
            </a:r>
          </a:p>
          <a:p>
            <a:r>
              <a:rPr lang="en-CA" sz="800" dirty="0"/>
              <a:t>Management</a:t>
            </a:r>
          </a:p>
        </p:txBody>
      </p:sp>
      <p:sp>
        <p:nvSpPr>
          <p:cNvPr id="99" name="TextBox 98">
            <a:extLst>
              <a:ext uri="{FF2B5EF4-FFF2-40B4-BE49-F238E27FC236}">
                <a16:creationId xmlns:a16="http://schemas.microsoft.com/office/drawing/2014/main" id="{4EAAAD78-BC98-420D-B110-87805F05FA85}"/>
              </a:ext>
            </a:extLst>
          </p:cNvPr>
          <p:cNvSpPr txBox="1">
            <a:spLocks/>
          </p:cNvSpPr>
          <p:nvPr/>
        </p:nvSpPr>
        <p:spPr>
          <a:xfrm>
            <a:off x="4371825" y="2371124"/>
            <a:ext cx="1048235" cy="336759"/>
          </a:xfrm>
          <a:prstGeom prst="rect">
            <a:avLst/>
          </a:prstGeom>
          <a:ln/>
        </p:spPr>
        <p:style>
          <a:lnRef idx="1">
            <a:schemeClr val="dk1"/>
          </a:lnRef>
          <a:fillRef idx="2">
            <a:schemeClr val="dk1"/>
          </a:fillRef>
          <a:effectRef idx="1">
            <a:schemeClr val="dk1"/>
          </a:effectRef>
          <a:fontRef idx="minor">
            <a:schemeClr val="dk1"/>
          </a:fontRef>
        </p:style>
        <p:txBody>
          <a:bodyPr wrap="square" rtlCol="0" anchor="ctr" anchorCtr="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sz="800" dirty="0"/>
              <a:t>Product</a:t>
            </a:r>
            <a:br>
              <a:rPr lang="en-CA" sz="800" dirty="0"/>
            </a:br>
            <a:r>
              <a:rPr lang="en-CA" sz="800" dirty="0"/>
              <a:t>Marketing</a:t>
            </a:r>
          </a:p>
        </p:txBody>
      </p:sp>
      <p:sp>
        <p:nvSpPr>
          <p:cNvPr id="100" name="TextBox 99">
            <a:extLst>
              <a:ext uri="{FF2B5EF4-FFF2-40B4-BE49-F238E27FC236}">
                <a16:creationId xmlns:a16="http://schemas.microsoft.com/office/drawing/2014/main" id="{C1F36C72-4488-469A-80D2-B0EF152055AB}"/>
              </a:ext>
            </a:extLst>
          </p:cNvPr>
          <p:cNvSpPr txBox="1">
            <a:spLocks/>
          </p:cNvSpPr>
          <p:nvPr/>
        </p:nvSpPr>
        <p:spPr>
          <a:xfrm>
            <a:off x="4371825" y="2740918"/>
            <a:ext cx="1048235" cy="336759"/>
          </a:xfrm>
          <a:prstGeom prst="rect">
            <a:avLst/>
          </a:prstGeom>
          <a:ln/>
        </p:spPr>
        <p:style>
          <a:lnRef idx="1">
            <a:schemeClr val="dk1"/>
          </a:lnRef>
          <a:fillRef idx="2">
            <a:schemeClr val="dk1"/>
          </a:fillRef>
          <a:effectRef idx="1">
            <a:schemeClr val="dk1"/>
          </a:effectRef>
          <a:fontRef idx="minor">
            <a:schemeClr val="dk1"/>
          </a:fontRef>
        </p:style>
        <p:txBody>
          <a:bodyPr wrap="square" rtlCol="0" anchor="ctr" anchorCtr="0">
            <a:spAutoFit/>
          </a:bodyPr>
          <a:lstStyle>
            <a:defPPr>
              <a:defRPr lang="en-US"/>
            </a:defPPr>
            <a:lvl1pPr algn="ctr">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sz="800" dirty="0"/>
              <a:t>Product</a:t>
            </a:r>
          </a:p>
          <a:p>
            <a:r>
              <a:rPr lang="en-CA" sz="800" dirty="0"/>
              <a:t>Prototyping </a:t>
            </a:r>
          </a:p>
        </p:txBody>
      </p:sp>
      <p:sp>
        <p:nvSpPr>
          <p:cNvPr id="101" name="TextBox 100">
            <a:extLst>
              <a:ext uri="{FF2B5EF4-FFF2-40B4-BE49-F238E27FC236}">
                <a16:creationId xmlns:a16="http://schemas.microsoft.com/office/drawing/2014/main" id="{10D72FAE-293C-475A-B490-2DCDFC61640E}"/>
              </a:ext>
            </a:extLst>
          </p:cNvPr>
          <p:cNvSpPr txBox="1">
            <a:spLocks/>
          </p:cNvSpPr>
          <p:nvPr/>
        </p:nvSpPr>
        <p:spPr>
          <a:xfrm>
            <a:off x="5708819" y="5149255"/>
            <a:ext cx="1048235" cy="336759"/>
          </a:xfrm>
          <a:prstGeom prst="rect">
            <a:avLst/>
          </a:prstGeom>
          <a:solidFill>
            <a:schemeClr val="accent1">
              <a:lumMod val="40000"/>
              <a:lumOff val="60000"/>
            </a:schemeClr>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sz="800" dirty="0"/>
              <a:t>Workflow Management</a:t>
            </a:r>
          </a:p>
        </p:txBody>
      </p:sp>
      <p:sp>
        <p:nvSpPr>
          <p:cNvPr id="102" name="TextBox 101">
            <a:extLst>
              <a:ext uri="{FF2B5EF4-FFF2-40B4-BE49-F238E27FC236}">
                <a16:creationId xmlns:a16="http://schemas.microsoft.com/office/drawing/2014/main" id="{1A134B94-920C-46A5-80B5-A5AE9F0E8DC1}"/>
              </a:ext>
            </a:extLst>
          </p:cNvPr>
          <p:cNvSpPr txBox="1">
            <a:spLocks/>
          </p:cNvSpPr>
          <p:nvPr/>
        </p:nvSpPr>
        <p:spPr>
          <a:xfrm>
            <a:off x="4371825" y="3049605"/>
            <a:ext cx="1048235" cy="458972"/>
          </a:xfrm>
          <a:prstGeom prst="rect">
            <a:avLst/>
          </a:prstGeom>
          <a:ln/>
        </p:spPr>
        <p:style>
          <a:lnRef idx="1">
            <a:schemeClr val="dk1"/>
          </a:lnRef>
          <a:fillRef idx="2">
            <a:schemeClr val="dk1"/>
          </a:fillRef>
          <a:effectRef idx="1">
            <a:schemeClr val="dk1"/>
          </a:effectRef>
          <a:fontRef idx="minor">
            <a:schemeClr val="dk1"/>
          </a:fontRef>
        </p:style>
        <p:txBody>
          <a:bodyPr wrap="square" rtlCol="0" anchor="ctr" anchorCtr="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sz="800" dirty="0"/>
              <a:t>Production Portfolio</a:t>
            </a:r>
          </a:p>
          <a:p>
            <a:r>
              <a:rPr lang="en-CA" sz="800" dirty="0"/>
              <a:t>Management</a:t>
            </a:r>
          </a:p>
        </p:txBody>
      </p:sp>
      <p:sp>
        <p:nvSpPr>
          <p:cNvPr id="103" name="TextBox 102">
            <a:extLst>
              <a:ext uri="{FF2B5EF4-FFF2-40B4-BE49-F238E27FC236}">
                <a16:creationId xmlns:a16="http://schemas.microsoft.com/office/drawing/2014/main" id="{FB06C5A6-57C1-46DB-9CE2-60AAE879EDFB}"/>
              </a:ext>
            </a:extLst>
          </p:cNvPr>
          <p:cNvSpPr txBox="1">
            <a:spLocks/>
          </p:cNvSpPr>
          <p:nvPr/>
        </p:nvSpPr>
        <p:spPr>
          <a:xfrm>
            <a:off x="5708818" y="2377365"/>
            <a:ext cx="1048235" cy="336759"/>
          </a:xfrm>
          <a:prstGeom prst="rect">
            <a:avLst/>
          </a:prstGeom>
          <a:solidFill>
            <a:schemeClr val="accent1">
              <a:lumMod val="40000"/>
              <a:lumOff val="60000"/>
            </a:schemeClr>
          </a:solidFill>
          <a:ln w="3175">
            <a:solidFill>
              <a:schemeClr val="tx2"/>
            </a:solidFill>
          </a:ln>
        </p:spPr>
        <p:txBody>
          <a:bodyPr wrap="square" rtlCol="0">
            <a:spAutoFit/>
          </a:bodyPr>
          <a:lstStyle>
            <a:defPPr>
              <a:defRPr lang="en-US"/>
            </a:defPPr>
            <a:lvl1pPr algn="ctr" defTabSz="914400">
              <a:defRPr sz="8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CA" dirty="0"/>
              <a:t>Production</a:t>
            </a:r>
          </a:p>
          <a:p>
            <a:r>
              <a:rPr lang="en-CA" dirty="0"/>
              <a:t>Management</a:t>
            </a:r>
          </a:p>
        </p:txBody>
      </p:sp>
      <p:sp>
        <p:nvSpPr>
          <p:cNvPr id="104" name="TextBox 103">
            <a:extLst>
              <a:ext uri="{FF2B5EF4-FFF2-40B4-BE49-F238E27FC236}">
                <a16:creationId xmlns:a16="http://schemas.microsoft.com/office/drawing/2014/main" id="{E07D158B-B879-44F2-8F6B-7B1712B2FF13}"/>
              </a:ext>
            </a:extLst>
          </p:cNvPr>
          <p:cNvSpPr txBox="1">
            <a:spLocks/>
          </p:cNvSpPr>
          <p:nvPr/>
        </p:nvSpPr>
        <p:spPr>
          <a:xfrm>
            <a:off x="5708818" y="2747961"/>
            <a:ext cx="1048235" cy="336759"/>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defTabSz="806867"/>
            <a:r>
              <a:rPr lang="en-CA" sz="800" dirty="0">
                <a:solidFill>
                  <a:srgbClr val="333333"/>
                </a:solidFill>
                <a:latin typeface="Arial" panose="020B0604020202020204" pitchFamily="34" charset="0"/>
                <a:ea typeface="Arial Unicode MS" panose="020B0604020202020204" pitchFamily="34" charset="-128"/>
                <a:cs typeface="Arial" panose="020B0604020202020204" pitchFamily="34" charset="0"/>
              </a:rPr>
              <a:t>Allocation</a:t>
            </a:r>
          </a:p>
          <a:p>
            <a:pPr algn="ctr" defTabSz="806867"/>
            <a:r>
              <a:rPr lang="en-CA" sz="800" dirty="0">
                <a:solidFill>
                  <a:srgbClr val="333333"/>
                </a:solidFill>
                <a:latin typeface="Arial" panose="020B0604020202020204" pitchFamily="34" charset="0"/>
                <a:ea typeface="Arial Unicode MS" panose="020B0604020202020204" pitchFamily="34" charset="-128"/>
                <a:cs typeface="Arial" panose="020B0604020202020204" pitchFamily="34" charset="0"/>
              </a:rPr>
              <a:t>Management</a:t>
            </a:r>
          </a:p>
        </p:txBody>
      </p:sp>
      <p:sp>
        <p:nvSpPr>
          <p:cNvPr id="105" name="TextBox 104">
            <a:extLst>
              <a:ext uri="{FF2B5EF4-FFF2-40B4-BE49-F238E27FC236}">
                <a16:creationId xmlns:a16="http://schemas.microsoft.com/office/drawing/2014/main" id="{F0D27BBC-5623-4639-9217-54D9F066E1E9}"/>
              </a:ext>
            </a:extLst>
          </p:cNvPr>
          <p:cNvSpPr txBox="1">
            <a:spLocks/>
          </p:cNvSpPr>
          <p:nvPr/>
        </p:nvSpPr>
        <p:spPr>
          <a:xfrm>
            <a:off x="5708818" y="3113118"/>
            <a:ext cx="1048235" cy="336759"/>
          </a:xfrm>
          <a:prstGeom prst="rect">
            <a:avLst/>
          </a:prstGeom>
          <a:ln/>
        </p:spPr>
        <p:style>
          <a:lnRef idx="1">
            <a:schemeClr val="dk1"/>
          </a:lnRef>
          <a:fillRef idx="2">
            <a:schemeClr val="dk1"/>
          </a:fillRef>
          <a:effectRef idx="1">
            <a:schemeClr val="dk1"/>
          </a:effectRef>
          <a:fontRef idx="minor">
            <a:schemeClr val="dk1"/>
          </a:fontRef>
        </p:style>
        <p:txBody>
          <a:bodyPr wrap="square" rtlCol="0" anchor="ctr" anchorCtr="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sz="800" dirty="0"/>
              <a:t>Manufacturing Asset Planning</a:t>
            </a:r>
          </a:p>
        </p:txBody>
      </p:sp>
      <p:sp>
        <p:nvSpPr>
          <p:cNvPr id="106" name="TextBox 105">
            <a:extLst>
              <a:ext uri="{FF2B5EF4-FFF2-40B4-BE49-F238E27FC236}">
                <a16:creationId xmlns:a16="http://schemas.microsoft.com/office/drawing/2014/main" id="{050F9069-D1BE-4954-AC44-C3EC748AD099}"/>
              </a:ext>
            </a:extLst>
          </p:cNvPr>
          <p:cNvSpPr txBox="1">
            <a:spLocks/>
          </p:cNvSpPr>
          <p:nvPr/>
        </p:nvSpPr>
        <p:spPr>
          <a:xfrm>
            <a:off x="7012194" y="2004194"/>
            <a:ext cx="1048235" cy="336759"/>
          </a:xfrm>
          <a:prstGeom prst="rect">
            <a:avLst/>
          </a:prstGeom>
          <a:ln/>
        </p:spPr>
        <p:style>
          <a:lnRef idx="1">
            <a:schemeClr val="dk1"/>
          </a:lnRef>
          <a:fillRef idx="2">
            <a:schemeClr val="dk1"/>
          </a:fillRef>
          <a:effectRef idx="1">
            <a:schemeClr val="dk1"/>
          </a:effectRef>
          <a:fontRef idx="minor">
            <a:schemeClr val="dk1"/>
          </a:fontRef>
        </p:style>
        <p:txBody>
          <a:bodyPr wrap="square" rtlCol="0" anchor="ctr" anchorCtr="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sz="800" dirty="0"/>
              <a:t>Material Quality</a:t>
            </a:r>
          </a:p>
          <a:p>
            <a:r>
              <a:rPr lang="en-CA" sz="800" dirty="0"/>
              <a:t>Management</a:t>
            </a:r>
          </a:p>
        </p:txBody>
      </p:sp>
      <p:sp>
        <p:nvSpPr>
          <p:cNvPr id="107" name="TextBox 106">
            <a:extLst>
              <a:ext uri="{FF2B5EF4-FFF2-40B4-BE49-F238E27FC236}">
                <a16:creationId xmlns:a16="http://schemas.microsoft.com/office/drawing/2014/main" id="{D054779F-DD3A-40AF-B707-8E0397BD936A}"/>
              </a:ext>
            </a:extLst>
          </p:cNvPr>
          <p:cNvSpPr txBox="1">
            <a:spLocks/>
          </p:cNvSpPr>
          <p:nvPr/>
        </p:nvSpPr>
        <p:spPr>
          <a:xfrm>
            <a:off x="7012194" y="2377365"/>
            <a:ext cx="1048235" cy="338554"/>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sz="800" dirty="0"/>
              <a:t>Certificate </a:t>
            </a:r>
            <a:br>
              <a:rPr lang="en-CA" sz="800" dirty="0"/>
            </a:br>
            <a:r>
              <a:rPr lang="en-CA" sz="800" dirty="0"/>
              <a:t>of Analysis</a:t>
            </a:r>
          </a:p>
        </p:txBody>
      </p:sp>
      <p:sp>
        <p:nvSpPr>
          <p:cNvPr id="108" name="TextBox 107">
            <a:extLst>
              <a:ext uri="{FF2B5EF4-FFF2-40B4-BE49-F238E27FC236}">
                <a16:creationId xmlns:a16="http://schemas.microsoft.com/office/drawing/2014/main" id="{1B318F33-6F7B-4952-AB27-47E8A7EC0506}"/>
              </a:ext>
            </a:extLst>
          </p:cNvPr>
          <p:cNvSpPr txBox="1">
            <a:spLocks/>
          </p:cNvSpPr>
          <p:nvPr/>
        </p:nvSpPr>
        <p:spPr>
          <a:xfrm>
            <a:off x="7012194" y="3118557"/>
            <a:ext cx="1048235" cy="338554"/>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sz="800" dirty="0"/>
              <a:t>Maintenance Management</a:t>
            </a:r>
          </a:p>
        </p:txBody>
      </p:sp>
      <p:sp>
        <p:nvSpPr>
          <p:cNvPr id="109" name="TextBox 108">
            <a:extLst>
              <a:ext uri="{FF2B5EF4-FFF2-40B4-BE49-F238E27FC236}">
                <a16:creationId xmlns:a16="http://schemas.microsoft.com/office/drawing/2014/main" id="{BECF791F-2E52-475A-905A-2FA51FA8B9F5}"/>
              </a:ext>
            </a:extLst>
          </p:cNvPr>
          <p:cNvSpPr txBox="1">
            <a:spLocks/>
          </p:cNvSpPr>
          <p:nvPr/>
        </p:nvSpPr>
        <p:spPr>
          <a:xfrm>
            <a:off x="7012194" y="4050120"/>
            <a:ext cx="1048235" cy="338554"/>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sz="800" dirty="0"/>
              <a:t>Integration Support </a:t>
            </a:r>
          </a:p>
        </p:txBody>
      </p:sp>
      <p:sp>
        <p:nvSpPr>
          <p:cNvPr id="110" name="TextBox 109">
            <a:extLst>
              <a:ext uri="{FF2B5EF4-FFF2-40B4-BE49-F238E27FC236}">
                <a16:creationId xmlns:a16="http://schemas.microsoft.com/office/drawing/2014/main" id="{B402B40D-A631-48CF-B384-807E78BD8A75}"/>
              </a:ext>
            </a:extLst>
          </p:cNvPr>
          <p:cNvSpPr txBox="1">
            <a:spLocks/>
          </p:cNvSpPr>
          <p:nvPr/>
        </p:nvSpPr>
        <p:spPr>
          <a:xfrm>
            <a:off x="7012194" y="2742522"/>
            <a:ext cx="1048235" cy="336759"/>
          </a:xfrm>
          <a:prstGeom prst="rect">
            <a:avLst/>
          </a:prstGeom>
          <a:ln/>
        </p:spPr>
        <p:style>
          <a:lnRef idx="1">
            <a:schemeClr val="dk1"/>
          </a:lnRef>
          <a:fillRef idx="2">
            <a:schemeClr val="dk1"/>
          </a:fillRef>
          <a:effectRef idx="1">
            <a:schemeClr val="dk1"/>
          </a:effectRef>
          <a:fontRef idx="minor">
            <a:schemeClr val="dk1"/>
          </a:fontRef>
        </p:style>
        <p:txBody>
          <a:bodyPr wrap="square" rtlCol="0" anchor="ctr" anchorCtr="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sz="800" dirty="0"/>
              <a:t>Fulfillment</a:t>
            </a:r>
          </a:p>
          <a:p>
            <a:r>
              <a:rPr lang="en-CA" sz="800" dirty="0"/>
              <a:t>Planning</a:t>
            </a:r>
          </a:p>
        </p:txBody>
      </p:sp>
      <p:sp>
        <p:nvSpPr>
          <p:cNvPr id="111" name="TextBox 110">
            <a:extLst>
              <a:ext uri="{FF2B5EF4-FFF2-40B4-BE49-F238E27FC236}">
                <a16:creationId xmlns:a16="http://schemas.microsoft.com/office/drawing/2014/main" id="{9D10457D-4391-40AF-8354-B8F07EDFFCD2}"/>
              </a:ext>
            </a:extLst>
          </p:cNvPr>
          <p:cNvSpPr txBox="1">
            <a:spLocks/>
          </p:cNvSpPr>
          <p:nvPr/>
        </p:nvSpPr>
        <p:spPr>
          <a:xfrm>
            <a:off x="8332380" y="2004194"/>
            <a:ext cx="1048235" cy="336759"/>
          </a:xfrm>
          <a:prstGeom prst="rect">
            <a:avLst/>
          </a:prstGeom>
          <a:ln/>
        </p:spPr>
        <p:style>
          <a:lnRef idx="1">
            <a:schemeClr val="dk1"/>
          </a:lnRef>
          <a:fillRef idx="2">
            <a:schemeClr val="dk1"/>
          </a:fillRef>
          <a:effectRef idx="1">
            <a:schemeClr val="dk1"/>
          </a:effectRef>
          <a:fontRef idx="minor">
            <a:schemeClr val="dk1"/>
          </a:fontRef>
        </p:style>
        <p:txBody>
          <a:bodyPr wrap="square" rtlCol="0" anchor="ctr" anchorCtr="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sz="800" dirty="0"/>
              <a:t>Order</a:t>
            </a:r>
          </a:p>
          <a:p>
            <a:r>
              <a:rPr lang="en-CA" sz="800" dirty="0"/>
              <a:t>Fulfillment</a:t>
            </a:r>
          </a:p>
        </p:txBody>
      </p:sp>
      <p:sp>
        <p:nvSpPr>
          <p:cNvPr id="112" name="TextBox 111">
            <a:extLst>
              <a:ext uri="{FF2B5EF4-FFF2-40B4-BE49-F238E27FC236}">
                <a16:creationId xmlns:a16="http://schemas.microsoft.com/office/drawing/2014/main" id="{FD8C7E25-0FAB-406B-B689-00C33C34691E}"/>
              </a:ext>
            </a:extLst>
          </p:cNvPr>
          <p:cNvSpPr txBox="1">
            <a:spLocks/>
          </p:cNvSpPr>
          <p:nvPr/>
        </p:nvSpPr>
        <p:spPr>
          <a:xfrm>
            <a:off x="8332380" y="2377365"/>
            <a:ext cx="1048235" cy="336759"/>
          </a:xfrm>
          <a:prstGeom prst="rect">
            <a:avLst/>
          </a:prstGeom>
          <a:solidFill>
            <a:schemeClr val="accent1">
              <a:lumMod val="40000"/>
              <a:lumOff val="60000"/>
            </a:schemeClr>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sz="800" dirty="0"/>
              <a:t>Product</a:t>
            </a:r>
          </a:p>
          <a:p>
            <a:r>
              <a:rPr lang="en-CA" sz="800" dirty="0"/>
              <a:t>Testing</a:t>
            </a:r>
          </a:p>
        </p:txBody>
      </p:sp>
      <p:sp>
        <p:nvSpPr>
          <p:cNvPr id="113" name="TextBox 112">
            <a:extLst>
              <a:ext uri="{FF2B5EF4-FFF2-40B4-BE49-F238E27FC236}">
                <a16:creationId xmlns:a16="http://schemas.microsoft.com/office/drawing/2014/main" id="{CB893A62-20A7-469A-871A-3E5162C0F036}"/>
              </a:ext>
            </a:extLst>
          </p:cNvPr>
          <p:cNvSpPr txBox="1">
            <a:spLocks/>
          </p:cNvSpPr>
          <p:nvPr/>
        </p:nvSpPr>
        <p:spPr>
          <a:xfrm>
            <a:off x="8332380" y="2742522"/>
            <a:ext cx="1048235" cy="336759"/>
          </a:xfrm>
          <a:prstGeom prst="rect">
            <a:avLst/>
          </a:prstGeom>
          <a:ln/>
        </p:spPr>
        <p:style>
          <a:lnRef idx="1">
            <a:schemeClr val="dk1"/>
          </a:lnRef>
          <a:fillRef idx="2">
            <a:schemeClr val="dk1"/>
          </a:fillRef>
          <a:effectRef idx="1">
            <a:schemeClr val="dk1"/>
          </a:effectRef>
          <a:fontRef idx="minor">
            <a:schemeClr val="dk1"/>
          </a:fontRef>
        </p:style>
        <p:txBody>
          <a:bodyPr wrap="square" rtlCol="0" anchor="ctr" anchorCtr="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sz="800" dirty="0"/>
              <a:t>Sales</a:t>
            </a:r>
          </a:p>
          <a:p>
            <a:r>
              <a:rPr lang="en-CA" sz="800" dirty="0"/>
              <a:t>Processing</a:t>
            </a:r>
          </a:p>
        </p:txBody>
      </p:sp>
      <p:sp>
        <p:nvSpPr>
          <p:cNvPr id="114" name="TextBox 113">
            <a:extLst>
              <a:ext uri="{FF2B5EF4-FFF2-40B4-BE49-F238E27FC236}">
                <a16:creationId xmlns:a16="http://schemas.microsoft.com/office/drawing/2014/main" id="{9CEFC2EA-F201-4C63-9A88-A4E5D9529BB5}"/>
              </a:ext>
            </a:extLst>
          </p:cNvPr>
          <p:cNvSpPr txBox="1">
            <a:spLocks/>
          </p:cNvSpPr>
          <p:nvPr/>
        </p:nvSpPr>
        <p:spPr>
          <a:xfrm>
            <a:off x="8332380" y="3118557"/>
            <a:ext cx="1048235" cy="336759"/>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sz="800" dirty="0"/>
              <a:t>Operations</a:t>
            </a:r>
          </a:p>
          <a:p>
            <a:r>
              <a:rPr lang="en-CA" sz="800" dirty="0"/>
              <a:t>Support</a:t>
            </a:r>
          </a:p>
        </p:txBody>
      </p:sp>
      <p:sp>
        <p:nvSpPr>
          <p:cNvPr id="115" name="TextBox 114">
            <a:extLst>
              <a:ext uri="{FF2B5EF4-FFF2-40B4-BE49-F238E27FC236}">
                <a16:creationId xmlns:a16="http://schemas.microsoft.com/office/drawing/2014/main" id="{EAC424B4-4294-4409-A991-7B0C03452531}"/>
              </a:ext>
            </a:extLst>
          </p:cNvPr>
          <p:cNvSpPr txBox="1">
            <a:spLocks/>
          </p:cNvSpPr>
          <p:nvPr/>
        </p:nvSpPr>
        <p:spPr>
          <a:xfrm>
            <a:off x="8332380" y="4050120"/>
            <a:ext cx="1048235" cy="336759"/>
          </a:xfrm>
          <a:prstGeom prst="rect">
            <a:avLst/>
          </a:prstGeom>
          <a:solidFill>
            <a:schemeClr val="accent1">
              <a:lumMod val="40000"/>
              <a:lumOff val="60000"/>
            </a:schemeClr>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sz="800" dirty="0"/>
              <a:t>Inventory</a:t>
            </a:r>
          </a:p>
          <a:p>
            <a:r>
              <a:rPr lang="en-CA" sz="800" dirty="0"/>
              <a:t>Management</a:t>
            </a:r>
          </a:p>
        </p:txBody>
      </p:sp>
      <p:sp>
        <p:nvSpPr>
          <p:cNvPr id="116" name="TextBox 115">
            <a:extLst>
              <a:ext uri="{FF2B5EF4-FFF2-40B4-BE49-F238E27FC236}">
                <a16:creationId xmlns:a16="http://schemas.microsoft.com/office/drawing/2014/main" id="{4E53B4FF-32CB-42A0-AC76-EE9FBCF3722E}"/>
              </a:ext>
            </a:extLst>
          </p:cNvPr>
          <p:cNvSpPr txBox="1">
            <a:spLocks/>
          </p:cNvSpPr>
          <p:nvPr/>
        </p:nvSpPr>
        <p:spPr>
          <a:xfrm>
            <a:off x="3072956" y="1938877"/>
            <a:ext cx="1048235" cy="461665"/>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806867">
              <a:defRPr sz="8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t>Market Research &amp; Analysis</a:t>
            </a:r>
          </a:p>
        </p:txBody>
      </p:sp>
      <p:sp>
        <p:nvSpPr>
          <p:cNvPr id="125" name="TextBox 124">
            <a:extLst>
              <a:ext uri="{FF2B5EF4-FFF2-40B4-BE49-F238E27FC236}">
                <a16:creationId xmlns:a16="http://schemas.microsoft.com/office/drawing/2014/main" id="{CD7ECBFA-CCE0-43A5-B72F-64B143C0DD96}"/>
              </a:ext>
            </a:extLst>
          </p:cNvPr>
          <p:cNvSpPr txBox="1">
            <a:spLocks/>
          </p:cNvSpPr>
          <p:nvPr/>
        </p:nvSpPr>
        <p:spPr>
          <a:xfrm>
            <a:off x="3072956" y="2371926"/>
            <a:ext cx="1048235" cy="336759"/>
          </a:xfrm>
          <a:prstGeom prst="rect">
            <a:avLst/>
          </a:prstGeom>
          <a:ln/>
        </p:spPr>
        <p:style>
          <a:lnRef idx="1">
            <a:schemeClr val="dk1"/>
          </a:lnRef>
          <a:fillRef idx="2">
            <a:schemeClr val="dk1"/>
          </a:fillRef>
          <a:effectRef idx="1">
            <a:schemeClr val="dk1"/>
          </a:effectRef>
          <a:fontRef idx="minor">
            <a:schemeClr val="dk1"/>
          </a:fontRef>
        </p:style>
        <p:txBody>
          <a:bodyPr wrap="square" rtlCol="0" anchor="ctr" anchorCtr="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sz="800" dirty="0"/>
              <a:t>Requirements</a:t>
            </a:r>
          </a:p>
          <a:p>
            <a:r>
              <a:rPr lang="en-CA" sz="800" dirty="0"/>
              <a:t>Gathering</a:t>
            </a:r>
          </a:p>
        </p:txBody>
      </p:sp>
      <p:sp>
        <p:nvSpPr>
          <p:cNvPr id="126" name="TextBox 125">
            <a:extLst>
              <a:ext uri="{FF2B5EF4-FFF2-40B4-BE49-F238E27FC236}">
                <a16:creationId xmlns:a16="http://schemas.microsoft.com/office/drawing/2014/main" id="{435E2B0D-E3C0-4A43-9614-16D7A17EDA7A}"/>
              </a:ext>
            </a:extLst>
          </p:cNvPr>
          <p:cNvSpPr txBox="1">
            <a:spLocks/>
          </p:cNvSpPr>
          <p:nvPr/>
        </p:nvSpPr>
        <p:spPr>
          <a:xfrm>
            <a:off x="3072956" y="2747961"/>
            <a:ext cx="1048235" cy="336759"/>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defTabSz="806867"/>
            <a:r>
              <a:rPr lang="en-CA" sz="800" dirty="0">
                <a:solidFill>
                  <a:prstClr val="black">
                    <a:lumMod val="75000"/>
                    <a:lumOff val="25000"/>
                  </a:prstClr>
                </a:solidFill>
                <a:latin typeface="Arial" panose="020B0604020202020204" pitchFamily="34" charset="0"/>
                <a:ea typeface="Arial Unicode MS" panose="020B0604020202020204" pitchFamily="34" charset="-128"/>
                <a:cs typeface="Arial" panose="020B0604020202020204" pitchFamily="34" charset="0"/>
              </a:rPr>
              <a:t>Product Development</a:t>
            </a:r>
          </a:p>
        </p:txBody>
      </p:sp>
      <p:sp>
        <p:nvSpPr>
          <p:cNvPr id="127" name="TextBox 126">
            <a:extLst>
              <a:ext uri="{FF2B5EF4-FFF2-40B4-BE49-F238E27FC236}">
                <a16:creationId xmlns:a16="http://schemas.microsoft.com/office/drawing/2014/main" id="{8277BD77-B700-49D5-BE71-1C603A6A528C}"/>
              </a:ext>
            </a:extLst>
          </p:cNvPr>
          <p:cNvSpPr txBox="1">
            <a:spLocks/>
          </p:cNvSpPr>
          <p:nvPr/>
        </p:nvSpPr>
        <p:spPr>
          <a:xfrm>
            <a:off x="7012195" y="4779762"/>
            <a:ext cx="1048235" cy="336759"/>
          </a:xfrm>
          <a:prstGeom prst="rect">
            <a:avLst/>
          </a:prstGeom>
          <a:solidFill>
            <a:schemeClr val="accent1">
              <a:lumMod val="40000"/>
              <a:lumOff val="60000"/>
            </a:schemeClr>
          </a:solidFill>
          <a:ln w="3175">
            <a:solidFill>
              <a:schemeClr val="tx2"/>
            </a:solidFill>
          </a:ln>
        </p:spPr>
        <p:txBody>
          <a:bodyPr wrap="square" rtlCol="0" anchor="ctr" anchorCtr="0">
            <a:spAutoFit/>
          </a:bodyPr>
          <a:lstStyle>
            <a:defPPr>
              <a:defRPr lang="en-US"/>
            </a:defPPr>
            <a:lvl1pPr algn="ctr" defTabSz="914400">
              <a:defRPr sz="8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CA" dirty="0"/>
              <a:t>Enterprise Data Management</a:t>
            </a:r>
          </a:p>
        </p:txBody>
      </p:sp>
      <p:sp>
        <p:nvSpPr>
          <p:cNvPr id="128" name="TextBox 127">
            <a:extLst>
              <a:ext uri="{FF2B5EF4-FFF2-40B4-BE49-F238E27FC236}">
                <a16:creationId xmlns:a16="http://schemas.microsoft.com/office/drawing/2014/main" id="{8A01F392-C601-4EB2-8555-0F5D97C1E6EF}"/>
              </a:ext>
            </a:extLst>
          </p:cNvPr>
          <p:cNvSpPr txBox="1">
            <a:spLocks/>
          </p:cNvSpPr>
          <p:nvPr/>
        </p:nvSpPr>
        <p:spPr>
          <a:xfrm>
            <a:off x="5708819" y="4779762"/>
            <a:ext cx="1048235" cy="336759"/>
          </a:xfrm>
          <a:prstGeom prst="rect">
            <a:avLst/>
          </a:prstGeom>
          <a:solidFill>
            <a:schemeClr val="accent1">
              <a:lumMod val="40000"/>
              <a:lumOff val="60000"/>
            </a:schemeClr>
          </a:solidFill>
          <a:ln w="3175">
            <a:solidFill>
              <a:schemeClr val="tx2"/>
            </a:solidFill>
          </a:ln>
        </p:spPr>
        <p:txBody>
          <a:bodyPr wrap="square" rtlCol="0">
            <a:spAutoFit/>
          </a:bodyPr>
          <a:lstStyle>
            <a:defPPr>
              <a:defRPr lang="en-US"/>
            </a:defPPr>
            <a:lvl1pPr algn="ctr" defTabSz="914400">
              <a:defRPr sz="8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CA" dirty="0"/>
              <a:t>Change</a:t>
            </a:r>
          </a:p>
          <a:p>
            <a:r>
              <a:rPr lang="en-CA" dirty="0"/>
              <a:t> Management</a:t>
            </a:r>
          </a:p>
        </p:txBody>
      </p:sp>
      <p:sp>
        <p:nvSpPr>
          <p:cNvPr id="129" name="TextBox 128">
            <a:extLst>
              <a:ext uri="{FF2B5EF4-FFF2-40B4-BE49-F238E27FC236}">
                <a16:creationId xmlns:a16="http://schemas.microsoft.com/office/drawing/2014/main" id="{5895BCFA-7C4A-4E52-ACBD-7B439BC10D61}"/>
              </a:ext>
            </a:extLst>
          </p:cNvPr>
          <p:cNvSpPr txBox="1">
            <a:spLocks/>
          </p:cNvSpPr>
          <p:nvPr/>
        </p:nvSpPr>
        <p:spPr>
          <a:xfrm>
            <a:off x="4371825" y="4403612"/>
            <a:ext cx="1048235" cy="336759"/>
          </a:xfrm>
          <a:prstGeom prst="rect">
            <a:avLst/>
          </a:prstGeom>
          <a:ln/>
        </p:spPr>
        <p:style>
          <a:lnRef idx="1">
            <a:schemeClr val="dk1"/>
          </a:lnRef>
          <a:fillRef idx="2">
            <a:schemeClr val="dk1"/>
          </a:fillRef>
          <a:effectRef idx="1">
            <a:schemeClr val="dk1"/>
          </a:effectRef>
          <a:fontRef idx="minor">
            <a:schemeClr val="dk1"/>
          </a:fontRef>
        </p:style>
        <p:txBody>
          <a:bodyPr wrap="square" rtlCol="0" anchor="ctr" anchorCtr="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sz="800" dirty="0"/>
              <a:t>Account</a:t>
            </a:r>
          </a:p>
          <a:p>
            <a:r>
              <a:rPr lang="en-CA" sz="800" dirty="0"/>
              <a:t>Management</a:t>
            </a:r>
          </a:p>
        </p:txBody>
      </p:sp>
      <p:sp>
        <p:nvSpPr>
          <p:cNvPr id="130" name="TextBox 129">
            <a:extLst>
              <a:ext uri="{FF2B5EF4-FFF2-40B4-BE49-F238E27FC236}">
                <a16:creationId xmlns:a16="http://schemas.microsoft.com/office/drawing/2014/main" id="{FBAAA724-E0A9-4941-B00B-93CCA43A366B}"/>
              </a:ext>
            </a:extLst>
          </p:cNvPr>
          <p:cNvSpPr txBox="1">
            <a:spLocks/>
          </p:cNvSpPr>
          <p:nvPr/>
        </p:nvSpPr>
        <p:spPr>
          <a:xfrm>
            <a:off x="7012195" y="5149255"/>
            <a:ext cx="1048235" cy="338554"/>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sz="800" dirty="0"/>
              <a:t>Robotic Process Automation</a:t>
            </a:r>
          </a:p>
        </p:txBody>
      </p:sp>
      <p:sp>
        <p:nvSpPr>
          <p:cNvPr id="131" name="TextBox 130">
            <a:extLst>
              <a:ext uri="{FF2B5EF4-FFF2-40B4-BE49-F238E27FC236}">
                <a16:creationId xmlns:a16="http://schemas.microsoft.com/office/drawing/2014/main" id="{5CA19255-FAC6-4B37-A96E-A9A2995A802B}"/>
              </a:ext>
            </a:extLst>
          </p:cNvPr>
          <p:cNvSpPr txBox="1">
            <a:spLocks/>
          </p:cNvSpPr>
          <p:nvPr/>
        </p:nvSpPr>
        <p:spPr>
          <a:xfrm>
            <a:off x="4371825" y="4779762"/>
            <a:ext cx="1048235" cy="336759"/>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sz="800" dirty="0"/>
              <a:t>Training</a:t>
            </a:r>
          </a:p>
        </p:txBody>
      </p:sp>
      <p:sp>
        <p:nvSpPr>
          <p:cNvPr id="132" name="TextBox 131">
            <a:extLst>
              <a:ext uri="{FF2B5EF4-FFF2-40B4-BE49-F238E27FC236}">
                <a16:creationId xmlns:a16="http://schemas.microsoft.com/office/drawing/2014/main" id="{C6178284-9DE0-4E48-8852-6CA54AE0D982}"/>
              </a:ext>
            </a:extLst>
          </p:cNvPr>
          <p:cNvSpPr txBox="1">
            <a:spLocks/>
          </p:cNvSpPr>
          <p:nvPr/>
        </p:nvSpPr>
        <p:spPr>
          <a:xfrm>
            <a:off x="3070148" y="4774323"/>
            <a:ext cx="1048235" cy="336759"/>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ctr" defTabSz="914400">
              <a:defRPr sz="8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CA" dirty="0"/>
              <a:t>Procurement</a:t>
            </a:r>
          </a:p>
          <a:p>
            <a:r>
              <a:rPr lang="en-CA" dirty="0"/>
              <a:t>Management</a:t>
            </a:r>
          </a:p>
        </p:txBody>
      </p:sp>
      <p:sp>
        <p:nvSpPr>
          <p:cNvPr id="133" name="TextBox 132">
            <a:extLst>
              <a:ext uri="{FF2B5EF4-FFF2-40B4-BE49-F238E27FC236}">
                <a16:creationId xmlns:a16="http://schemas.microsoft.com/office/drawing/2014/main" id="{0BC775FA-7001-4030-8604-218928702749}"/>
              </a:ext>
            </a:extLst>
          </p:cNvPr>
          <p:cNvSpPr txBox="1">
            <a:spLocks/>
          </p:cNvSpPr>
          <p:nvPr/>
        </p:nvSpPr>
        <p:spPr>
          <a:xfrm>
            <a:off x="5708819" y="4402714"/>
            <a:ext cx="1048235" cy="338554"/>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nchor="ctr" anchorCtr="0">
            <a:spAutoFit/>
          </a:bodyPr>
          <a:lstStyle>
            <a:defPPr>
              <a:defRPr lang="en-US"/>
            </a:defPPr>
            <a:lvl1pPr algn="ctr">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sz="800" dirty="0"/>
              <a:t>EDI </a:t>
            </a:r>
            <a:br>
              <a:rPr lang="en-CA" sz="800" dirty="0"/>
            </a:br>
            <a:r>
              <a:rPr lang="en-CA" sz="800" dirty="0"/>
              <a:t>Support </a:t>
            </a:r>
          </a:p>
        </p:txBody>
      </p:sp>
      <p:sp>
        <p:nvSpPr>
          <p:cNvPr id="134" name="TextBox 133">
            <a:extLst>
              <a:ext uri="{FF2B5EF4-FFF2-40B4-BE49-F238E27FC236}">
                <a16:creationId xmlns:a16="http://schemas.microsoft.com/office/drawing/2014/main" id="{259B3B54-FDE4-4C56-A461-3F5D156C5A1B}"/>
              </a:ext>
            </a:extLst>
          </p:cNvPr>
          <p:cNvSpPr txBox="1">
            <a:spLocks/>
          </p:cNvSpPr>
          <p:nvPr/>
        </p:nvSpPr>
        <p:spPr>
          <a:xfrm>
            <a:off x="7012195" y="4403612"/>
            <a:ext cx="1048235" cy="336759"/>
          </a:xfrm>
          <a:prstGeom prst="rect">
            <a:avLst/>
          </a:prstGeom>
          <a:solidFill>
            <a:schemeClr val="accent1">
              <a:lumMod val="40000"/>
              <a:lumOff val="60000"/>
            </a:schemeClr>
          </a:solidFill>
          <a:ln w="3175">
            <a:solidFill>
              <a:schemeClr val="tx2"/>
            </a:solidFill>
          </a:ln>
        </p:spPr>
        <p:txBody>
          <a:bodyPr wrap="square" rtlCol="0" anchor="ctr" anchorCtr="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sz="800" dirty="0"/>
              <a:t>Risk </a:t>
            </a:r>
          </a:p>
          <a:p>
            <a:r>
              <a:rPr lang="en-CA" sz="800" dirty="0"/>
              <a:t>Management</a:t>
            </a:r>
          </a:p>
        </p:txBody>
      </p:sp>
      <p:sp>
        <p:nvSpPr>
          <p:cNvPr id="135" name="TextBox 134">
            <a:extLst>
              <a:ext uri="{FF2B5EF4-FFF2-40B4-BE49-F238E27FC236}">
                <a16:creationId xmlns:a16="http://schemas.microsoft.com/office/drawing/2014/main" id="{4BA2D973-F26D-4576-A9CC-63BB82A0380F}"/>
              </a:ext>
            </a:extLst>
          </p:cNvPr>
          <p:cNvSpPr txBox="1">
            <a:spLocks/>
          </p:cNvSpPr>
          <p:nvPr/>
        </p:nvSpPr>
        <p:spPr>
          <a:xfrm>
            <a:off x="3070148" y="4409051"/>
            <a:ext cx="1048235" cy="336759"/>
          </a:xfrm>
          <a:prstGeom prst="rect">
            <a:avLst/>
          </a:prstGeom>
          <a:solidFill>
            <a:schemeClr val="accent1">
              <a:lumMod val="40000"/>
              <a:lumOff val="60000"/>
            </a:schemeClr>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sz="800" dirty="0"/>
              <a:t>Customer</a:t>
            </a:r>
          </a:p>
          <a:p>
            <a:r>
              <a:rPr lang="en-CA" sz="800" dirty="0"/>
              <a:t>Management</a:t>
            </a:r>
          </a:p>
        </p:txBody>
      </p:sp>
      <p:sp>
        <p:nvSpPr>
          <p:cNvPr id="136" name="Chevron 131">
            <a:extLst>
              <a:ext uri="{FF2B5EF4-FFF2-40B4-BE49-F238E27FC236}">
                <a16:creationId xmlns:a16="http://schemas.microsoft.com/office/drawing/2014/main" id="{CB1CFEF1-CFE3-40F3-977A-B85488F10451}"/>
              </a:ext>
            </a:extLst>
          </p:cNvPr>
          <p:cNvSpPr/>
          <p:nvPr/>
        </p:nvSpPr>
        <p:spPr>
          <a:xfrm>
            <a:off x="3026995" y="1158501"/>
            <a:ext cx="2604706" cy="742059"/>
          </a:xfrm>
          <a:prstGeom prst="chevron">
            <a:avLst>
              <a:gd name="adj" fmla="val 21598"/>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806867"/>
            <a:r>
              <a:rPr lang="en-CA" sz="1059" b="1" dirty="0">
                <a:solidFill>
                  <a:prstClr val="black">
                    <a:lumMod val="75000"/>
                    <a:lumOff val="25000"/>
                  </a:prstClr>
                </a:solidFill>
                <a:latin typeface="Arial" panose="020B0604020202020204" pitchFamily="34" charset="0"/>
                <a:cs typeface="Arial" panose="020B0604020202020204" pitchFamily="34" charset="0"/>
              </a:rPr>
              <a:t>Design </a:t>
            </a:r>
          </a:p>
          <a:p>
            <a:pPr algn="ctr" defTabSz="806867"/>
            <a:r>
              <a:rPr lang="en-CA" sz="1059" b="1" dirty="0">
                <a:solidFill>
                  <a:prstClr val="black">
                    <a:lumMod val="75000"/>
                    <a:lumOff val="25000"/>
                  </a:prstClr>
                </a:solidFill>
                <a:latin typeface="Arial" panose="020B0604020202020204" pitchFamily="34" charset="0"/>
                <a:cs typeface="Arial" panose="020B0604020202020204" pitchFamily="34" charset="0"/>
              </a:rPr>
              <a:t>Product</a:t>
            </a:r>
          </a:p>
        </p:txBody>
      </p:sp>
      <p:sp>
        <p:nvSpPr>
          <p:cNvPr id="137" name="Chevron 133">
            <a:extLst>
              <a:ext uri="{FF2B5EF4-FFF2-40B4-BE49-F238E27FC236}">
                <a16:creationId xmlns:a16="http://schemas.microsoft.com/office/drawing/2014/main" id="{74470657-CD9D-40C7-A7A4-CE91168BC626}"/>
              </a:ext>
            </a:extLst>
          </p:cNvPr>
          <p:cNvSpPr/>
          <p:nvPr/>
        </p:nvSpPr>
        <p:spPr>
          <a:xfrm>
            <a:off x="5662619" y="1166582"/>
            <a:ext cx="2604706" cy="742059"/>
          </a:xfrm>
          <a:prstGeom prst="chevron">
            <a:avLst>
              <a:gd name="adj" fmla="val 21598"/>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806867"/>
            <a:r>
              <a:rPr lang="en-CA" sz="1059" b="1" dirty="0">
                <a:solidFill>
                  <a:prstClr val="black">
                    <a:lumMod val="75000"/>
                    <a:lumOff val="25000"/>
                  </a:prstClr>
                </a:solidFill>
                <a:latin typeface="Arial" panose="020B0604020202020204" pitchFamily="34" charset="0"/>
                <a:cs typeface="Arial" panose="020B0604020202020204" pitchFamily="34" charset="0"/>
              </a:rPr>
              <a:t>Produce</a:t>
            </a:r>
          </a:p>
          <a:p>
            <a:pPr algn="ctr" defTabSz="806867"/>
            <a:r>
              <a:rPr lang="en-CA" sz="1059" b="1" dirty="0">
                <a:solidFill>
                  <a:prstClr val="black">
                    <a:lumMod val="75000"/>
                    <a:lumOff val="25000"/>
                  </a:prstClr>
                </a:solidFill>
                <a:latin typeface="Arial" panose="020B0604020202020204" pitchFamily="34" charset="0"/>
                <a:cs typeface="Arial" panose="020B0604020202020204" pitchFamily="34" charset="0"/>
              </a:rPr>
              <a:t>Product</a:t>
            </a:r>
          </a:p>
        </p:txBody>
      </p:sp>
      <p:sp>
        <p:nvSpPr>
          <p:cNvPr id="138" name="Chevron 135">
            <a:extLst>
              <a:ext uri="{FF2B5EF4-FFF2-40B4-BE49-F238E27FC236}">
                <a16:creationId xmlns:a16="http://schemas.microsoft.com/office/drawing/2014/main" id="{F6B37AC6-F262-4FDC-94D3-00FCDBE029B8}"/>
              </a:ext>
            </a:extLst>
          </p:cNvPr>
          <p:cNvSpPr/>
          <p:nvPr/>
        </p:nvSpPr>
        <p:spPr>
          <a:xfrm>
            <a:off x="8298242" y="1174417"/>
            <a:ext cx="2604706" cy="742059"/>
          </a:xfrm>
          <a:prstGeom prst="chevron">
            <a:avLst>
              <a:gd name="adj" fmla="val 21598"/>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806867"/>
            <a:r>
              <a:rPr lang="en-CA" sz="1059" b="1" dirty="0">
                <a:solidFill>
                  <a:prstClr val="black">
                    <a:lumMod val="75000"/>
                    <a:lumOff val="25000"/>
                  </a:prstClr>
                </a:solidFill>
                <a:latin typeface="Arial" panose="020B0604020202020204" pitchFamily="34" charset="0"/>
                <a:cs typeface="Arial" panose="020B0604020202020204" pitchFamily="34" charset="0"/>
              </a:rPr>
              <a:t>Sell </a:t>
            </a:r>
          </a:p>
          <a:p>
            <a:pPr algn="ctr" defTabSz="806867"/>
            <a:r>
              <a:rPr lang="en-CA" sz="1059" b="1" dirty="0">
                <a:solidFill>
                  <a:prstClr val="black">
                    <a:lumMod val="75000"/>
                    <a:lumOff val="25000"/>
                  </a:prstClr>
                </a:solidFill>
                <a:latin typeface="Arial" panose="020B0604020202020204" pitchFamily="34" charset="0"/>
                <a:cs typeface="Arial" panose="020B0604020202020204" pitchFamily="34" charset="0"/>
              </a:rPr>
              <a:t>Product</a:t>
            </a:r>
          </a:p>
        </p:txBody>
      </p:sp>
      <p:sp>
        <p:nvSpPr>
          <p:cNvPr id="139" name="TextBox 138">
            <a:extLst>
              <a:ext uri="{FF2B5EF4-FFF2-40B4-BE49-F238E27FC236}">
                <a16:creationId xmlns:a16="http://schemas.microsoft.com/office/drawing/2014/main" id="{EF311CD2-C5AD-4D1A-9A1D-D0ABD8F6E8E8}"/>
              </a:ext>
            </a:extLst>
          </p:cNvPr>
          <p:cNvSpPr txBox="1"/>
          <p:nvPr/>
        </p:nvSpPr>
        <p:spPr>
          <a:xfrm rot="16200000">
            <a:off x="1962173" y="4828300"/>
            <a:ext cx="1500369" cy="241733"/>
          </a:xfrm>
          <a:prstGeom prst="rect">
            <a:avLst/>
          </a:prstGeom>
          <a:noFill/>
        </p:spPr>
        <p:txBody>
          <a:bodyPr wrap="square" rtlCol="0">
            <a:spAutoFit/>
          </a:bodyPr>
          <a:lstStyle/>
          <a:p>
            <a:pPr algn="ctr" defTabSz="806867"/>
            <a:r>
              <a:rPr lang="en-CA" sz="971" dirty="0">
                <a:solidFill>
                  <a:prstClr val="black">
                    <a:lumMod val="65000"/>
                    <a:lumOff val="35000"/>
                  </a:prstClr>
                </a:solidFill>
                <a:latin typeface="Arial" panose="020B0604020202020204" pitchFamily="34" charset="0"/>
                <a:ea typeface="Arial Unicode MS" panose="020B0604020202020204" pitchFamily="34" charset="-128"/>
                <a:cs typeface="Arial" panose="020B0604020202020204" pitchFamily="34" charset="0"/>
              </a:rPr>
              <a:t>Shared</a:t>
            </a:r>
          </a:p>
        </p:txBody>
      </p:sp>
      <p:sp>
        <p:nvSpPr>
          <p:cNvPr id="140" name="TextBox 139">
            <a:extLst>
              <a:ext uri="{FF2B5EF4-FFF2-40B4-BE49-F238E27FC236}">
                <a16:creationId xmlns:a16="http://schemas.microsoft.com/office/drawing/2014/main" id="{AAE291E9-CE53-4CED-9ACA-D16B08D9F423}"/>
              </a:ext>
            </a:extLst>
          </p:cNvPr>
          <p:cNvSpPr txBox="1"/>
          <p:nvPr/>
        </p:nvSpPr>
        <p:spPr>
          <a:xfrm rot="16200000">
            <a:off x="1962173" y="2507684"/>
            <a:ext cx="1500369" cy="241733"/>
          </a:xfrm>
          <a:prstGeom prst="rect">
            <a:avLst/>
          </a:prstGeom>
          <a:noFill/>
        </p:spPr>
        <p:txBody>
          <a:bodyPr wrap="square" rtlCol="0">
            <a:spAutoFit/>
          </a:bodyPr>
          <a:lstStyle/>
          <a:p>
            <a:pPr algn="ctr" defTabSz="806867"/>
            <a:r>
              <a:rPr lang="en-CA" sz="971" dirty="0">
                <a:solidFill>
                  <a:prstClr val="black">
                    <a:lumMod val="65000"/>
                    <a:lumOff val="35000"/>
                  </a:prstClr>
                </a:solidFill>
                <a:latin typeface="Arial" panose="020B0604020202020204" pitchFamily="34" charset="0"/>
                <a:ea typeface="Arial Unicode MS" panose="020B0604020202020204" pitchFamily="34" charset="-128"/>
                <a:cs typeface="Arial" panose="020B0604020202020204" pitchFamily="34" charset="0"/>
              </a:rPr>
              <a:t>Defining</a:t>
            </a:r>
          </a:p>
        </p:txBody>
      </p:sp>
      <p:sp>
        <p:nvSpPr>
          <p:cNvPr id="141" name="TextBox 140">
            <a:extLst>
              <a:ext uri="{FF2B5EF4-FFF2-40B4-BE49-F238E27FC236}">
                <a16:creationId xmlns:a16="http://schemas.microsoft.com/office/drawing/2014/main" id="{496101B6-DA25-488C-A6AA-429CFF9A2CB5}"/>
              </a:ext>
            </a:extLst>
          </p:cNvPr>
          <p:cNvSpPr txBox="1">
            <a:spLocks/>
          </p:cNvSpPr>
          <p:nvPr/>
        </p:nvSpPr>
        <p:spPr>
          <a:xfrm>
            <a:off x="8332380" y="4403612"/>
            <a:ext cx="1048235" cy="336759"/>
          </a:xfrm>
          <a:prstGeom prst="rect">
            <a:avLst/>
          </a:prstGeom>
          <a:solidFill>
            <a:schemeClr val="accent1">
              <a:lumMod val="40000"/>
              <a:lumOff val="60000"/>
            </a:schemeClr>
          </a:solidFill>
          <a:ln w="3175">
            <a:solidFill>
              <a:schemeClr val="tx2"/>
            </a:solidFill>
          </a:ln>
        </p:spPr>
        <p:txBody>
          <a:bodyPr wrap="square" rtlCol="0" anchor="ctr" anchorCtr="0">
            <a:spAutoFit/>
          </a:bodyPr>
          <a:lstStyle>
            <a:defPPr>
              <a:defRPr lang="en-US"/>
            </a:defPPr>
            <a:lvl1pPr algn="ctr">
              <a:defRPr sz="900">
                <a:solidFill>
                  <a:srgbClr val="333333"/>
                </a:solidFill>
                <a:latin typeface="Arial Unicode MS" panose="020B0604020202020204" pitchFamily="34" charset="-128"/>
                <a:ea typeface="Arial Unicode MS" panose="020B0604020202020204" pitchFamily="34" charset="-128"/>
                <a:cs typeface="Arial Unicode MS" panose="020B0604020202020204" pitchFamily="34" charset="-128"/>
              </a:defRPr>
            </a:lvl1pPr>
          </a:lstStyle>
          <a:p>
            <a:pPr defTabSz="806867"/>
            <a:r>
              <a:rPr lang="en-CA" sz="800" dirty="0">
                <a:latin typeface="Arial" panose="020B0604020202020204" pitchFamily="34" charset="0"/>
                <a:cs typeface="Arial" panose="020B0604020202020204" pitchFamily="34" charset="0"/>
              </a:rPr>
              <a:t>Regulatory &amp; Compliance</a:t>
            </a:r>
          </a:p>
        </p:txBody>
      </p:sp>
      <p:sp>
        <p:nvSpPr>
          <p:cNvPr id="142" name="Rectangle 141">
            <a:extLst>
              <a:ext uri="{FF2B5EF4-FFF2-40B4-BE49-F238E27FC236}">
                <a16:creationId xmlns:a16="http://schemas.microsoft.com/office/drawing/2014/main" id="{52905F33-0696-4404-B50F-4F9038CB0654}"/>
              </a:ext>
            </a:extLst>
          </p:cNvPr>
          <p:cNvSpPr/>
          <p:nvPr/>
        </p:nvSpPr>
        <p:spPr>
          <a:xfrm>
            <a:off x="2416950" y="5732495"/>
            <a:ext cx="8748356" cy="945914"/>
          </a:xfrm>
          <a:prstGeom prst="rect">
            <a:avLst/>
          </a:prstGeom>
          <a:solidFill>
            <a:schemeClr val="bg1">
              <a:lumMod val="95000"/>
            </a:schemeClr>
          </a:solid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67"/>
            <a:endParaRPr lang="en-CA" sz="794" dirty="0">
              <a:ln>
                <a:solidFill>
                  <a:srgbClr val="2576B7"/>
                </a:solidFill>
              </a:ln>
              <a:solidFill>
                <a:srgbClr val="FFFFFF"/>
              </a:solidFill>
              <a:latin typeface="Arial" panose="020B0604020202020204" pitchFamily="34" charset="0"/>
              <a:cs typeface="Arial" panose="020B0604020202020204" pitchFamily="34" charset="0"/>
            </a:endParaRPr>
          </a:p>
        </p:txBody>
      </p:sp>
      <p:sp>
        <p:nvSpPr>
          <p:cNvPr id="143" name="TextBox 142">
            <a:extLst>
              <a:ext uri="{FF2B5EF4-FFF2-40B4-BE49-F238E27FC236}">
                <a16:creationId xmlns:a16="http://schemas.microsoft.com/office/drawing/2014/main" id="{AFEDFD37-0113-473A-82B5-FDD086E797B8}"/>
              </a:ext>
            </a:extLst>
          </p:cNvPr>
          <p:cNvSpPr txBox="1">
            <a:spLocks/>
          </p:cNvSpPr>
          <p:nvPr/>
        </p:nvSpPr>
        <p:spPr>
          <a:xfrm>
            <a:off x="4156244" y="5824915"/>
            <a:ext cx="1048235" cy="336759"/>
          </a:xfrm>
          <a:prstGeom prst="rect">
            <a:avLst/>
          </a:prstGeom>
          <a:solidFill>
            <a:schemeClr val="accent1">
              <a:lumMod val="40000"/>
              <a:lumOff val="60000"/>
            </a:schemeClr>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sz="800" dirty="0"/>
              <a:t>Strategic </a:t>
            </a:r>
          </a:p>
          <a:p>
            <a:r>
              <a:rPr lang="en-CA" sz="800" dirty="0"/>
              <a:t>Planning</a:t>
            </a:r>
          </a:p>
        </p:txBody>
      </p:sp>
      <p:sp>
        <p:nvSpPr>
          <p:cNvPr id="144" name="TextBox 143">
            <a:extLst>
              <a:ext uri="{FF2B5EF4-FFF2-40B4-BE49-F238E27FC236}">
                <a16:creationId xmlns:a16="http://schemas.microsoft.com/office/drawing/2014/main" id="{50B82B13-EA75-4F4D-82AB-E7E8AAE0F09A}"/>
              </a:ext>
            </a:extLst>
          </p:cNvPr>
          <p:cNvSpPr txBox="1">
            <a:spLocks/>
          </p:cNvSpPr>
          <p:nvPr/>
        </p:nvSpPr>
        <p:spPr>
          <a:xfrm>
            <a:off x="5251027" y="5833821"/>
            <a:ext cx="1048235" cy="336759"/>
          </a:xfrm>
          <a:prstGeom prst="rect">
            <a:avLst/>
          </a:prstGeom>
          <a:solidFill>
            <a:schemeClr val="accent1">
              <a:lumMod val="40000"/>
              <a:lumOff val="60000"/>
            </a:schemeClr>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sz="800" dirty="0"/>
              <a:t>Operations</a:t>
            </a:r>
          </a:p>
          <a:p>
            <a:r>
              <a:rPr lang="en-CA" sz="800" dirty="0"/>
              <a:t>Management</a:t>
            </a:r>
          </a:p>
        </p:txBody>
      </p:sp>
      <p:sp>
        <p:nvSpPr>
          <p:cNvPr id="145" name="TextBox 144">
            <a:extLst>
              <a:ext uri="{FF2B5EF4-FFF2-40B4-BE49-F238E27FC236}">
                <a16:creationId xmlns:a16="http://schemas.microsoft.com/office/drawing/2014/main" id="{A4A8B027-D8A8-4F91-A3F3-D45963388503}"/>
              </a:ext>
            </a:extLst>
          </p:cNvPr>
          <p:cNvSpPr txBox="1">
            <a:spLocks/>
          </p:cNvSpPr>
          <p:nvPr/>
        </p:nvSpPr>
        <p:spPr>
          <a:xfrm>
            <a:off x="6340340" y="5824915"/>
            <a:ext cx="1048235" cy="336759"/>
          </a:xfrm>
          <a:prstGeom prst="rect">
            <a:avLst/>
          </a:prstGeom>
          <a:solidFill>
            <a:schemeClr val="accent1">
              <a:lumMod val="40000"/>
              <a:lumOff val="60000"/>
            </a:schemeClr>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sz="800" dirty="0"/>
              <a:t>Accounting &amp; Reporting</a:t>
            </a:r>
          </a:p>
        </p:txBody>
      </p:sp>
      <p:sp>
        <p:nvSpPr>
          <p:cNvPr id="146" name="TextBox 145">
            <a:extLst>
              <a:ext uri="{FF2B5EF4-FFF2-40B4-BE49-F238E27FC236}">
                <a16:creationId xmlns:a16="http://schemas.microsoft.com/office/drawing/2014/main" id="{B8D3C5C3-FF32-4B0E-9A01-9C46E39A76FF}"/>
              </a:ext>
            </a:extLst>
          </p:cNvPr>
          <p:cNvSpPr txBox="1">
            <a:spLocks/>
          </p:cNvSpPr>
          <p:nvPr/>
        </p:nvSpPr>
        <p:spPr>
          <a:xfrm>
            <a:off x="7439842" y="5833821"/>
            <a:ext cx="1048235" cy="336759"/>
          </a:xfrm>
          <a:prstGeom prst="rect">
            <a:avLst/>
          </a:prstGeom>
          <a:solidFill>
            <a:schemeClr val="accent1">
              <a:lumMod val="40000"/>
              <a:lumOff val="60000"/>
            </a:schemeClr>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sz="800" dirty="0"/>
              <a:t>Enterprise</a:t>
            </a:r>
          </a:p>
          <a:p>
            <a:r>
              <a:rPr lang="en-CA" sz="800" dirty="0"/>
              <a:t> Architecture</a:t>
            </a:r>
          </a:p>
        </p:txBody>
      </p:sp>
      <p:sp>
        <p:nvSpPr>
          <p:cNvPr id="147" name="TextBox 146">
            <a:extLst>
              <a:ext uri="{FF2B5EF4-FFF2-40B4-BE49-F238E27FC236}">
                <a16:creationId xmlns:a16="http://schemas.microsoft.com/office/drawing/2014/main" id="{29F961A2-8398-485B-A4F8-2B62CCBD4870}"/>
              </a:ext>
            </a:extLst>
          </p:cNvPr>
          <p:cNvSpPr txBox="1">
            <a:spLocks/>
          </p:cNvSpPr>
          <p:nvPr/>
        </p:nvSpPr>
        <p:spPr>
          <a:xfrm>
            <a:off x="3070148" y="5833821"/>
            <a:ext cx="1048235" cy="336759"/>
          </a:xfrm>
          <a:prstGeom prst="rect">
            <a:avLst/>
          </a:prstGeom>
          <a:solidFill>
            <a:schemeClr val="accent1">
              <a:lumMod val="40000"/>
              <a:lumOff val="60000"/>
            </a:schemeClr>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sz="800" dirty="0"/>
              <a:t>Corporate </a:t>
            </a:r>
          </a:p>
          <a:p>
            <a:r>
              <a:rPr lang="en-CA" sz="800" dirty="0"/>
              <a:t>Governance</a:t>
            </a:r>
          </a:p>
        </p:txBody>
      </p:sp>
      <p:sp>
        <p:nvSpPr>
          <p:cNvPr id="148" name="TextBox 147">
            <a:extLst>
              <a:ext uri="{FF2B5EF4-FFF2-40B4-BE49-F238E27FC236}">
                <a16:creationId xmlns:a16="http://schemas.microsoft.com/office/drawing/2014/main" id="{A2CC42C5-A81D-4007-81DA-4D917AC28C74}"/>
              </a:ext>
            </a:extLst>
          </p:cNvPr>
          <p:cNvSpPr txBox="1">
            <a:spLocks/>
          </p:cNvSpPr>
          <p:nvPr/>
        </p:nvSpPr>
        <p:spPr>
          <a:xfrm>
            <a:off x="6340340" y="6194708"/>
            <a:ext cx="1048235" cy="336759"/>
          </a:xfrm>
          <a:prstGeom prst="rect">
            <a:avLst/>
          </a:prstGeom>
          <a:solidFill>
            <a:schemeClr val="accent1">
              <a:lumMod val="40000"/>
              <a:lumOff val="60000"/>
            </a:schemeClr>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sz="800" dirty="0"/>
              <a:t>IT</a:t>
            </a:r>
          </a:p>
          <a:p>
            <a:r>
              <a:rPr lang="en-CA" sz="800" dirty="0"/>
              <a:t>Management</a:t>
            </a:r>
          </a:p>
        </p:txBody>
      </p:sp>
      <p:sp>
        <p:nvSpPr>
          <p:cNvPr id="149" name="TextBox 148">
            <a:extLst>
              <a:ext uri="{FF2B5EF4-FFF2-40B4-BE49-F238E27FC236}">
                <a16:creationId xmlns:a16="http://schemas.microsoft.com/office/drawing/2014/main" id="{3F3409EA-587C-42BD-9F04-D20547A37B53}"/>
              </a:ext>
            </a:extLst>
          </p:cNvPr>
          <p:cNvSpPr txBox="1">
            <a:spLocks/>
          </p:cNvSpPr>
          <p:nvPr/>
        </p:nvSpPr>
        <p:spPr>
          <a:xfrm>
            <a:off x="5251027" y="6203614"/>
            <a:ext cx="1048235" cy="336759"/>
          </a:xfrm>
          <a:prstGeom prst="rect">
            <a:avLst/>
          </a:prstGeom>
          <a:solidFill>
            <a:schemeClr val="accent1">
              <a:lumMod val="40000"/>
              <a:lumOff val="60000"/>
            </a:schemeClr>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sz="800" dirty="0"/>
              <a:t>Corporate </a:t>
            </a:r>
          </a:p>
          <a:p>
            <a:r>
              <a:rPr lang="en-CA" sz="800" dirty="0"/>
              <a:t>Finance</a:t>
            </a:r>
          </a:p>
        </p:txBody>
      </p:sp>
      <p:sp>
        <p:nvSpPr>
          <p:cNvPr id="150" name="TextBox 149">
            <a:extLst>
              <a:ext uri="{FF2B5EF4-FFF2-40B4-BE49-F238E27FC236}">
                <a16:creationId xmlns:a16="http://schemas.microsoft.com/office/drawing/2014/main" id="{317AFEA8-1349-4A29-88CA-CD99DC47B70C}"/>
              </a:ext>
            </a:extLst>
          </p:cNvPr>
          <p:cNvSpPr txBox="1">
            <a:spLocks/>
          </p:cNvSpPr>
          <p:nvPr/>
        </p:nvSpPr>
        <p:spPr>
          <a:xfrm>
            <a:off x="4156244" y="6194708"/>
            <a:ext cx="1048235" cy="336759"/>
          </a:xfrm>
          <a:prstGeom prst="rect">
            <a:avLst/>
          </a:prstGeom>
          <a:solidFill>
            <a:schemeClr val="accent1">
              <a:lumMod val="40000"/>
              <a:lumOff val="60000"/>
            </a:schemeClr>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sz="800" dirty="0"/>
              <a:t>Legal</a:t>
            </a:r>
          </a:p>
          <a:p>
            <a:endParaRPr lang="en-CA" sz="800" dirty="0"/>
          </a:p>
        </p:txBody>
      </p:sp>
      <p:sp>
        <p:nvSpPr>
          <p:cNvPr id="151" name="TextBox 150">
            <a:extLst>
              <a:ext uri="{FF2B5EF4-FFF2-40B4-BE49-F238E27FC236}">
                <a16:creationId xmlns:a16="http://schemas.microsoft.com/office/drawing/2014/main" id="{3D2EFCA9-B930-4FF7-98A5-47BA50E3FED8}"/>
              </a:ext>
            </a:extLst>
          </p:cNvPr>
          <p:cNvSpPr txBox="1">
            <a:spLocks/>
          </p:cNvSpPr>
          <p:nvPr/>
        </p:nvSpPr>
        <p:spPr>
          <a:xfrm>
            <a:off x="7439842" y="6203614"/>
            <a:ext cx="1048235" cy="336759"/>
          </a:xfrm>
          <a:prstGeom prst="rect">
            <a:avLst/>
          </a:prstGeom>
          <a:solidFill>
            <a:schemeClr val="accent1">
              <a:lumMod val="40000"/>
              <a:lumOff val="60000"/>
            </a:schemeClr>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sz="800" dirty="0"/>
              <a:t>Facilities</a:t>
            </a:r>
          </a:p>
          <a:p>
            <a:r>
              <a:rPr lang="en-CA" sz="800" dirty="0"/>
              <a:t>Management</a:t>
            </a:r>
          </a:p>
        </p:txBody>
      </p:sp>
      <p:sp>
        <p:nvSpPr>
          <p:cNvPr id="152" name="TextBox 151">
            <a:extLst>
              <a:ext uri="{FF2B5EF4-FFF2-40B4-BE49-F238E27FC236}">
                <a16:creationId xmlns:a16="http://schemas.microsoft.com/office/drawing/2014/main" id="{7126FCCC-58E8-4706-8AB9-506205243588}"/>
              </a:ext>
            </a:extLst>
          </p:cNvPr>
          <p:cNvSpPr txBox="1"/>
          <p:nvPr/>
        </p:nvSpPr>
        <p:spPr>
          <a:xfrm rot="16200000">
            <a:off x="2313710" y="6082748"/>
            <a:ext cx="771076" cy="241733"/>
          </a:xfrm>
          <a:prstGeom prst="rect">
            <a:avLst/>
          </a:prstGeom>
          <a:noFill/>
        </p:spPr>
        <p:txBody>
          <a:bodyPr wrap="square" rtlCol="0">
            <a:spAutoFit/>
          </a:bodyPr>
          <a:lstStyle/>
          <a:p>
            <a:pPr algn="ctr" defTabSz="806867"/>
            <a:r>
              <a:rPr lang="en-CA" sz="971" dirty="0">
                <a:solidFill>
                  <a:prstClr val="black">
                    <a:lumMod val="65000"/>
                    <a:lumOff val="35000"/>
                  </a:prstClr>
                </a:solidFill>
                <a:latin typeface="Arial" panose="020B0604020202020204" pitchFamily="34" charset="0"/>
                <a:ea typeface="Arial Unicode MS" panose="020B0604020202020204" pitchFamily="34" charset="-128"/>
                <a:cs typeface="Arial" panose="020B0604020202020204" pitchFamily="34" charset="0"/>
              </a:rPr>
              <a:t>Enabling</a:t>
            </a:r>
          </a:p>
        </p:txBody>
      </p:sp>
      <p:sp>
        <p:nvSpPr>
          <p:cNvPr id="153" name="TextBox 152">
            <a:extLst>
              <a:ext uri="{FF2B5EF4-FFF2-40B4-BE49-F238E27FC236}">
                <a16:creationId xmlns:a16="http://schemas.microsoft.com/office/drawing/2014/main" id="{6B5C2D31-B9B8-4042-9929-B1FBC8C4D5F5}"/>
              </a:ext>
            </a:extLst>
          </p:cNvPr>
          <p:cNvSpPr txBox="1">
            <a:spLocks/>
          </p:cNvSpPr>
          <p:nvPr/>
        </p:nvSpPr>
        <p:spPr>
          <a:xfrm>
            <a:off x="5708818" y="3489153"/>
            <a:ext cx="1048235" cy="338554"/>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defTabSz="806867"/>
            <a:r>
              <a:rPr lang="en-CA" sz="800" dirty="0">
                <a:solidFill>
                  <a:srgbClr val="333333"/>
                </a:solidFill>
                <a:latin typeface="Arial" panose="020B0604020202020204" pitchFamily="34" charset="0"/>
                <a:ea typeface="Arial Unicode MS" panose="020B0604020202020204" pitchFamily="34" charset="-128"/>
                <a:cs typeface="Arial" panose="020B0604020202020204" pitchFamily="34" charset="0"/>
              </a:rPr>
              <a:t>Handling of Dangerous Goods</a:t>
            </a:r>
          </a:p>
        </p:txBody>
      </p:sp>
      <p:sp>
        <p:nvSpPr>
          <p:cNvPr id="154" name="TextBox 153">
            <a:extLst>
              <a:ext uri="{FF2B5EF4-FFF2-40B4-BE49-F238E27FC236}">
                <a16:creationId xmlns:a16="http://schemas.microsoft.com/office/drawing/2014/main" id="{0699FB40-D0BC-4C4F-8E80-444AE77A78E6}"/>
              </a:ext>
            </a:extLst>
          </p:cNvPr>
          <p:cNvSpPr txBox="1">
            <a:spLocks/>
          </p:cNvSpPr>
          <p:nvPr/>
        </p:nvSpPr>
        <p:spPr>
          <a:xfrm>
            <a:off x="3072956" y="3118557"/>
            <a:ext cx="1048235" cy="336759"/>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defTabSz="806867"/>
            <a:r>
              <a:rPr lang="en-CA" sz="800" dirty="0">
                <a:solidFill>
                  <a:prstClr val="black">
                    <a:lumMod val="75000"/>
                    <a:lumOff val="25000"/>
                  </a:prstClr>
                </a:solidFill>
                <a:latin typeface="Arial" panose="020B0604020202020204" pitchFamily="34" charset="0"/>
                <a:ea typeface="Arial Unicode MS" panose="020B0604020202020204" pitchFamily="34" charset="-128"/>
                <a:cs typeface="Arial" panose="020B0604020202020204" pitchFamily="34" charset="0"/>
              </a:rPr>
              <a:t>Conceptual</a:t>
            </a:r>
          </a:p>
          <a:p>
            <a:pPr algn="ctr" defTabSz="806867"/>
            <a:r>
              <a:rPr lang="en-CA" sz="800" dirty="0">
                <a:solidFill>
                  <a:prstClr val="black">
                    <a:lumMod val="75000"/>
                    <a:lumOff val="25000"/>
                  </a:prstClr>
                </a:solidFill>
                <a:latin typeface="Arial" panose="020B0604020202020204" pitchFamily="34" charset="0"/>
                <a:ea typeface="Arial Unicode MS" panose="020B0604020202020204" pitchFamily="34" charset="-128"/>
                <a:cs typeface="Arial" panose="020B0604020202020204" pitchFamily="34" charset="0"/>
              </a:rPr>
              <a:t>Modelling</a:t>
            </a:r>
          </a:p>
        </p:txBody>
      </p:sp>
      <p:sp>
        <p:nvSpPr>
          <p:cNvPr id="155" name="TextBox 154">
            <a:extLst>
              <a:ext uri="{FF2B5EF4-FFF2-40B4-BE49-F238E27FC236}">
                <a16:creationId xmlns:a16="http://schemas.microsoft.com/office/drawing/2014/main" id="{A7C258C5-7853-441C-9F3B-9D2227B74036}"/>
              </a:ext>
            </a:extLst>
          </p:cNvPr>
          <p:cNvSpPr txBox="1">
            <a:spLocks/>
          </p:cNvSpPr>
          <p:nvPr/>
        </p:nvSpPr>
        <p:spPr>
          <a:xfrm>
            <a:off x="3072956" y="3489153"/>
            <a:ext cx="1048235" cy="336759"/>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defTabSz="806867"/>
            <a:r>
              <a:rPr lang="en-CA" sz="800" dirty="0">
                <a:solidFill>
                  <a:prstClr val="black">
                    <a:lumMod val="75000"/>
                    <a:lumOff val="25000"/>
                  </a:prstClr>
                </a:solidFill>
                <a:latin typeface="Arial" panose="020B0604020202020204" pitchFamily="34" charset="0"/>
                <a:ea typeface="Arial Unicode MS" panose="020B0604020202020204" pitchFamily="34" charset="-128"/>
                <a:cs typeface="Arial" panose="020B0604020202020204" pitchFamily="34" charset="0"/>
              </a:rPr>
              <a:t>Cost</a:t>
            </a:r>
          </a:p>
          <a:p>
            <a:pPr algn="ctr" defTabSz="806867"/>
            <a:r>
              <a:rPr lang="en-CA" sz="800" dirty="0">
                <a:solidFill>
                  <a:prstClr val="black">
                    <a:lumMod val="75000"/>
                    <a:lumOff val="25000"/>
                  </a:prstClr>
                </a:solidFill>
                <a:latin typeface="Arial" panose="020B0604020202020204" pitchFamily="34" charset="0"/>
                <a:ea typeface="Arial Unicode MS" panose="020B0604020202020204" pitchFamily="34" charset="-128"/>
                <a:cs typeface="Arial" panose="020B0604020202020204" pitchFamily="34" charset="0"/>
              </a:rPr>
              <a:t>Estimation</a:t>
            </a:r>
          </a:p>
        </p:txBody>
      </p:sp>
      <p:sp>
        <p:nvSpPr>
          <p:cNvPr id="157" name="TextBox 156">
            <a:extLst>
              <a:ext uri="{FF2B5EF4-FFF2-40B4-BE49-F238E27FC236}">
                <a16:creationId xmlns:a16="http://schemas.microsoft.com/office/drawing/2014/main" id="{1746D768-1885-41E7-BA5E-FFD75DEC5B40}"/>
              </a:ext>
            </a:extLst>
          </p:cNvPr>
          <p:cNvSpPr txBox="1">
            <a:spLocks/>
          </p:cNvSpPr>
          <p:nvPr/>
        </p:nvSpPr>
        <p:spPr>
          <a:xfrm>
            <a:off x="7012194" y="3489153"/>
            <a:ext cx="1048235" cy="336759"/>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sz="800" dirty="0"/>
              <a:t>Packaging</a:t>
            </a:r>
          </a:p>
          <a:p>
            <a:r>
              <a:rPr lang="en-CA" sz="800" dirty="0"/>
              <a:t>Management</a:t>
            </a:r>
          </a:p>
        </p:txBody>
      </p:sp>
      <p:sp>
        <p:nvSpPr>
          <p:cNvPr id="158" name="TextBox 157">
            <a:extLst>
              <a:ext uri="{FF2B5EF4-FFF2-40B4-BE49-F238E27FC236}">
                <a16:creationId xmlns:a16="http://schemas.microsoft.com/office/drawing/2014/main" id="{3BC41FFA-1239-4A30-939D-D9BE2EB68057}"/>
              </a:ext>
            </a:extLst>
          </p:cNvPr>
          <p:cNvSpPr txBox="1">
            <a:spLocks/>
          </p:cNvSpPr>
          <p:nvPr/>
        </p:nvSpPr>
        <p:spPr>
          <a:xfrm>
            <a:off x="9665459" y="4779762"/>
            <a:ext cx="1048235" cy="338554"/>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sz="800" dirty="0"/>
              <a:t>Project </a:t>
            </a:r>
            <a:br>
              <a:rPr lang="en-CA" sz="800" dirty="0"/>
            </a:br>
            <a:r>
              <a:rPr lang="en-CA" sz="800" dirty="0"/>
              <a:t>Estimation </a:t>
            </a:r>
          </a:p>
        </p:txBody>
      </p:sp>
      <p:sp>
        <p:nvSpPr>
          <p:cNvPr id="159" name="TextBox 158">
            <a:extLst>
              <a:ext uri="{FF2B5EF4-FFF2-40B4-BE49-F238E27FC236}">
                <a16:creationId xmlns:a16="http://schemas.microsoft.com/office/drawing/2014/main" id="{FA3B1681-7E0D-4F81-912A-AC7832CE7295}"/>
              </a:ext>
            </a:extLst>
          </p:cNvPr>
          <p:cNvSpPr txBox="1">
            <a:spLocks/>
          </p:cNvSpPr>
          <p:nvPr/>
        </p:nvSpPr>
        <p:spPr>
          <a:xfrm>
            <a:off x="9665459" y="2004194"/>
            <a:ext cx="1048235" cy="336759"/>
          </a:xfrm>
          <a:prstGeom prst="rect">
            <a:avLst/>
          </a:prstGeom>
          <a:ln/>
        </p:spPr>
        <p:style>
          <a:lnRef idx="1">
            <a:schemeClr val="dk1"/>
          </a:lnRef>
          <a:fillRef idx="2">
            <a:schemeClr val="dk1"/>
          </a:fillRef>
          <a:effectRef idx="1">
            <a:schemeClr val="dk1"/>
          </a:effectRef>
          <a:fontRef idx="minor">
            <a:schemeClr val="dk1"/>
          </a:fontRef>
        </p:style>
        <p:txBody>
          <a:bodyPr wrap="square" rtlCol="0" anchor="ctr" anchorCtr="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sz="800" dirty="0"/>
              <a:t>Product</a:t>
            </a:r>
          </a:p>
          <a:p>
            <a:r>
              <a:rPr lang="en-CA" sz="800" dirty="0"/>
              <a:t>Delivery</a:t>
            </a:r>
          </a:p>
        </p:txBody>
      </p:sp>
      <p:sp>
        <p:nvSpPr>
          <p:cNvPr id="160" name="TextBox 159">
            <a:extLst>
              <a:ext uri="{FF2B5EF4-FFF2-40B4-BE49-F238E27FC236}">
                <a16:creationId xmlns:a16="http://schemas.microsoft.com/office/drawing/2014/main" id="{62FC680E-EED5-4B2A-A634-5A1D1BC6C3B8}"/>
              </a:ext>
            </a:extLst>
          </p:cNvPr>
          <p:cNvSpPr txBox="1">
            <a:spLocks/>
          </p:cNvSpPr>
          <p:nvPr/>
        </p:nvSpPr>
        <p:spPr>
          <a:xfrm>
            <a:off x="9665459" y="2377365"/>
            <a:ext cx="1048235" cy="336759"/>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sz="800" dirty="0"/>
              <a:t>Invoice</a:t>
            </a:r>
          </a:p>
          <a:p>
            <a:r>
              <a:rPr lang="en-CA" sz="800" dirty="0"/>
              <a:t>Management</a:t>
            </a:r>
          </a:p>
        </p:txBody>
      </p:sp>
      <p:sp>
        <p:nvSpPr>
          <p:cNvPr id="161" name="TextBox 160">
            <a:extLst>
              <a:ext uri="{FF2B5EF4-FFF2-40B4-BE49-F238E27FC236}">
                <a16:creationId xmlns:a16="http://schemas.microsoft.com/office/drawing/2014/main" id="{07A4B85B-3DCE-426A-87E4-66FF66FC4A98}"/>
              </a:ext>
            </a:extLst>
          </p:cNvPr>
          <p:cNvSpPr txBox="1">
            <a:spLocks/>
          </p:cNvSpPr>
          <p:nvPr/>
        </p:nvSpPr>
        <p:spPr>
          <a:xfrm>
            <a:off x="9665459" y="2741624"/>
            <a:ext cx="1048235" cy="338554"/>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nchor="ctr" anchorCtr="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US" sz="800" dirty="0"/>
              <a:t>Ticketing</a:t>
            </a:r>
            <a:br>
              <a:rPr lang="en-US" sz="800" dirty="0"/>
            </a:br>
            <a:r>
              <a:rPr lang="en-US" sz="800" dirty="0"/>
              <a:t>System </a:t>
            </a:r>
            <a:endParaRPr lang="en-CA" sz="800" dirty="0"/>
          </a:p>
        </p:txBody>
      </p:sp>
      <p:sp>
        <p:nvSpPr>
          <p:cNvPr id="162" name="TextBox 161">
            <a:extLst>
              <a:ext uri="{FF2B5EF4-FFF2-40B4-BE49-F238E27FC236}">
                <a16:creationId xmlns:a16="http://schemas.microsoft.com/office/drawing/2014/main" id="{713BFEB7-5886-46FE-A720-94EB34D4177B}"/>
              </a:ext>
            </a:extLst>
          </p:cNvPr>
          <p:cNvSpPr txBox="1">
            <a:spLocks/>
          </p:cNvSpPr>
          <p:nvPr/>
        </p:nvSpPr>
        <p:spPr>
          <a:xfrm>
            <a:off x="9665459" y="3118557"/>
            <a:ext cx="1048235" cy="338554"/>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sz="800" dirty="0"/>
              <a:t>Product  </a:t>
            </a:r>
            <a:br>
              <a:rPr lang="en-CA" sz="800" dirty="0"/>
            </a:br>
            <a:r>
              <a:rPr lang="en-CA" sz="800" dirty="0"/>
              <a:t>Costing</a:t>
            </a:r>
          </a:p>
        </p:txBody>
      </p:sp>
      <p:sp>
        <p:nvSpPr>
          <p:cNvPr id="163" name="TextBox 162">
            <a:extLst>
              <a:ext uri="{FF2B5EF4-FFF2-40B4-BE49-F238E27FC236}">
                <a16:creationId xmlns:a16="http://schemas.microsoft.com/office/drawing/2014/main" id="{57B5E23D-4219-44DD-85CB-AC87DDFE1A92}"/>
              </a:ext>
            </a:extLst>
          </p:cNvPr>
          <p:cNvSpPr txBox="1">
            <a:spLocks/>
          </p:cNvSpPr>
          <p:nvPr/>
        </p:nvSpPr>
        <p:spPr>
          <a:xfrm>
            <a:off x="9665459" y="3482816"/>
            <a:ext cx="1048235" cy="338554"/>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nchor="ctr" anchorCtr="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sz="800" dirty="0"/>
              <a:t>Key Account Management</a:t>
            </a:r>
          </a:p>
        </p:txBody>
      </p:sp>
      <p:sp>
        <p:nvSpPr>
          <p:cNvPr id="164" name="TextBox 163">
            <a:extLst>
              <a:ext uri="{FF2B5EF4-FFF2-40B4-BE49-F238E27FC236}">
                <a16:creationId xmlns:a16="http://schemas.microsoft.com/office/drawing/2014/main" id="{47E3606D-FC2A-4AC5-89C9-4EC0F9852B45}"/>
              </a:ext>
            </a:extLst>
          </p:cNvPr>
          <p:cNvSpPr txBox="1">
            <a:spLocks/>
          </p:cNvSpPr>
          <p:nvPr/>
        </p:nvSpPr>
        <p:spPr>
          <a:xfrm>
            <a:off x="9665459" y="4050120"/>
            <a:ext cx="1048235" cy="336759"/>
          </a:xfrm>
          <a:prstGeom prst="rect">
            <a:avLst/>
          </a:prstGeom>
          <a:solidFill>
            <a:schemeClr val="accent1">
              <a:lumMod val="40000"/>
              <a:lumOff val="60000"/>
            </a:schemeClr>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sz="800" dirty="0"/>
              <a:t>Sales</a:t>
            </a:r>
          </a:p>
          <a:p>
            <a:r>
              <a:rPr lang="en-CA" sz="800" dirty="0"/>
              <a:t>Execution</a:t>
            </a:r>
          </a:p>
        </p:txBody>
      </p:sp>
      <p:sp>
        <p:nvSpPr>
          <p:cNvPr id="165" name="TextBox 164">
            <a:extLst>
              <a:ext uri="{FF2B5EF4-FFF2-40B4-BE49-F238E27FC236}">
                <a16:creationId xmlns:a16="http://schemas.microsoft.com/office/drawing/2014/main" id="{5024B527-9C37-4943-8E44-03695E0526CD}"/>
              </a:ext>
            </a:extLst>
          </p:cNvPr>
          <p:cNvSpPr txBox="1">
            <a:spLocks/>
          </p:cNvSpPr>
          <p:nvPr/>
        </p:nvSpPr>
        <p:spPr>
          <a:xfrm>
            <a:off x="9665459" y="4403612"/>
            <a:ext cx="1048235" cy="336759"/>
          </a:xfrm>
          <a:prstGeom prst="rect">
            <a:avLst/>
          </a:prstGeom>
          <a:solidFill>
            <a:schemeClr val="accent1">
              <a:lumMod val="40000"/>
              <a:lumOff val="60000"/>
            </a:schemeClr>
          </a:solidFill>
          <a:ln w="3175">
            <a:solidFill>
              <a:schemeClr val="tx2"/>
            </a:solidFill>
          </a:ln>
        </p:spPr>
        <p:txBody>
          <a:bodyPr wrap="square" rtlCol="0" anchor="ctr" anchorCtr="0">
            <a:spAutoFit/>
          </a:bodyPr>
          <a:lstStyle>
            <a:defPPr>
              <a:defRPr lang="en-US"/>
            </a:defPPr>
            <a:lvl1pPr algn="ctr">
              <a:defRPr sz="900">
                <a:solidFill>
                  <a:srgbClr val="333333"/>
                </a:solidFill>
                <a:latin typeface="Arial Unicode MS" panose="020B0604020202020204" pitchFamily="34" charset="-128"/>
                <a:ea typeface="Arial Unicode MS" panose="020B0604020202020204" pitchFamily="34" charset="-128"/>
                <a:cs typeface="Arial Unicode MS" panose="020B0604020202020204" pitchFamily="34" charset="-128"/>
              </a:defRPr>
            </a:lvl1pPr>
          </a:lstStyle>
          <a:p>
            <a:r>
              <a:rPr lang="en-CA" sz="800" dirty="0">
                <a:latin typeface="Arial" panose="020B0604020202020204" pitchFamily="34" charset="0"/>
                <a:cs typeface="Arial" panose="020B0604020202020204" pitchFamily="34" charset="0"/>
              </a:rPr>
              <a:t>Knowledge </a:t>
            </a:r>
          </a:p>
          <a:p>
            <a:r>
              <a:rPr lang="en-CA" sz="800" dirty="0">
                <a:latin typeface="Arial" panose="020B0604020202020204" pitchFamily="34" charset="0"/>
                <a:cs typeface="Arial" panose="020B0604020202020204" pitchFamily="34" charset="0"/>
              </a:rPr>
              <a:t>Management</a:t>
            </a:r>
          </a:p>
        </p:txBody>
      </p:sp>
      <p:sp>
        <p:nvSpPr>
          <p:cNvPr id="166" name="TextBox 165">
            <a:extLst>
              <a:ext uri="{FF2B5EF4-FFF2-40B4-BE49-F238E27FC236}">
                <a16:creationId xmlns:a16="http://schemas.microsoft.com/office/drawing/2014/main" id="{1870181C-2134-4CC6-9539-A296A480DEBD}"/>
              </a:ext>
            </a:extLst>
          </p:cNvPr>
          <p:cNvSpPr txBox="1">
            <a:spLocks/>
          </p:cNvSpPr>
          <p:nvPr/>
        </p:nvSpPr>
        <p:spPr>
          <a:xfrm>
            <a:off x="8525353" y="5839260"/>
            <a:ext cx="1048235" cy="336759"/>
          </a:xfrm>
          <a:prstGeom prst="rect">
            <a:avLst/>
          </a:prstGeom>
          <a:solidFill>
            <a:schemeClr val="accent1">
              <a:lumMod val="40000"/>
              <a:lumOff val="60000"/>
            </a:schemeClr>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sz="800" dirty="0"/>
              <a:t>Human </a:t>
            </a:r>
          </a:p>
          <a:p>
            <a:r>
              <a:rPr lang="en-CA" sz="800" dirty="0"/>
              <a:t>Resources</a:t>
            </a:r>
          </a:p>
        </p:txBody>
      </p:sp>
      <p:sp>
        <p:nvSpPr>
          <p:cNvPr id="167" name="TextBox 166">
            <a:extLst>
              <a:ext uri="{FF2B5EF4-FFF2-40B4-BE49-F238E27FC236}">
                <a16:creationId xmlns:a16="http://schemas.microsoft.com/office/drawing/2014/main" id="{47CB3AA0-77EE-4675-832E-322CBAA2DA67}"/>
              </a:ext>
            </a:extLst>
          </p:cNvPr>
          <p:cNvSpPr txBox="1">
            <a:spLocks/>
          </p:cNvSpPr>
          <p:nvPr/>
        </p:nvSpPr>
        <p:spPr>
          <a:xfrm>
            <a:off x="3072956" y="4050120"/>
            <a:ext cx="1048235" cy="336759"/>
          </a:xfrm>
          <a:prstGeom prst="rect">
            <a:avLst/>
          </a:prstGeom>
          <a:solidFill>
            <a:schemeClr val="accent1">
              <a:lumMod val="40000"/>
              <a:lumOff val="60000"/>
            </a:schemeClr>
          </a:solidFill>
          <a:ln w="3175">
            <a:solidFill>
              <a:schemeClr val="tx2"/>
            </a:solidFill>
          </a:ln>
        </p:spPr>
        <p:txBody>
          <a:bodyPr wrap="square" rtlCol="0">
            <a:spAutoFit/>
          </a:bodyPr>
          <a:lstStyle/>
          <a:p>
            <a:pPr algn="ctr" defTabSz="806867"/>
            <a:r>
              <a:rPr lang="en-CA" sz="800" dirty="0">
                <a:solidFill>
                  <a:prstClr val="black">
                    <a:lumMod val="75000"/>
                    <a:lumOff val="25000"/>
                  </a:prstClr>
                </a:solidFill>
                <a:latin typeface="Arial" panose="020B0604020202020204" pitchFamily="34" charset="0"/>
                <a:ea typeface="Arial Unicode MS" panose="020B0604020202020204" pitchFamily="34" charset="-128"/>
                <a:cs typeface="Arial" panose="020B0604020202020204" pitchFamily="34" charset="0"/>
              </a:rPr>
              <a:t>Sourcing</a:t>
            </a:r>
          </a:p>
          <a:p>
            <a:pPr algn="ctr" defTabSz="806867"/>
            <a:r>
              <a:rPr lang="en-CA" sz="800" dirty="0">
                <a:solidFill>
                  <a:prstClr val="black">
                    <a:lumMod val="75000"/>
                    <a:lumOff val="25000"/>
                  </a:prstClr>
                </a:solidFill>
                <a:latin typeface="Arial" panose="020B0604020202020204" pitchFamily="34" charset="0"/>
                <a:ea typeface="Arial Unicode MS" panose="020B0604020202020204" pitchFamily="34" charset="-128"/>
                <a:cs typeface="Arial" panose="020B0604020202020204" pitchFamily="34" charset="0"/>
              </a:rPr>
              <a:t>Strategy</a:t>
            </a:r>
          </a:p>
        </p:txBody>
      </p:sp>
      <p:sp>
        <p:nvSpPr>
          <p:cNvPr id="168" name="TextBox 167">
            <a:extLst>
              <a:ext uri="{FF2B5EF4-FFF2-40B4-BE49-F238E27FC236}">
                <a16:creationId xmlns:a16="http://schemas.microsoft.com/office/drawing/2014/main" id="{D7599B07-B8F1-4F83-AE31-C01A8C4E4DFF}"/>
              </a:ext>
            </a:extLst>
          </p:cNvPr>
          <p:cNvSpPr txBox="1">
            <a:spLocks/>
          </p:cNvSpPr>
          <p:nvPr/>
        </p:nvSpPr>
        <p:spPr>
          <a:xfrm>
            <a:off x="4371825" y="4043783"/>
            <a:ext cx="1048235" cy="338554"/>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nchor="ctr" anchorCtr="0">
            <a:spAutoFit/>
          </a:bodyPr>
          <a:lstStyle>
            <a:defPPr>
              <a:defRPr lang="en-US"/>
            </a:defPPr>
            <a:lvl1pPr algn="ctr">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sz="800" dirty="0"/>
              <a:t>Resource Capacity Management</a:t>
            </a:r>
          </a:p>
        </p:txBody>
      </p:sp>
      <p:sp>
        <p:nvSpPr>
          <p:cNvPr id="169" name="Rectangle 168">
            <a:extLst>
              <a:ext uri="{FF2B5EF4-FFF2-40B4-BE49-F238E27FC236}">
                <a16:creationId xmlns:a16="http://schemas.microsoft.com/office/drawing/2014/main" id="{35E942A3-9471-4090-B9EC-165AEFF69533}"/>
              </a:ext>
            </a:extLst>
          </p:cNvPr>
          <p:cNvSpPr/>
          <p:nvPr/>
        </p:nvSpPr>
        <p:spPr>
          <a:xfrm>
            <a:off x="3026997" y="1900561"/>
            <a:ext cx="2444512" cy="1959188"/>
          </a:xfrm>
          <a:prstGeom prst="rect">
            <a:avLst/>
          </a:prstGeom>
          <a:noFill/>
          <a:ln w="31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800" dirty="0">
              <a:latin typeface="Arial" panose="020B0604020202020204" pitchFamily="34" charset="0"/>
              <a:cs typeface="Arial" panose="020B0604020202020204" pitchFamily="34" charset="0"/>
            </a:endParaRPr>
          </a:p>
        </p:txBody>
      </p:sp>
      <p:sp>
        <p:nvSpPr>
          <p:cNvPr id="170" name="Rectangle 169">
            <a:extLst>
              <a:ext uri="{FF2B5EF4-FFF2-40B4-BE49-F238E27FC236}">
                <a16:creationId xmlns:a16="http://schemas.microsoft.com/office/drawing/2014/main" id="{51985395-962C-4240-B6CE-6C57347A4896}"/>
              </a:ext>
            </a:extLst>
          </p:cNvPr>
          <p:cNvSpPr/>
          <p:nvPr/>
        </p:nvSpPr>
        <p:spPr>
          <a:xfrm>
            <a:off x="5662620" y="1907677"/>
            <a:ext cx="2459248" cy="1959188"/>
          </a:xfrm>
          <a:prstGeom prst="rect">
            <a:avLst/>
          </a:prstGeom>
          <a:noFill/>
          <a:ln w="31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800" dirty="0">
              <a:latin typeface="Arial" panose="020B0604020202020204" pitchFamily="34" charset="0"/>
              <a:cs typeface="Arial" panose="020B0604020202020204" pitchFamily="34" charset="0"/>
            </a:endParaRPr>
          </a:p>
        </p:txBody>
      </p:sp>
      <p:sp>
        <p:nvSpPr>
          <p:cNvPr id="171" name="Rectangle 170">
            <a:extLst>
              <a:ext uri="{FF2B5EF4-FFF2-40B4-BE49-F238E27FC236}">
                <a16:creationId xmlns:a16="http://schemas.microsoft.com/office/drawing/2014/main" id="{F24294E3-A2CC-4A55-BB09-91CA02CC1ABD}"/>
              </a:ext>
            </a:extLst>
          </p:cNvPr>
          <p:cNvSpPr/>
          <p:nvPr/>
        </p:nvSpPr>
        <p:spPr>
          <a:xfrm>
            <a:off x="8298242" y="1916476"/>
            <a:ext cx="2445882" cy="1948292"/>
          </a:xfrm>
          <a:prstGeom prst="rect">
            <a:avLst/>
          </a:prstGeom>
          <a:noFill/>
          <a:ln w="31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800" dirty="0">
              <a:latin typeface="Arial" panose="020B0604020202020204" pitchFamily="34" charset="0"/>
              <a:cs typeface="Arial" panose="020B0604020202020204" pitchFamily="34" charset="0"/>
            </a:endParaRPr>
          </a:p>
        </p:txBody>
      </p:sp>
      <p:sp>
        <p:nvSpPr>
          <p:cNvPr id="172" name="TextBox 171">
            <a:extLst>
              <a:ext uri="{FF2B5EF4-FFF2-40B4-BE49-F238E27FC236}">
                <a16:creationId xmlns:a16="http://schemas.microsoft.com/office/drawing/2014/main" id="{3260CF1B-4B5D-4803-9640-D9815BD6149A}"/>
              </a:ext>
            </a:extLst>
          </p:cNvPr>
          <p:cNvSpPr txBox="1">
            <a:spLocks/>
          </p:cNvSpPr>
          <p:nvPr/>
        </p:nvSpPr>
        <p:spPr>
          <a:xfrm>
            <a:off x="8525353" y="6203614"/>
            <a:ext cx="1048235" cy="336759"/>
          </a:xfrm>
          <a:prstGeom prst="rect">
            <a:avLst/>
          </a:prstGeom>
          <a:solidFill>
            <a:schemeClr val="accent1">
              <a:lumMod val="40000"/>
              <a:lumOff val="60000"/>
            </a:schemeClr>
          </a:solidFill>
          <a:ln w="3175">
            <a:solidFill>
              <a:schemeClr val="tx2"/>
            </a:solidFill>
          </a:ln>
        </p:spPr>
        <p:txBody>
          <a:bodyPr wrap="square" rtlCol="0" anchor="ctr" anchorCtr="0">
            <a:spAutoFit/>
          </a:bodyPr>
          <a:lstStyle>
            <a:defPPr>
              <a:defRPr lang="en-US"/>
            </a:defPPr>
            <a:lvl1pPr algn="ctr">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sz="800" dirty="0"/>
              <a:t>Logistics</a:t>
            </a:r>
          </a:p>
          <a:p>
            <a:r>
              <a:rPr lang="en-CA" sz="800" dirty="0"/>
              <a:t>Management</a:t>
            </a:r>
          </a:p>
        </p:txBody>
      </p:sp>
      <p:sp>
        <p:nvSpPr>
          <p:cNvPr id="173" name="TextBox 172">
            <a:extLst>
              <a:ext uri="{FF2B5EF4-FFF2-40B4-BE49-F238E27FC236}">
                <a16:creationId xmlns:a16="http://schemas.microsoft.com/office/drawing/2014/main" id="{CC64678A-9E1F-4483-9A99-76A04B452F18}"/>
              </a:ext>
            </a:extLst>
          </p:cNvPr>
          <p:cNvSpPr txBox="1">
            <a:spLocks/>
          </p:cNvSpPr>
          <p:nvPr/>
        </p:nvSpPr>
        <p:spPr>
          <a:xfrm>
            <a:off x="4371825" y="5143816"/>
            <a:ext cx="1048235" cy="336759"/>
          </a:xfrm>
          <a:prstGeom prst="rect">
            <a:avLst/>
          </a:prstGeom>
          <a:solidFill>
            <a:schemeClr val="accent1">
              <a:lumMod val="40000"/>
              <a:lumOff val="60000"/>
            </a:schemeClr>
          </a:solidFill>
          <a:ln w="3175">
            <a:solidFill>
              <a:schemeClr val="tx2"/>
            </a:solidFill>
          </a:ln>
        </p:spPr>
        <p:txBody>
          <a:bodyPr wrap="square" rtlCol="0" anchor="ctr" anchorCtr="0">
            <a:spAutoFit/>
          </a:bodyPr>
          <a:lstStyle>
            <a:defPPr>
              <a:defRPr lang="en-US"/>
            </a:defPPr>
            <a:lvl1pPr algn="ctr">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sz="800" dirty="0"/>
              <a:t>Procurement</a:t>
            </a:r>
          </a:p>
          <a:p>
            <a:r>
              <a:rPr lang="en-CA" sz="800" dirty="0"/>
              <a:t>Management</a:t>
            </a:r>
          </a:p>
        </p:txBody>
      </p:sp>
      <p:sp>
        <p:nvSpPr>
          <p:cNvPr id="174" name="TextBox 173">
            <a:extLst>
              <a:ext uri="{FF2B5EF4-FFF2-40B4-BE49-F238E27FC236}">
                <a16:creationId xmlns:a16="http://schemas.microsoft.com/office/drawing/2014/main" id="{0215EF44-93F2-4C13-8147-294BD1940ED6}"/>
              </a:ext>
            </a:extLst>
          </p:cNvPr>
          <p:cNvSpPr txBox="1">
            <a:spLocks/>
          </p:cNvSpPr>
          <p:nvPr/>
        </p:nvSpPr>
        <p:spPr>
          <a:xfrm>
            <a:off x="8332380" y="5143816"/>
            <a:ext cx="1048235" cy="336759"/>
          </a:xfrm>
          <a:prstGeom prst="rect">
            <a:avLst/>
          </a:prstGeom>
          <a:solidFill>
            <a:schemeClr val="accent1">
              <a:lumMod val="40000"/>
              <a:lumOff val="60000"/>
            </a:schemeClr>
          </a:solidFill>
          <a:ln w="3175">
            <a:solidFill>
              <a:schemeClr val="tx2"/>
            </a:solidFill>
          </a:ln>
        </p:spPr>
        <p:txBody>
          <a:bodyPr wrap="square" rtlCol="0" anchor="ctr" anchorCtr="0">
            <a:spAutoFit/>
          </a:bodyPr>
          <a:lstStyle>
            <a:defPPr>
              <a:defRPr lang="en-US"/>
            </a:defPPr>
            <a:lvl1pPr algn="ctr">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sz="800" dirty="0"/>
              <a:t>Supply Chain</a:t>
            </a:r>
          </a:p>
          <a:p>
            <a:r>
              <a:rPr lang="en-CA" sz="800" dirty="0"/>
              <a:t>Management</a:t>
            </a:r>
          </a:p>
        </p:txBody>
      </p:sp>
      <p:sp>
        <p:nvSpPr>
          <p:cNvPr id="175" name="TextBox 174">
            <a:extLst>
              <a:ext uri="{FF2B5EF4-FFF2-40B4-BE49-F238E27FC236}">
                <a16:creationId xmlns:a16="http://schemas.microsoft.com/office/drawing/2014/main" id="{C861164C-9E33-4647-B0F7-42F4CDC3EF1E}"/>
              </a:ext>
            </a:extLst>
          </p:cNvPr>
          <p:cNvSpPr txBox="1">
            <a:spLocks/>
          </p:cNvSpPr>
          <p:nvPr/>
        </p:nvSpPr>
        <p:spPr>
          <a:xfrm>
            <a:off x="3068448" y="5156831"/>
            <a:ext cx="1048235" cy="338554"/>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nchor="ctr" anchorCtr="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sz="800" dirty="0"/>
              <a:t>Budgeting</a:t>
            </a:r>
          </a:p>
          <a:p>
            <a:r>
              <a:rPr lang="en-CA" sz="800" dirty="0"/>
              <a:t> </a:t>
            </a:r>
          </a:p>
        </p:txBody>
      </p:sp>
      <p:sp>
        <p:nvSpPr>
          <p:cNvPr id="176" name="TextBox 175">
            <a:extLst>
              <a:ext uri="{FF2B5EF4-FFF2-40B4-BE49-F238E27FC236}">
                <a16:creationId xmlns:a16="http://schemas.microsoft.com/office/drawing/2014/main" id="{D7FF85FA-1B2E-4EA5-8D9C-1A93FE5B9D67}"/>
              </a:ext>
            </a:extLst>
          </p:cNvPr>
          <p:cNvSpPr txBox="1">
            <a:spLocks/>
          </p:cNvSpPr>
          <p:nvPr/>
        </p:nvSpPr>
        <p:spPr>
          <a:xfrm>
            <a:off x="9666108" y="5163168"/>
            <a:ext cx="1048235" cy="336759"/>
          </a:xfrm>
          <a:prstGeom prst="rect">
            <a:avLst/>
          </a:prstGeom>
          <a:solidFill>
            <a:schemeClr val="accent1">
              <a:lumMod val="40000"/>
              <a:lumOff val="60000"/>
            </a:schemeClr>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sz="800" dirty="0"/>
              <a:t>Asset</a:t>
            </a:r>
          </a:p>
          <a:p>
            <a:r>
              <a:rPr lang="en-CA" sz="800" dirty="0"/>
              <a:t>Management</a:t>
            </a:r>
          </a:p>
        </p:txBody>
      </p:sp>
      <p:sp>
        <p:nvSpPr>
          <p:cNvPr id="177" name="TextBox 176">
            <a:extLst>
              <a:ext uri="{FF2B5EF4-FFF2-40B4-BE49-F238E27FC236}">
                <a16:creationId xmlns:a16="http://schemas.microsoft.com/office/drawing/2014/main" id="{E4510020-F5A9-45F3-A8AA-1ECCC717989C}"/>
              </a:ext>
            </a:extLst>
          </p:cNvPr>
          <p:cNvSpPr txBox="1">
            <a:spLocks/>
          </p:cNvSpPr>
          <p:nvPr/>
        </p:nvSpPr>
        <p:spPr>
          <a:xfrm>
            <a:off x="3068448" y="6197244"/>
            <a:ext cx="1048235" cy="336759"/>
          </a:xfrm>
          <a:prstGeom prst="rect">
            <a:avLst/>
          </a:prstGeom>
          <a:solidFill>
            <a:schemeClr val="accent1">
              <a:lumMod val="40000"/>
              <a:lumOff val="60000"/>
            </a:schemeClr>
          </a:solidFill>
          <a:ln w="3175">
            <a:solidFill>
              <a:schemeClr val="tx2"/>
            </a:solidFill>
          </a:ln>
        </p:spPr>
        <p:txBody>
          <a:bodyPr wrap="square" rtlCol="0" anchor="ctr" anchorCtr="0">
            <a:spAutoFit/>
          </a:bodyPr>
          <a:lstStyle>
            <a:defPPr>
              <a:defRPr lang="en-US"/>
            </a:defPPr>
            <a:lvl1pPr algn="ctr">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sz="800" dirty="0"/>
              <a:t>Research &amp; Development</a:t>
            </a:r>
          </a:p>
        </p:txBody>
      </p:sp>
      <p:sp>
        <p:nvSpPr>
          <p:cNvPr id="178" name="TextBox 177">
            <a:extLst>
              <a:ext uri="{FF2B5EF4-FFF2-40B4-BE49-F238E27FC236}">
                <a16:creationId xmlns:a16="http://schemas.microsoft.com/office/drawing/2014/main" id="{33EDE561-D450-4C8C-A7E4-B793407ACC80}"/>
              </a:ext>
            </a:extLst>
          </p:cNvPr>
          <p:cNvSpPr txBox="1">
            <a:spLocks/>
          </p:cNvSpPr>
          <p:nvPr/>
        </p:nvSpPr>
        <p:spPr>
          <a:xfrm>
            <a:off x="5704904" y="2004194"/>
            <a:ext cx="1048235" cy="336759"/>
          </a:xfrm>
          <a:prstGeom prst="rect">
            <a:avLst/>
          </a:prstGeom>
          <a:ln/>
        </p:spPr>
        <p:style>
          <a:lnRef idx="1">
            <a:schemeClr val="dk1"/>
          </a:lnRef>
          <a:fillRef idx="2">
            <a:schemeClr val="dk1"/>
          </a:fillRef>
          <a:effectRef idx="1">
            <a:schemeClr val="dk1"/>
          </a:effectRef>
          <a:fontRef idx="minor">
            <a:schemeClr val="dk1"/>
          </a:fontRef>
        </p:style>
        <p:txBody>
          <a:bodyPr wrap="square" rtlCol="0" anchor="ctr" anchorCtr="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sz="800" dirty="0"/>
              <a:t>Material Management</a:t>
            </a:r>
          </a:p>
        </p:txBody>
      </p:sp>
      <p:grpSp>
        <p:nvGrpSpPr>
          <p:cNvPr id="11" name="Group 10">
            <a:extLst>
              <a:ext uri="{FF2B5EF4-FFF2-40B4-BE49-F238E27FC236}">
                <a16:creationId xmlns:a16="http://schemas.microsoft.com/office/drawing/2014/main" id="{055C5BEC-589D-4E7D-995F-70A2C09958DE}"/>
              </a:ext>
            </a:extLst>
          </p:cNvPr>
          <p:cNvGrpSpPr/>
          <p:nvPr/>
        </p:nvGrpSpPr>
        <p:grpSpPr>
          <a:xfrm>
            <a:off x="86359" y="3956305"/>
            <a:ext cx="2093515" cy="274320"/>
            <a:chOff x="86626" y="3550538"/>
            <a:chExt cx="2093515" cy="274320"/>
          </a:xfrm>
        </p:grpSpPr>
        <p:sp>
          <p:nvSpPr>
            <p:cNvPr id="181" name="TextBox 180">
              <a:extLst>
                <a:ext uri="{FF2B5EF4-FFF2-40B4-BE49-F238E27FC236}">
                  <a16:creationId xmlns:a16="http://schemas.microsoft.com/office/drawing/2014/main" id="{0D339907-B047-4EBB-8BB1-FF40C4F9C9DA}"/>
                </a:ext>
              </a:extLst>
            </p:cNvPr>
            <p:cNvSpPr txBox="1"/>
            <p:nvPr/>
          </p:nvSpPr>
          <p:spPr>
            <a:xfrm>
              <a:off x="613184" y="3566991"/>
              <a:ext cx="1566957" cy="241415"/>
            </a:xfrm>
            <a:prstGeom prst="rect">
              <a:avLst/>
            </a:prstGeom>
          </p:spPr>
          <p:txBody>
            <a:bodyPr wrap="none" lIns="0" tIns="0" rIns="0" bIns="0" numCol="1" spcCol="360000" rtlCol="0">
              <a:noAutofit/>
            </a:bodyPr>
            <a:lstStyle/>
            <a:p>
              <a:pPr algn="l">
                <a:lnSpc>
                  <a:spcPct val="110000"/>
                </a:lnSpc>
                <a:tabLst/>
              </a:pPr>
              <a:r>
                <a:rPr lang="en-US" sz="1200" dirty="0">
                  <a:solidFill>
                    <a:schemeClr val="tx1">
                      <a:lumMod val="50000"/>
                    </a:schemeClr>
                  </a:solidFill>
                  <a:latin typeface="Roboto Condensed Light" panose="02000000000000000000" pitchFamily="2" charset="0"/>
                  <a:ea typeface="Roboto Condensed Light" panose="02000000000000000000" pitchFamily="2" charset="0"/>
                </a:rPr>
                <a:t>No App Support Identified</a:t>
              </a:r>
              <a:endParaRPr lang="en-CA" sz="12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182" name="Rectangle 181">
              <a:extLst>
                <a:ext uri="{FF2B5EF4-FFF2-40B4-BE49-F238E27FC236}">
                  <a16:creationId xmlns:a16="http://schemas.microsoft.com/office/drawing/2014/main" id="{88792970-CE69-4A9F-B940-D124427CCAC3}"/>
                </a:ext>
              </a:extLst>
            </p:cNvPr>
            <p:cNvSpPr/>
            <p:nvPr/>
          </p:nvSpPr>
          <p:spPr>
            <a:xfrm>
              <a:off x="86626" y="3550538"/>
              <a:ext cx="274320" cy="27432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defTabSz="914400"/>
              <a:endParaRPr lang="en-US" sz="1200" dirty="0">
                <a:solidFill>
                  <a:prstClr val="black">
                    <a:lumMod val="75000"/>
                    <a:lumOff val="25000"/>
                  </a:prstClr>
                </a:solidFill>
                <a:latin typeface="Roboto Condensed Light" panose="02000000000000000000" pitchFamily="2" charset="0"/>
                <a:ea typeface="Roboto Condensed Light" panose="02000000000000000000" pitchFamily="2" charset="0"/>
                <a:cs typeface="Arial" panose="020B0604020202020204" pitchFamily="34" charset="0"/>
              </a:endParaRPr>
            </a:p>
            <a:p>
              <a:pPr algn="ctr" defTabSz="914400"/>
              <a:endParaRPr lang="en-CA" sz="1200" dirty="0">
                <a:solidFill>
                  <a:prstClr val="black">
                    <a:lumMod val="75000"/>
                    <a:lumOff val="25000"/>
                  </a:prstClr>
                </a:solidFill>
                <a:latin typeface="Roboto Condensed Light" panose="02000000000000000000" pitchFamily="2" charset="0"/>
                <a:ea typeface="Roboto Condensed Light" panose="02000000000000000000" pitchFamily="2" charset="0"/>
                <a:cs typeface="Arial" panose="020B0604020202020204" pitchFamily="34" charset="0"/>
              </a:endParaRPr>
            </a:p>
          </p:txBody>
        </p:sp>
      </p:grpSp>
      <p:grpSp>
        <p:nvGrpSpPr>
          <p:cNvPr id="10" name="Group 9">
            <a:extLst>
              <a:ext uri="{FF2B5EF4-FFF2-40B4-BE49-F238E27FC236}">
                <a16:creationId xmlns:a16="http://schemas.microsoft.com/office/drawing/2014/main" id="{78A29B00-DE87-40B1-9ADC-91ED965B5AFE}"/>
              </a:ext>
            </a:extLst>
          </p:cNvPr>
          <p:cNvGrpSpPr/>
          <p:nvPr/>
        </p:nvGrpSpPr>
        <p:grpSpPr>
          <a:xfrm>
            <a:off x="86359" y="4411809"/>
            <a:ext cx="2093626" cy="274320"/>
            <a:chOff x="86626" y="3918472"/>
            <a:chExt cx="2093626" cy="274320"/>
          </a:xfrm>
        </p:grpSpPr>
        <p:sp>
          <p:nvSpPr>
            <p:cNvPr id="183" name="TextBox 182">
              <a:extLst>
                <a:ext uri="{FF2B5EF4-FFF2-40B4-BE49-F238E27FC236}">
                  <a16:creationId xmlns:a16="http://schemas.microsoft.com/office/drawing/2014/main" id="{4F18868D-D759-4B7C-9B4C-A0C272AD54C1}"/>
                </a:ext>
              </a:extLst>
            </p:cNvPr>
            <p:cNvSpPr txBox="1"/>
            <p:nvPr/>
          </p:nvSpPr>
          <p:spPr>
            <a:xfrm>
              <a:off x="613295" y="3934925"/>
              <a:ext cx="1566957" cy="241415"/>
            </a:xfrm>
            <a:prstGeom prst="rect">
              <a:avLst/>
            </a:prstGeom>
          </p:spPr>
          <p:txBody>
            <a:bodyPr wrap="none" lIns="0" tIns="0" rIns="0" bIns="0" numCol="1" spcCol="360000" rtlCol="0">
              <a:noAutofit/>
            </a:bodyPr>
            <a:lstStyle/>
            <a:p>
              <a:pPr algn="l">
                <a:lnSpc>
                  <a:spcPct val="110000"/>
                </a:lnSpc>
                <a:tabLst/>
              </a:pPr>
              <a:r>
                <a:rPr lang="en-US" sz="1200" dirty="0">
                  <a:solidFill>
                    <a:schemeClr val="tx1">
                      <a:lumMod val="50000"/>
                    </a:schemeClr>
                  </a:solidFill>
                  <a:latin typeface="Roboto Condensed Light" panose="02000000000000000000" pitchFamily="2" charset="0"/>
                  <a:ea typeface="Roboto Condensed Light" panose="02000000000000000000" pitchFamily="2" charset="0"/>
                </a:rPr>
                <a:t>Capability Not Evaluated</a:t>
              </a:r>
              <a:endParaRPr lang="en-CA" sz="12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184" name="Rectangle 183">
              <a:extLst>
                <a:ext uri="{FF2B5EF4-FFF2-40B4-BE49-F238E27FC236}">
                  <a16:creationId xmlns:a16="http://schemas.microsoft.com/office/drawing/2014/main" id="{D5E741B9-82C2-48E0-AAE6-35E93170E9A4}"/>
                </a:ext>
              </a:extLst>
            </p:cNvPr>
            <p:cNvSpPr/>
            <p:nvPr/>
          </p:nvSpPr>
          <p:spPr>
            <a:xfrm>
              <a:off x="86626" y="3918472"/>
              <a:ext cx="274320" cy="27432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defTabSz="914400"/>
              <a:endParaRPr lang="en-US" sz="1200" dirty="0">
                <a:solidFill>
                  <a:prstClr val="black">
                    <a:lumMod val="75000"/>
                    <a:lumOff val="25000"/>
                  </a:prstClr>
                </a:solidFill>
                <a:latin typeface="Roboto Condensed Light" panose="02000000000000000000" pitchFamily="2" charset="0"/>
                <a:ea typeface="Roboto Condensed Light" panose="02000000000000000000" pitchFamily="2" charset="0"/>
                <a:cs typeface="Arial" panose="020B0604020202020204" pitchFamily="34" charset="0"/>
              </a:endParaRPr>
            </a:p>
            <a:p>
              <a:pPr algn="ctr" defTabSz="914400"/>
              <a:endParaRPr lang="en-CA" sz="1200" dirty="0">
                <a:solidFill>
                  <a:prstClr val="black">
                    <a:lumMod val="75000"/>
                    <a:lumOff val="25000"/>
                  </a:prstClr>
                </a:solidFill>
                <a:latin typeface="Roboto Condensed Light" panose="02000000000000000000" pitchFamily="2" charset="0"/>
                <a:ea typeface="Roboto Condensed Light" panose="02000000000000000000" pitchFamily="2" charset="0"/>
                <a:cs typeface="Arial" panose="020B0604020202020204" pitchFamily="34" charset="0"/>
              </a:endParaRPr>
            </a:p>
          </p:txBody>
        </p:sp>
      </p:grpSp>
      <p:sp>
        <p:nvSpPr>
          <p:cNvPr id="338" name="Oval 337">
            <a:extLst>
              <a:ext uri="{FF2B5EF4-FFF2-40B4-BE49-F238E27FC236}">
                <a16:creationId xmlns:a16="http://schemas.microsoft.com/office/drawing/2014/main" id="{D727D45A-B8FD-4DDD-9002-C135A1842A5A}"/>
              </a:ext>
            </a:extLst>
          </p:cNvPr>
          <p:cNvSpPr>
            <a:spLocks noChangeAspect="1"/>
          </p:cNvSpPr>
          <p:nvPr/>
        </p:nvSpPr>
        <p:spPr>
          <a:xfrm>
            <a:off x="3911850" y="5832670"/>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a:latin typeface="Arial" panose="020B0604020202020204" pitchFamily="34" charset="0"/>
                <a:cs typeface="Arial" panose="020B0604020202020204" pitchFamily="34" charset="0"/>
              </a:rPr>
              <a:t>3</a:t>
            </a:r>
            <a:endParaRPr lang="en-CA" sz="800" dirty="0">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1A71FA6E-90AA-4F9A-A602-7B7F818A7757}"/>
              </a:ext>
            </a:extLst>
          </p:cNvPr>
          <p:cNvGrpSpPr/>
          <p:nvPr/>
        </p:nvGrpSpPr>
        <p:grpSpPr>
          <a:xfrm>
            <a:off x="86359" y="5394796"/>
            <a:ext cx="2212365" cy="241415"/>
            <a:chOff x="126711" y="5187767"/>
            <a:chExt cx="2212365" cy="241415"/>
          </a:xfrm>
        </p:grpSpPr>
        <p:sp>
          <p:nvSpPr>
            <p:cNvPr id="89" name="TextBox 88">
              <a:extLst>
                <a:ext uri="{FF2B5EF4-FFF2-40B4-BE49-F238E27FC236}">
                  <a16:creationId xmlns:a16="http://schemas.microsoft.com/office/drawing/2014/main" id="{A62F8470-7E23-41AC-A295-7D425F35A24E}"/>
                </a:ext>
              </a:extLst>
            </p:cNvPr>
            <p:cNvSpPr txBox="1"/>
            <p:nvPr/>
          </p:nvSpPr>
          <p:spPr>
            <a:xfrm>
              <a:off x="405850" y="5187767"/>
              <a:ext cx="1933226" cy="241415"/>
            </a:xfrm>
            <a:prstGeom prst="rect">
              <a:avLst/>
            </a:prstGeom>
          </p:spPr>
          <p:txBody>
            <a:bodyPr wrap="none" lIns="0" tIns="0" rIns="0" bIns="0" numCol="1" spcCol="360000" rtlCol="0">
              <a:noAutofit/>
            </a:bodyPr>
            <a:lstStyle/>
            <a:p>
              <a:pPr algn="l">
                <a:lnSpc>
                  <a:spcPct val="110000"/>
                </a:lnSpc>
                <a:tabLst/>
              </a:pPr>
              <a:r>
                <a:rPr lang="en-US" sz="1400" dirty="0">
                  <a:solidFill>
                    <a:schemeClr val="tx1">
                      <a:lumMod val="50000"/>
                    </a:schemeClr>
                  </a:solidFill>
                  <a:latin typeface="Roboto Condensed Light" panose="02000000000000000000" pitchFamily="2" charset="0"/>
                  <a:ea typeface="Roboto Condensed Light" panose="02000000000000000000" pitchFamily="2" charset="0"/>
                </a:rPr>
                <a:t>Number of Applications</a:t>
              </a:r>
              <a:endParaRPr lang="en-CA"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185" name="Oval 184">
              <a:extLst>
                <a:ext uri="{FF2B5EF4-FFF2-40B4-BE49-F238E27FC236}">
                  <a16:creationId xmlns:a16="http://schemas.microsoft.com/office/drawing/2014/main" id="{CE9425E4-0C28-4649-9123-78133CC3E430}"/>
                </a:ext>
              </a:extLst>
            </p:cNvPr>
            <p:cNvSpPr>
              <a:spLocks noChangeAspect="1"/>
            </p:cNvSpPr>
            <p:nvPr/>
          </p:nvSpPr>
          <p:spPr>
            <a:xfrm>
              <a:off x="126711" y="5200474"/>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a:latin typeface="Arial" panose="020B0604020202020204" pitchFamily="34" charset="0"/>
                  <a:cs typeface="Arial" panose="020B0604020202020204" pitchFamily="34" charset="0"/>
                </a:rPr>
                <a:t>#</a:t>
              </a:r>
              <a:endParaRPr lang="en-CA" sz="800" dirty="0">
                <a:latin typeface="Arial" panose="020B0604020202020204" pitchFamily="34" charset="0"/>
                <a:cs typeface="Arial" panose="020B0604020202020204" pitchFamily="34" charset="0"/>
              </a:endParaRPr>
            </a:p>
          </p:txBody>
        </p:sp>
      </p:grpSp>
      <p:sp>
        <p:nvSpPr>
          <p:cNvPr id="186" name="Oval 185">
            <a:extLst>
              <a:ext uri="{FF2B5EF4-FFF2-40B4-BE49-F238E27FC236}">
                <a16:creationId xmlns:a16="http://schemas.microsoft.com/office/drawing/2014/main" id="{87DA2F15-6735-42ED-B4F0-664E5DAC92A1}"/>
              </a:ext>
            </a:extLst>
          </p:cNvPr>
          <p:cNvSpPr>
            <a:spLocks noChangeAspect="1"/>
          </p:cNvSpPr>
          <p:nvPr/>
        </p:nvSpPr>
        <p:spPr>
          <a:xfrm>
            <a:off x="3911850" y="6199211"/>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a:latin typeface="Arial" panose="020B0604020202020204" pitchFamily="34" charset="0"/>
                <a:cs typeface="Arial" panose="020B0604020202020204" pitchFamily="34" charset="0"/>
              </a:rPr>
              <a:t>3</a:t>
            </a:r>
            <a:endParaRPr lang="en-CA" sz="800" dirty="0">
              <a:latin typeface="Arial" panose="020B0604020202020204" pitchFamily="34" charset="0"/>
              <a:cs typeface="Arial" panose="020B0604020202020204" pitchFamily="34" charset="0"/>
            </a:endParaRPr>
          </a:p>
        </p:txBody>
      </p:sp>
      <p:sp>
        <p:nvSpPr>
          <p:cNvPr id="187" name="Oval 186">
            <a:extLst>
              <a:ext uri="{FF2B5EF4-FFF2-40B4-BE49-F238E27FC236}">
                <a16:creationId xmlns:a16="http://schemas.microsoft.com/office/drawing/2014/main" id="{B2204FED-2ED4-49DB-AACA-C3961DD96E95}"/>
              </a:ext>
            </a:extLst>
          </p:cNvPr>
          <p:cNvSpPr>
            <a:spLocks noChangeAspect="1"/>
          </p:cNvSpPr>
          <p:nvPr/>
        </p:nvSpPr>
        <p:spPr>
          <a:xfrm>
            <a:off x="4979077" y="5829932"/>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a:latin typeface="Arial" panose="020B0604020202020204" pitchFamily="34" charset="0"/>
                <a:cs typeface="Arial" panose="020B0604020202020204" pitchFamily="34" charset="0"/>
              </a:rPr>
              <a:t>5</a:t>
            </a:r>
            <a:endParaRPr lang="en-CA" sz="800" dirty="0">
              <a:latin typeface="Arial" panose="020B0604020202020204" pitchFamily="34" charset="0"/>
              <a:cs typeface="Arial" panose="020B0604020202020204" pitchFamily="34" charset="0"/>
            </a:endParaRPr>
          </a:p>
        </p:txBody>
      </p:sp>
      <p:sp>
        <p:nvSpPr>
          <p:cNvPr id="188" name="Oval 187">
            <a:extLst>
              <a:ext uri="{FF2B5EF4-FFF2-40B4-BE49-F238E27FC236}">
                <a16:creationId xmlns:a16="http://schemas.microsoft.com/office/drawing/2014/main" id="{EEE42441-9E90-4B85-8BC6-31784F9DCF6E}"/>
              </a:ext>
            </a:extLst>
          </p:cNvPr>
          <p:cNvSpPr>
            <a:spLocks noChangeAspect="1"/>
          </p:cNvSpPr>
          <p:nvPr/>
        </p:nvSpPr>
        <p:spPr>
          <a:xfrm>
            <a:off x="4979077" y="6190305"/>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a:latin typeface="Arial" panose="020B0604020202020204" pitchFamily="34" charset="0"/>
                <a:cs typeface="Arial" panose="020B0604020202020204" pitchFamily="34" charset="0"/>
              </a:rPr>
              <a:t>1</a:t>
            </a:r>
            <a:endParaRPr lang="en-CA" sz="800" dirty="0">
              <a:latin typeface="Arial" panose="020B0604020202020204" pitchFamily="34" charset="0"/>
              <a:cs typeface="Arial" panose="020B0604020202020204" pitchFamily="34" charset="0"/>
            </a:endParaRPr>
          </a:p>
        </p:txBody>
      </p:sp>
      <p:sp>
        <p:nvSpPr>
          <p:cNvPr id="189" name="Oval 188">
            <a:extLst>
              <a:ext uri="{FF2B5EF4-FFF2-40B4-BE49-F238E27FC236}">
                <a16:creationId xmlns:a16="http://schemas.microsoft.com/office/drawing/2014/main" id="{E018C76B-FBD1-495C-93D7-E86ACF7FBBD9}"/>
              </a:ext>
            </a:extLst>
          </p:cNvPr>
          <p:cNvSpPr>
            <a:spLocks noChangeAspect="1"/>
          </p:cNvSpPr>
          <p:nvPr/>
        </p:nvSpPr>
        <p:spPr>
          <a:xfrm>
            <a:off x="6087981" y="5842811"/>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a:latin typeface="Arial" panose="020B0604020202020204" pitchFamily="34" charset="0"/>
                <a:cs typeface="Arial" panose="020B0604020202020204" pitchFamily="34" charset="0"/>
              </a:rPr>
              <a:t>3</a:t>
            </a:r>
            <a:endParaRPr lang="en-CA" sz="800" dirty="0">
              <a:latin typeface="Arial" panose="020B0604020202020204" pitchFamily="34" charset="0"/>
              <a:cs typeface="Arial" panose="020B0604020202020204" pitchFamily="34" charset="0"/>
            </a:endParaRPr>
          </a:p>
        </p:txBody>
      </p:sp>
      <p:sp>
        <p:nvSpPr>
          <p:cNvPr id="190" name="Oval 189">
            <a:extLst>
              <a:ext uri="{FF2B5EF4-FFF2-40B4-BE49-F238E27FC236}">
                <a16:creationId xmlns:a16="http://schemas.microsoft.com/office/drawing/2014/main" id="{31836563-8C76-42C8-AED7-C9274E9C21DF}"/>
              </a:ext>
            </a:extLst>
          </p:cNvPr>
          <p:cNvSpPr>
            <a:spLocks noChangeAspect="1"/>
          </p:cNvSpPr>
          <p:nvPr/>
        </p:nvSpPr>
        <p:spPr>
          <a:xfrm>
            <a:off x="6079347" y="6208218"/>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a:latin typeface="Arial" panose="020B0604020202020204" pitchFamily="34" charset="0"/>
                <a:cs typeface="Arial" panose="020B0604020202020204" pitchFamily="34" charset="0"/>
              </a:rPr>
              <a:t>4</a:t>
            </a:r>
            <a:endParaRPr lang="en-CA" sz="800" dirty="0">
              <a:latin typeface="Arial" panose="020B0604020202020204" pitchFamily="34" charset="0"/>
              <a:cs typeface="Arial" panose="020B0604020202020204" pitchFamily="34" charset="0"/>
            </a:endParaRPr>
          </a:p>
        </p:txBody>
      </p:sp>
      <p:sp>
        <p:nvSpPr>
          <p:cNvPr id="191" name="Oval 190">
            <a:extLst>
              <a:ext uri="{FF2B5EF4-FFF2-40B4-BE49-F238E27FC236}">
                <a16:creationId xmlns:a16="http://schemas.microsoft.com/office/drawing/2014/main" id="{27D626B3-EF0B-49ED-B619-BFCE45B2D4BE}"/>
              </a:ext>
            </a:extLst>
          </p:cNvPr>
          <p:cNvSpPr>
            <a:spLocks noChangeAspect="1"/>
          </p:cNvSpPr>
          <p:nvPr/>
        </p:nvSpPr>
        <p:spPr>
          <a:xfrm>
            <a:off x="7172574" y="5827320"/>
            <a:ext cx="216000" cy="216000"/>
          </a:xfrm>
          <a:prstGeom prst="ellipse">
            <a:avLst/>
          </a:prstGeom>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a:latin typeface="Arial" panose="020B0604020202020204" pitchFamily="34" charset="0"/>
                <a:cs typeface="Arial" panose="020B0604020202020204" pitchFamily="34" charset="0"/>
              </a:rPr>
              <a:t>9</a:t>
            </a:r>
            <a:endParaRPr lang="en-CA" sz="800" dirty="0">
              <a:latin typeface="Arial" panose="020B0604020202020204" pitchFamily="34" charset="0"/>
              <a:cs typeface="Arial" panose="020B0604020202020204" pitchFamily="34" charset="0"/>
            </a:endParaRPr>
          </a:p>
        </p:txBody>
      </p:sp>
      <p:sp>
        <p:nvSpPr>
          <p:cNvPr id="192" name="Oval 191">
            <a:extLst>
              <a:ext uri="{FF2B5EF4-FFF2-40B4-BE49-F238E27FC236}">
                <a16:creationId xmlns:a16="http://schemas.microsoft.com/office/drawing/2014/main" id="{A57FB3A1-A569-4AC6-B4A4-F6E6A51B0E3C}"/>
              </a:ext>
            </a:extLst>
          </p:cNvPr>
          <p:cNvSpPr>
            <a:spLocks noChangeAspect="1"/>
          </p:cNvSpPr>
          <p:nvPr/>
        </p:nvSpPr>
        <p:spPr>
          <a:xfrm>
            <a:off x="7172574" y="6200785"/>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a:latin typeface="Arial" panose="020B0604020202020204" pitchFamily="34" charset="0"/>
                <a:cs typeface="Arial" panose="020B0604020202020204" pitchFamily="34" charset="0"/>
              </a:rPr>
              <a:t>2</a:t>
            </a:r>
            <a:endParaRPr lang="en-CA" sz="800" dirty="0">
              <a:latin typeface="Arial" panose="020B0604020202020204" pitchFamily="34" charset="0"/>
              <a:cs typeface="Arial" panose="020B0604020202020204" pitchFamily="34" charset="0"/>
            </a:endParaRPr>
          </a:p>
        </p:txBody>
      </p:sp>
      <p:sp>
        <p:nvSpPr>
          <p:cNvPr id="193" name="Oval 192">
            <a:extLst>
              <a:ext uri="{FF2B5EF4-FFF2-40B4-BE49-F238E27FC236}">
                <a16:creationId xmlns:a16="http://schemas.microsoft.com/office/drawing/2014/main" id="{09165EAF-456B-4B8C-8101-38D969012378}"/>
              </a:ext>
            </a:extLst>
          </p:cNvPr>
          <p:cNvSpPr>
            <a:spLocks noChangeAspect="1"/>
          </p:cNvSpPr>
          <p:nvPr/>
        </p:nvSpPr>
        <p:spPr>
          <a:xfrm>
            <a:off x="8272077" y="5830269"/>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a:latin typeface="Arial" panose="020B0604020202020204" pitchFamily="34" charset="0"/>
                <a:cs typeface="Arial" panose="020B0604020202020204" pitchFamily="34" charset="0"/>
              </a:rPr>
              <a:t>1</a:t>
            </a:r>
            <a:endParaRPr lang="en-CA" sz="800" dirty="0">
              <a:latin typeface="Arial" panose="020B0604020202020204" pitchFamily="34" charset="0"/>
              <a:cs typeface="Arial" panose="020B0604020202020204" pitchFamily="34" charset="0"/>
            </a:endParaRPr>
          </a:p>
        </p:txBody>
      </p:sp>
      <p:sp>
        <p:nvSpPr>
          <p:cNvPr id="194" name="Oval 193">
            <a:extLst>
              <a:ext uri="{FF2B5EF4-FFF2-40B4-BE49-F238E27FC236}">
                <a16:creationId xmlns:a16="http://schemas.microsoft.com/office/drawing/2014/main" id="{0804D01B-862E-4B5A-8F7E-CD2557E81E92}"/>
              </a:ext>
            </a:extLst>
          </p:cNvPr>
          <p:cNvSpPr>
            <a:spLocks noChangeAspect="1"/>
          </p:cNvSpPr>
          <p:nvPr/>
        </p:nvSpPr>
        <p:spPr>
          <a:xfrm>
            <a:off x="8272077" y="6193351"/>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a:latin typeface="Arial" panose="020B0604020202020204" pitchFamily="34" charset="0"/>
                <a:cs typeface="Arial" panose="020B0604020202020204" pitchFamily="34" charset="0"/>
              </a:rPr>
              <a:t>2</a:t>
            </a:r>
            <a:endParaRPr lang="en-CA" sz="800" dirty="0">
              <a:latin typeface="Arial" panose="020B0604020202020204" pitchFamily="34" charset="0"/>
              <a:cs typeface="Arial" panose="020B0604020202020204" pitchFamily="34" charset="0"/>
            </a:endParaRPr>
          </a:p>
        </p:txBody>
      </p:sp>
      <p:sp>
        <p:nvSpPr>
          <p:cNvPr id="195" name="Oval 194">
            <a:extLst>
              <a:ext uri="{FF2B5EF4-FFF2-40B4-BE49-F238E27FC236}">
                <a16:creationId xmlns:a16="http://schemas.microsoft.com/office/drawing/2014/main" id="{6F8B41AE-75FE-425C-A823-145073A6EDE6}"/>
              </a:ext>
            </a:extLst>
          </p:cNvPr>
          <p:cNvSpPr>
            <a:spLocks noChangeAspect="1"/>
          </p:cNvSpPr>
          <p:nvPr/>
        </p:nvSpPr>
        <p:spPr>
          <a:xfrm>
            <a:off x="9354107" y="5831742"/>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a:latin typeface="Arial" panose="020B0604020202020204" pitchFamily="34" charset="0"/>
                <a:cs typeface="Arial" panose="020B0604020202020204" pitchFamily="34" charset="0"/>
              </a:rPr>
              <a:t>3</a:t>
            </a:r>
            <a:endParaRPr lang="en-CA" sz="800" dirty="0">
              <a:latin typeface="Arial" panose="020B0604020202020204" pitchFamily="34" charset="0"/>
              <a:cs typeface="Arial" panose="020B0604020202020204" pitchFamily="34" charset="0"/>
            </a:endParaRPr>
          </a:p>
        </p:txBody>
      </p:sp>
      <p:sp>
        <p:nvSpPr>
          <p:cNvPr id="196" name="Oval 195">
            <a:extLst>
              <a:ext uri="{FF2B5EF4-FFF2-40B4-BE49-F238E27FC236}">
                <a16:creationId xmlns:a16="http://schemas.microsoft.com/office/drawing/2014/main" id="{1E098E24-B1B1-4191-ABAD-635F97F9AAE3}"/>
              </a:ext>
            </a:extLst>
          </p:cNvPr>
          <p:cNvSpPr>
            <a:spLocks noChangeAspect="1"/>
          </p:cNvSpPr>
          <p:nvPr/>
        </p:nvSpPr>
        <p:spPr>
          <a:xfrm>
            <a:off x="9361503" y="6198790"/>
            <a:ext cx="216000" cy="216000"/>
          </a:xfrm>
          <a:prstGeom prst="ellipse">
            <a:avLst/>
          </a:prstGeom>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a:latin typeface="Arial" panose="020B0604020202020204" pitchFamily="34" charset="0"/>
                <a:cs typeface="Arial" panose="020B0604020202020204" pitchFamily="34" charset="0"/>
              </a:rPr>
              <a:t>11</a:t>
            </a:r>
            <a:endParaRPr lang="en-CA" sz="800" dirty="0">
              <a:latin typeface="Arial" panose="020B0604020202020204" pitchFamily="34" charset="0"/>
              <a:cs typeface="Arial" panose="020B0604020202020204" pitchFamily="34" charset="0"/>
            </a:endParaRPr>
          </a:p>
        </p:txBody>
      </p:sp>
      <p:sp>
        <p:nvSpPr>
          <p:cNvPr id="197" name="Oval 196">
            <a:extLst>
              <a:ext uri="{FF2B5EF4-FFF2-40B4-BE49-F238E27FC236}">
                <a16:creationId xmlns:a16="http://schemas.microsoft.com/office/drawing/2014/main" id="{42348784-575F-4B5C-9BE1-66895EC3E3A1}"/>
              </a:ext>
            </a:extLst>
          </p:cNvPr>
          <p:cNvSpPr>
            <a:spLocks noChangeAspect="1"/>
          </p:cNvSpPr>
          <p:nvPr/>
        </p:nvSpPr>
        <p:spPr>
          <a:xfrm>
            <a:off x="3902464" y="4054910"/>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a:latin typeface="Arial" panose="020B0604020202020204" pitchFamily="34" charset="0"/>
                <a:cs typeface="Arial" panose="020B0604020202020204" pitchFamily="34" charset="0"/>
              </a:rPr>
              <a:t>2</a:t>
            </a:r>
            <a:endParaRPr lang="en-CA" sz="800" dirty="0">
              <a:latin typeface="Arial" panose="020B0604020202020204" pitchFamily="34" charset="0"/>
              <a:cs typeface="Arial" panose="020B0604020202020204" pitchFamily="34" charset="0"/>
            </a:endParaRPr>
          </a:p>
        </p:txBody>
      </p:sp>
      <p:sp>
        <p:nvSpPr>
          <p:cNvPr id="198" name="Oval 197">
            <a:extLst>
              <a:ext uri="{FF2B5EF4-FFF2-40B4-BE49-F238E27FC236}">
                <a16:creationId xmlns:a16="http://schemas.microsoft.com/office/drawing/2014/main" id="{ECE912C9-40DC-4DE5-ACC2-0A14357ED76C}"/>
              </a:ext>
            </a:extLst>
          </p:cNvPr>
          <p:cNvSpPr>
            <a:spLocks noChangeAspect="1"/>
          </p:cNvSpPr>
          <p:nvPr/>
        </p:nvSpPr>
        <p:spPr>
          <a:xfrm>
            <a:off x="3897607" y="4399660"/>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a:latin typeface="Arial" panose="020B0604020202020204" pitchFamily="34" charset="0"/>
                <a:cs typeface="Arial" panose="020B0604020202020204" pitchFamily="34" charset="0"/>
              </a:rPr>
              <a:t>6</a:t>
            </a:r>
            <a:endParaRPr lang="en-CA" sz="800" dirty="0">
              <a:latin typeface="Arial" panose="020B0604020202020204" pitchFamily="34" charset="0"/>
              <a:cs typeface="Arial" panose="020B0604020202020204" pitchFamily="34" charset="0"/>
            </a:endParaRPr>
          </a:p>
        </p:txBody>
      </p:sp>
      <p:sp>
        <p:nvSpPr>
          <p:cNvPr id="199" name="Oval 198">
            <a:extLst>
              <a:ext uri="{FF2B5EF4-FFF2-40B4-BE49-F238E27FC236}">
                <a16:creationId xmlns:a16="http://schemas.microsoft.com/office/drawing/2014/main" id="{C2DCA4E7-F12A-435C-91BC-983BE33BB1B2}"/>
              </a:ext>
            </a:extLst>
          </p:cNvPr>
          <p:cNvSpPr>
            <a:spLocks noChangeAspect="1"/>
          </p:cNvSpPr>
          <p:nvPr/>
        </p:nvSpPr>
        <p:spPr>
          <a:xfrm>
            <a:off x="3896770" y="4780034"/>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a:latin typeface="Arial" panose="020B0604020202020204" pitchFamily="34" charset="0"/>
                <a:cs typeface="Arial" panose="020B0604020202020204" pitchFamily="34" charset="0"/>
              </a:rPr>
              <a:t>6</a:t>
            </a:r>
            <a:endParaRPr lang="en-CA" sz="800" dirty="0">
              <a:latin typeface="Arial" panose="020B0604020202020204" pitchFamily="34" charset="0"/>
              <a:cs typeface="Arial" panose="020B0604020202020204" pitchFamily="34" charset="0"/>
            </a:endParaRPr>
          </a:p>
        </p:txBody>
      </p:sp>
      <p:sp>
        <p:nvSpPr>
          <p:cNvPr id="200" name="Oval 199">
            <a:extLst>
              <a:ext uri="{FF2B5EF4-FFF2-40B4-BE49-F238E27FC236}">
                <a16:creationId xmlns:a16="http://schemas.microsoft.com/office/drawing/2014/main" id="{40E983F2-9BB1-4B67-97F2-D40CD4F796E6}"/>
              </a:ext>
            </a:extLst>
          </p:cNvPr>
          <p:cNvSpPr>
            <a:spLocks noChangeAspect="1"/>
          </p:cNvSpPr>
          <p:nvPr/>
        </p:nvSpPr>
        <p:spPr>
          <a:xfrm>
            <a:off x="3904248" y="5153623"/>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a:latin typeface="Arial" panose="020B0604020202020204" pitchFamily="34" charset="0"/>
                <a:cs typeface="Arial" panose="020B0604020202020204" pitchFamily="34" charset="0"/>
              </a:rPr>
              <a:t>2</a:t>
            </a:r>
            <a:endParaRPr lang="en-CA" sz="800" dirty="0">
              <a:latin typeface="Arial" panose="020B0604020202020204" pitchFamily="34" charset="0"/>
              <a:cs typeface="Arial" panose="020B0604020202020204" pitchFamily="34" charset="0"/>
            </a:endParaRPr>
          </a:p>
        </p:txBody>
      </p:sp>
      <p:sp>
        <p:nvSpPr>
          <p:cNvPr id="201" name="Oval 200">
            <a:extLst>
              <a:ext uri="{FF2B5EF4-FFF2-40B4-BE49-F238E27FC236}">
                <a16:creationId xmlns:a16="http://schemas.microsoft.com/office/drawing/2014/main" id="{24FD2514-6812-4A5A-B379-1A7B9E8D1E5F}"/>
              </a:ext>
            </a:extLst>
          </p:cNvPr>
          <p:cNvSpPr>
            <a:spLocks noChangeAspect="1"/>
          </p:cNvSpPr>
          <p:nvPr/>
        </p:nvSpPr>
        <p:spPr>
          <a:xfrm>
            <a:off x="5194643" y="4054910"/>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a:latin typeface="Arial" panose="020B0604020202020204" pitchFamily="34" charset="0"/>
                <a:cs typeface="Arial" panose="020B0604020202020204" pitchFamily="34" charset="0"/>
              </a:rPr>
              <a:t>4</a:t>
            </a:r>
            <a:endParaRPr lang="en-CA" sz="800" dirty="0">
              <a:latin typeface="Arial" panose="020B0604020202020204" pitchFamily="34" charset="0"/>
              <a:cs typeface="Arial" panose="020B0604020202020204" pitchFamily="34" charset="0"/>
            </a:endParaRPr>
          </a:p>
        </p:txBody>
      </p:sp>
      <p:sp>
        <p:nvSpPr>
          <p:cNvPr id="202" name="Oval 201">
            <a:extLst>
              <a:ext uri="{FF2B5EF4-FFF2-40B4-BE49-F238E27FC236}">
                <a16:creationId xmlns:a16="http://schemas.microsoft.com/office/drawing/2014/main" id="{B02E1FB9-CC3F-41FF-9A92-A55FA06AF067}"/>
              </a:ext>
            </a:extLst>
          </p:cNvPr>
          <p:cNvSpPr>
            <a:spLocks noChangeAspect="1"/>
          </p:cNvSpPr>
          <p:nvPr/>
        </p:nvSpPr>
        <p:spPr>
          <a:xfrm>
            <a:off x="5189786" y="4399660"/>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a:latin typeface="Arial" panose="020B0604020202020204" pitchFamily="34" charset="0"/>
                <a:cs typeface="Arial" panose="020B0604020202020204" pitchFamily="34" charset="0"/>
              </a:rPr>
              <a:t>#</a:t>
            </a:r>
            <a:endParaRPr lang="en-CA" sz="800" dirty="0">
              <a:latin typeface="Arial" panose="020B0604020202020204" pitchFamily="34" charset="0"/>
              <a:cs typeface="Arial" panose="020B0604020202020204" pitchFamily="34" charset="0"/>
            </a:endParaRPr>
          </a:p>
        </p:txBody>
      </p:sp>
      <p:sp>
        <p:nvSpPr>
          <p:cNvPr id="203" name="Oval 202">
            <a:extLst>
              <a:ext uri="{FF2B5EF4-FFF2-40B4-BE49-F238E27FC236}">
                <a16:creationId xmlns:a16="http://schemas.microsoft.com/office/drawing/2014/main" id="{53BA813E-7608-489C-9202-A97B8CAAA75D}"/>
              </a:ext>
            </a:extLst>
          </p:cNvPr>
          <p:cNvSpPr>
            <a:spLocks noChangeAspect="1"/>
          </p:cNvSpPr>
          <p:nvPr/>
        </p:nvSpPr>
        <p:spPr>
          <a:xfrm>
            <a:off x="5188949" y="4780034"/>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a:latin typeface="Arial" panose="020B0604020202020204" pitchFamily="34" charset="0"/>
                <a:cs typeface="Arial" panose="020B0604020202020204" pitchFamily="34" charset="0"/>
              </a:rPr>
              <a:t>2</a:t>
            </a:r>
            <a:endParaRPr lang="en-CA" sz="800" dirty="0">
              <a:latin typeface="Arial" panose="020B0604020202020204" pitchFamily="34" charset="0"/>
              <a:cs typeface="Arial" panose="020B0604020202020204" pitchFamily="34" charset="0"/>
            </a:endParaRPr>
          </a:p>
        </p:txBody>
      </p:sp>
      <p:sp>
        <p:nvSpPr>
          <p:cNvPr id="204" name="Oval 203">
            <a:extLst>
              <a:ext uri="{FF2B5EF4-FFF2-40B4-BE49-F238E27FC236}">
                <a16:creationId xmlns:a16="http://schemas.microsoft.com/office/drawing/2014/main" id="{A4B404F5-3CAD-4F8C-A10D-7CF9D1AD4996}"/>
              </a:ext>
            </a:extLst>
          </p:cNvPr>
          <p:cNvSpPr>
            <a:spLocks noChangeAspect="1"/>
          </p:cNvSpPr>
          <p:nvPr/>
        </p:nvSpPr>
        <p:spPr>
          <a:xfrm>
            <a:off x="5196427" y="5153623"/>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a:latin typeface="Arial" panose="020B0604020202020204" pitchFamily="34" charset="0"/>
                <a:cs typeface="Arial" panose="020B0604020202020204" pitchFamily="34" charset="0"/>
              </a:rPr>
              <a:t>4</a:t>
            </a:r>
            <a:endParaRPr lang="en-CA" sz="800" dirty="0">
              <a:latin typeface="Arial" panose="020B0604020202020204" pitchFamily="34" charset="0"/>
              <a:cs typeface="Arial" panose="020B0604020202020204" pitchFamily="34" charset="0"/>
            </a:endParaRPr>
          </a:p>
        </p:txBody>
      </p:sp>
      <p:sp>
        <p:nvSpPr>
          <p:cNvPr id="206" name="Oval 205">
            <a:extLst>
              <a:ext uri="{FF2B5EF4-FFF2-40B4-BE49-F238E27FC236}">
                <a16:creationId xmlns:a16="http://schemas.microsoft.com/office/drawing/2014/main" id="{E0AE98E3-EA24-46DB-87D9-471E40F16F6B}"/>
              </a:ext>
            </a:extLst>
          </p:cNvPr>
          <p:cNvSpPr>
            <a:spLocks noChangeAspect="1"/>
          </p:cNvSpPr>
          <p:nvPr/>
        </p:nvSpPr>
        <p:spPr>
          <a:xfrm>
            <a:off x="6537139" y="4403612"/>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b="1" dirty="0">
                <a:latin typeface="Arial" panose="020B0604020202020204" pitchFamily="34" charset="0"/>
                <a:cs typeface="Arial" panose="020B0604020202020204" pitchFamily="34" charset="0"/>
              </a:rPr>
              <a:t>3</a:t>
            </a:r>
          </a:p>
        </p:txBody>
      </p:sp>
      <p:sp>
        <p:nvSpPr>
          <p:cNvPr id="207" name="Oval 206">
            <a:extLst>
              <a:ext uri="{FF2B5EF4-FFF2-40B4-BE49-F238E27FC236}">
                <a16:creationId xmlns:a16="http://schemas.microsoft.com/office/drawing/2014/main" id="{1DECA99F-D91D-4263-854A-8EC7DFD54614}"/>
              </a:ext>
            </a:extLst>
          </p:cNvPr>
          <p:cNvSpPr>
            <a:spLocks noChangeAspect="1"/>
          </p:cNvSpPr>
          <p:nvPr/>
        </p:nvSpPr>
        <p:spPr>
          <a:xfrm>
            <a:off x="6536302" y="4783986"/>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b="1" dirty="0">
                <a:latin typeface="Arial" panose="020B0604020202020204" pitchFamily="34" charset="0"/>
                <a:cs typeface="Arial" panose="020B0604020202020204" pitchFamily="34" charset="0"/>
              </a:rPr>
              <a:t>1</a:t>
            </a:r>
            <a:endParaRPr lang="en-CA" sz="800" b="1" dirty="0">
              <a:latin typeface="Arial" panose="020B0604020202020204" pitchFamily="34" charset="0"/>
              <a:cs typeface="Arial" panose="020B0604020202020204" pitchFamily="34" charset="0"/>
            </a:endParaRPr>
          </a:p>
        </p:txBody>
      </p:sp>
      <p:sp>
        <p:nvSpPr>
          <p:cNvPr id="208" name="Oval 207">
            <a:extLst>
              <a:ext uri="{FF2B5EF4-FFF2-40B4-BE49-F238E27FC236}">
                <a16:creationId xmlns:a16="http://schemas.microsoft.com/office/drawing/2014/main" id="{8F620CD9-0676-45A9-9E8B-4BB08F193733}"/>
              </a:ext>
            </a:extLst>
          </p:cNvPr>
          <p:cNvSpPr>
            <a:spLocks noChangeAspect="1"/>
          </p:cNvSpPr>
          <p:nvPr/>
        </p:nvSpPr>
        <p:spPr>
          <a:xfrm>
            <a:off x="6543780" y="5157575"/>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b="1" dirty="0">
                <a:latin typeface="Arial" panose="020B0604020202020204" pitchFamily="34" charset="0"/>
                <a:cs typeface="Arial" panose="020B0604020202020204" pitchFamily="34" charset="0"/>
              </a:rPr>
              <a:t>4</a:t>
            </a:r>
            <a:endParaRPr lang="en-CA" sz="800" b="1" dirty="0">
              <a:latin typeface="Arial" panose="020B0604020202020204" pitchFamily="34" charset="0"/>
              <a:cs typeface="Arial" panose="020B0604020202020204" pitchFamily="34" charset="0"/>
            </a:endParaRPr>
          </a:p>
        </p:txBody>
      </p:sp>
      <p:sp>
        <p:nvSpPr>
          <p:cNvPr id="209" name="Oval 208">
            <a:extLst>
              <a:ext uri="{FF2B5EF4-FFF2-40B4-BE49-F238E27FC236}">
                <a16:creationId xmlns:a16="http://schemas.microsoft.com/office/drawing/2014/main" id="{17694B42-F466-4A3E-A3AC-97CBB8EF5366}"/>
              </a:ext>
            </a:extLst>
          </p:cNvPr>
          <p:cNvSpPr>
            <a:spLocks noChangeAspect="1"/>
          </p:cNvSpPr>
          <p:nvPr/>
        </p:nvSpPr>
        <p:spPr>
          <a:xfrm>
            <a:off x="7834175" y="4058862"/>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b="1" dirty="0">
                <a:latin typeface="Arial" panose="020B0604020202020204" pitchFamily="34" charset="0"/>
                <a:cs typeface="Arial" panose="020B0604020202020204" pitchFamily="34" charset="0"/>
              </a:rPr>
              <a:t>5</a:t>
            </a:r>
            <a:endParaRPr lang="en-CA" sz="800" b="1" dirty="0">
              <a:latin typeface="Arial" panose="020B0604020202020204" pitchFamily="34" charset="0"/>
              <a:cs typeface="Arial" panose="020B0604020202020204" pitchFamily="34" charset="0"/>
            </a:endParaRPr>
          </a:p>
        </p:txBody>
      </p:sp>
      <p:sp>
        <p:nvSpPr>
          <p:cNvPr id="210" name="Oval 209">
            <a:extLst>
              <a:ext uri="{FF2B5EF4-FFF2-40B4-BE49-F238E27FC236}">
                <a16:creationId xmlns:a16="http://schemas.microsoft.com/office/drawing/2014/main" id="{74051D0D-339D-4D23-8F88-88B94596508A}"/>
              </a:ext>
            </a:extLst>
          </p:cNvPr>
          <p:cNvSpPr>
            <a:spLocks noChangeAspect="1"/>
          </p:cNvSpPr>
          <p:nvPr/>
        </p:nvSpPr>
        <p:spPr>
          <a:xfrm>
            <a:off x="7829318" y="4403612"/>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b="1" dirty="0">
                <a:latin typeface="Arial" panose="020B0604020202020204" pitchFamily="34" charset="0"/>
                <a:cs typeface="Arial" panose="020B0604020202020204" pitchFamily="34" charset="0"/>
              </a:rPr>
              <a:t>1</a:t>
            </a:r>
            <a:endParaRPr lang="en-CA" sz="800" b="1" dirty="0">
              <a:latin typeface="Arial" panose="020B0604020202020204" pitchFamily="34" charset="0"/>
              <a:cs typeface="Arial" panose="020B0604020202020204" pitchFamily="34" charset="0"/>
            </a:endParaRPr>
          </a:p>
        </p:txBody>
      </p:sp>
      <p:sp>
        <p:nvSpPr>
          <p:cNvPr id="211" name="Oval 210">
            <a:extLst>
              <a:ext uri="{FF2B5EF4-FFF2-40B4-BE49-F238E27FC236}">
                <a16:creationId xmlns:a16="http://schemas.microsoft.com/office/drawing/2014/main" id="{26E67DB5-9590-4456-A866-3F9E70B32439}"/>
              </a:ext>
            </a:extLst>
          </p:cNvPr>
          <p:cNvSpPr>
            <a:spLocks noChangeAspect="1"/>
          </p:cNvSpPr>
          <p:nvPr/>
        </p:nvSpPr>
        <p:spPr>
          <a:xfrm>
            <a:off x="7828481" y="4783986"/>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a:latin typeface="Arial" panose="020B0604020202020204" pitchFamily="34" charset="0"/>
                <a:cs typeface="Arial" panose="020B0604020202020204" pitchFamily="34" charset="0"/>
              </a:rPr>
              <a:t>1</a:t>
            </a:r>
            <a:endParaRPr lang="en-CA" sz="800" dirty="0">
              <a:latin typeface="Arial" panose="020B0604020202020204" pitchFamily="34" charset="0"/>
              <a:cs typeface="Arial" panose="020B0604020202020204" pitchFamily="34" charset="0"/>
            </a:endParaRPr>
          </a:p>
        </p:txBody>
      </p:sp>
      <p:sp>
        <p:nvSpPr>
          <p:cNvPr id="212" name="Oval 211">
            <a:extLst>
              <a:ext uri="{FF2B5EF4-FFF2-40B4-BE49-F238E27FC236}">
                <a16:creationId xmlns:a16="http://schemas.microsoft.com/office/drawing/2014/main" id="{F1DD3FC5-7A73-45F4-A7C7-9C37AD4AFB4E}"/>
              </a:ext>
            </a:extLst>
          </p:cNvPr>
          <p:cNvSpPr>
            <a:spLocks noChangeAspect="1"/>
          </p:cNvSpPr>
          <p:nvPr/>
        </p:nvSpPr>
        <p:spPr>
          <a:xfrm>
            <a:off x="7835959" y="5157575"/>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b="1" dirty="0">
                <a:latin typeface="Arial" panose="020B0604020202020204" pitchFamily="34" charset="0"/>
                <a:cs typeface="Arial" panose="020B0604020202020204" pitchFamily="34" charset="0"/>
              </a:rPr>
              <a:t>1</a:t>
            </a:r>
            <a:endParaRPr lang="en-CA" sz="800" b="1" dirty="0">
              <a:latin typeface="Arial" panose="020B0604020202020204" pitchFamily="34" charset="0"/>
              <a:cs typeface="Arial" panose="020B0604020202020204" pitchFamily="34" charset="0"/>
            </a:endParaRPr>
          </a:p>
        </p:txBody>
      </p:sp>
      <p:sp>
        <p:nvSpPr>
          <p:cNvPr id="213" name="Oval 212">
            <a:extLst>
              <a:ext uri="{FF2B5EF4-FFF2-40B4-BE49-F238E27FC236}">
                <a16:creationId xmlns:a16="http://schemas.microsoft.com/office/drawing/2014/main" id="{7086A26C-3E16-49BD-B1FA-5C636D315C03}"/>
              </a:ext>
            </a:extLst>
          </p:cNvPr>
          <p:cNvSpPr>
            <a:spLocks noChangeAspect="1"/>
          </p:cNvSpPr>
          <p:nvPr/>
        </p:nvSpPr>
        <p:spPr>
          <a:xfrm>
            <a:off x="9157661" y="4058862"/>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a:latin typeface="Arial" panose="020B0604020202020204" pitchFamily="34" charset="0"/>
                <a:cs typeface="Arial" panose="020B0604020202020204" pitchFamily="34" charset="0"/>
              </a:rPr>
              <a:t>3</a:t>
            </a:r>
            <a:endParaRPr lang="en-CA" sz="800" dirty="0">
              <a:latin typeface="Arial" panose="020B0604020202020204" pitchFamily="34" charset="0"/>
              <a:cs typeface="Arial" panose="020B0604020202020204" pitchFamily="34" charset="0"/>
            </a:endParaRPr>
          </a:p>
        </p:txBody>
      </p:sp>
      <p:sp>
        <p:nvSpPr>
          <p:cNvPr id="214" name="Oval 213">
            <a:extLst>
              <a:ext uri="{FF2B5EF4-FFF2-40B4-BE49-F238E27FC236}">
                <a16:creationId xmlns:a16="http://schemas.microsoft.com/office/drawing/2014/main" id="{AEFA7A04-DB7C-40B6-A4AB-2E0FCA8E64FB}"/>
              </a:ext>
            </a:extLst>
          </p:cNvPr>
          <p:cNvSpPr>
            <a:spLocks noChangeAspect="1"/>
          </p:cNvSpPr>
          <p:nvPr/>
        </p:nvSpPr>
        <p:spPr>
          <a:xfrm>
            <a:off x="9152804" y="4403612"/>
            <a:ext cx="216000" cy="216000"/>
          </a:xfrm>
          <a:prstGeom prst="ellipse">
            <a:avLst/>
          </a:prstGeom>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b="1" dirty="0">
                <a:latin typeface="Arial" panose="020B0604020202020204" pitchFamily="34" charset="0"/>
                <a:cs typeface="Arial" panose="020B0604020202020204" pitchFamily="34" charset="0"/>
              </a:rPr>
              <a:t>8</a:t>
            </a:r>
            <a:endParaRPr lang="en-CA" sz="800" b="1" dirty="0">
              <a:latin typeface="Arial" panose="020B0604020202020204" pitchFamily="34" charset="0"/>
              <a:cs typeface="Arial" panose="020B0604020202020204" pitchFamily="34" charset="0"/>
            </a:endParaRPr>
          </a:p>
        </p:txBody>
      </p:sp>
      <p:sp>
        <p:nvSpPr>
          <p:cNvPr id="215" name="Oval 214">
            <a:extLst>
              <a:ext uri="{FF2B5EF4-FFF2-40B4-BE49-F238E27FC236}">
                <a16:creationId xmlns:a16="http://schemas.microsoft.com/office/drawing/2014/main" id="{A0400A1C-237E-4F38-996D-58289CB164DC}"/>
              </a:ext>
            </a:extLst>
          </p:cNvPr>
          <p:cNvSpPr>
            <a:spLocks noChangeAspect="1"/>
          </p:cNvSpPr>
          <p:nvPr/>
        </p:nvSpPr>
        <p:spPr>
          <a:xfrm>
            <a:off x="9151967" y="4783986"/>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a:latin typeface="Arial" panose="020B0604020202020204" pitchFamily="34" charset="0"/>
                <a:cs typeface="Arial" panose="020B0604020202020204" pitchFamily="34" charset="0"/>
              </a:rPr>
              <a:t>2</a:t>
            </a:r>
            <a:endParaRPr lang="en-CA" sz="800" dirty="0">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C189E1D7-513F-4CDB-AAB2-A49229C6B5B2}"/>
              </a:ext>
            </a:extLst>
          </p:cNvPr>
          <p:cNvSpPr>
            <a:spLocks noChangeAspect="1"/>
          </p:cNvSpPr>
          <p:nvPr/>
        </p:nvSpPr>
        <p:spPr>
          <a:xfrm>
            <a:off x="9167763" y="5157575"/>
            <a:ext cx="216000" cy="216000"/>
          </a:xfrm>
          <a:prstGeom prst="ellipse">
            <a:avLst/>
          </a:prstGeom>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b="1" dirty="0">
                <a:latin typeface="Arial" panose="020B0604020202020204" pitchFamily="34" charset="0"/>
                <a:cs typeface="Arial" panose="020B0604020202020204" pitchFamily="34" charset="0"/>
              </a:rPr>
              <a:t>12</a:t>
            </a:r>
            <a:endParaRPr lang="en-CA" sz="800" b="1" dirty="0">
              <a:latin typeface="Arial" panose="020B0604020202020204" pitchFamily="34" charset="0"/>
              <a:cs typeface="Arial" panose="020B0604020202020204" pitchFamily="34" charset="0"/>
            </a:endParaRPr>
          </a:p>
        </p:txBody>
      </p:sp>
      <p:sp>
        <p:nvSpPr>
          <p:cNvPr id="217" name="Oval 216">
            <a:extLst>
              <a:ext uri="{FF2B5EF4-FFF2-40B4-BE49-F238E27FC236}">
                <a16:creationId xmlns:a16="http://schemas.microsoft.com/office/drawing/2014/main" id="{97C18123-211C-4A6C-87F8-A4F0AD415856}"/>
              </a:ext>
            </a:extLst>
          </p:cNvPr>
          <p:cNvSpPr>
            <a:spLocks noChangeAspect="1"/>
          </p:cNvSpPr>
          <p:nvPr/>
        </p:nvSpPr>
        <p:spPr>
          <a:xfrm>
            <a:off x="10496152" y="4058862"/>
            <a:ext cx="216000" cy="216000"/>
          </a:xfrm>
          <a:prstGeom prst="ellipse">
            <a:avLst/>
          </a:prstGeom>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b="1" dirty="0">
                <a:latin typeface="Arial" panose="020B0604020202020204" pitchFamily="34" charset="0"/>
                <a:cs typeface="Arial" panose="020B0604020202020204" pitchFamily="34" charset="0"/>
              </a:rPr>
              <a:t>18</a:t>
            </a:r>
            <a:endParaRPr lang="en-CA" sz="800" b="1" dirty="0">
              <a:latin typeface="Arial" panose="020B0604020202020204" pitchFamily="34" charset="0"/>
              <a:cs typeface="Arial" panose="020B0604020202020204" pitchFamily="34" charset="0"/>
            </a:endParaRPr>
          </a:p>
        </p:txBody>
      </p:sp>
      <p:sp>
        <p:nvSpPr>
          <p:cNvPr id="218" name="Oval 217">
            <a:extLst>
              <a:ext uri="{FF2B5EF4-FFF2-40B4-BE49-F238E27FC236}">
                <a16:creationId xmlns:a16="http://schemas.microsoft.com/office/drawing/2014/main" id="{783B7E42-8D7D-46AC-9FE3-E23853A697A7}"/>
              </a:ext>
            </a:extLst>
          </p:cNvPr>
          <p:cNvSpPr>
            <a:spLocks noChangeAspect="1"/>
          </p:cNvSpPr>
          <p:nvPr/>
        </p:nvSpPr>
        <p:spPr>
          <a:xfrm>
            <a:off x="10491295" y="4403612"/>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a:latin typeface="Arial" panose="020B0604020202020204" pitchFamily="34" charset="0"/>
                <a:cs typeface="Arial" panose="020B0604020202020204" pitchFamily="34" charset="0"/>
              </a:rPr>
              <a:t>2</a:t>
            </a:r>
            <a:endParaRPr lang="en-CA" sz="800" dirty="0">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C7B332B7-DC00-421A-AEBA-A1B6D6B4D697}"/>
              </a:ext>
            </a:extLst>
          </p:cNvPr>
          <p:cNvSpPr>
            <a:spLocks noChangeAspect="1"/>
          </p:cNvSpPr>
          <p:nvPr/>
        </p:nvSpPr>
        <p:spPr>
          <a:xfrm>
            <a:off x="10490458" y="4783986"/>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a:latin typeface="Arial" panose="020B0604020202020204" pitchFamily="34" charset="0"/>
                <a:cs typeface="Arial" panose="020B0604020202020204" pitchFamily="34" charset="0"/>
              </a:rPr>
              <a:t>1</a:t>
            </a:r>
            <a:endParaRPr lang="en-CA" sz="800" dirty="0">
              <a:latin typeface="Arial" panose="020B0604020202020204" pitchFamily="34" charset="0"/>
              <a:cs typeface="Arial" panose="020B0604020202020204" pitchFamily="34" charset="0"/>
            </a:endParaRPr>
          </a:p>
        </p:txBody>
      </p:sp>
      <p:sp>
        <p:nvSpPr>
          <p:cNvPr id="220" name="Oval 219">
            <a:extLst>
              <a:ext uri="{FF2B5EF4-FFF2-40B4-BE49-F238E27FC236}">
                <a16:creationId xmlns:a16="http://schemas.microsoft.com/office/drawing/2014/main" id="{1EEF7AFE-BDE4-4768-87E7-A17AA602A5ED}"/>
              </a:ext>
            </a:extLst>
          </p:cNvPr>
          <p:cNvSpPr>
            <a:spLocks noChangeAspect="1"/>
          </p:cNvSpPr>
          <p:nvPr/>
        </p:nvSpPr>
        <p:spPr>
          <a:xfrm>
            <a:off x="10497936" y="5157575"/>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a:latin typeface="Arial" panose="020B0604020202020204" pitchFamily="34" charset="0"/>
                <a:cs typeface="Arial" panose="020B0604020202020204" pitchFamily="34" charset="0"/>
              </a:rPr>
              <a:t>2</a:t>
            </a:r>
            <a:endParaRPr lang="en-CA" sz="800" dirty="0">
              <a:latin typeface="Arial" panose="020B0604020202020204" pitchFamily="34" charset="0"/>
              <a:cs typeface="Arial" panose="020B0604020202020204" pitchFamily="34" charset="0"/>
            </a:endParaRPr>
          </a:p>
        </p:txBody>
      </p:sp>
      <p:sp>
        <p:nvSpPr>
          <p:cNvPr id="260" name="Oval 259">
            <a:extLst>
              <a:ext uri="{FF2B5EF4-FFF2-40B4-BE49-F238E27FC236}">
                <a16:creationId xmlns:a16="http://schemas.microsoft.com/office/drawing/2014/main" id="{115C5FE6-38E4-44B6-9574-53E5936983EE}"/>
              </a:ext>
            </a:extLst>
          </p:cNvPr>
          <p:cNvSpPr>
            <a:spLocks noChangeAspect="1"/>
          </p:cNvSpPr>
          <p:nvPr/>
        </p:nvSpPr>
        <p:spPr>
          <a:xfrm>
            <a:off x="6536302" y="2004194"/>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a:latin typeface="Arial" panose="020B0604020202020204" pitchFamily="34" charset="0"/>
                <a:cs typeface="Arial" panose="020B0604020202020204" pitchFamily="34" charset="0"/>
              </a:rPr>
              <a:t>#</a:t>
            </a:r>
            <a:endParaRPr lang="en-CA" sz="800" dirty="0">
              <a:latin typeface="Arial" panose="020B0604020202020204" pitchFamily="34" charset="0"/>
              <a:cs typeface="Arial" panose="020B0604020202020204" pitchFamily="34" charset="0"/>
            </a:endParaRPr>
          </a:p>
        </p:txBody>
      </p:sp>
      <p:sp>
        <p:nvSpPr>
          <p:cNvPr id="261" name="Oval 260">
            <a:extLst>
              <a:ext uri="{FF2B5EF4-FFF2-40B4-BE49-F238E27FC236}">
                <a16:creationId xmlns:a16="http://schemas.microsoft.com/office/drawing/2014/main" id="{0D84EC9B-9B74-4A30-BAA2-7F71253F8595}"/>
              </a:ext>
            </a:extLst>
          </p:cNvPr>
          <p:cNvSpPr>
            <a:spLocks noChangeAspect="1"/>
          </p:cNvSpPr>
          <p:nvPr/>
        </p:nvSpPr>
        <p:spPr>
          <a:xfrm>
            <a:off x="6523751" y="2390410"/>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a:latin typeface="Arial" panose="020B0604020202020204" pitchFamily="34" charset="0"/>
                <a:cs typeface="Arial" panose="020B0604020202020204" pitchFamily="34" charset="0"/>
              </a:rPr>
              <a:t>4</a:t>
            </a:r>
            <a:endParaRPr lang="en-CA" sz="800" dirty="0">
              <a:latin typeface="Arial" panose="020B0604020202020204" pitchFamily="34" charset="0"/>
              <a:cs typeface="Arial" panose="020B0604020202020204" pitchFamily="34" charset="0"/>
            </a:endParaRPr>
          </a:p>
        </p:txBody>
      </p:sp>
      <p:sp>
        <p:nvSpPr>
          <p:cNvPr id="262" name="Oval 261">
            <a:extLst>
              <a:ext uri="{FF2B5EF4-FFF2-40B4-BE49-F238E27FC236}">
                <a16:creationId xmlns:a16="http://schemas.microsoft.com/office/drawing/2014/main" id="{24D2BAF4-90C9-4738-9455-C5423FBB77B8}"/>
              </a:ext>
            </a:extLst>
          </p:cNvPr>
          <p:cNvSpPr>
            <a:spLocks noChangeAspect="1"/>
          </p:cNvSpPr>
          <p:nvPr/>
        </p:nvSpPr>
        <p:spPr>
          <a:xfrm>
            <a:off x="6530608" y="2743894"/>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a:latin typeface="Arial" panose="020B0604020202020204" pitchFamily="34" charset="0"/>
                <a:cs typeface="Arial" panose="020B0604020202020204" pitchFamily="34" charset="0"/>
              </a:rPr>
              <a:t>#</a:t>
            </a:r>
            <a:endParaRPr lang="en-CA" sz="800" dirty="0">
              <a:latin typeface="Arial" panose="020B0604020202020204" pitchFamily="34" charset="0"/>
              <a:cs typeface="Arial" panose="020B0604020202020204" pitchFamily="34" charset="0"/>
            </a:endParaRPr>
          </a:p>
        </p:txBody>
      </p:sp>
      <p:sp>
        <p:nvSpPr>
          <p:cNvPr id="263" name="Oval 262">
            <a:extLst>
              <a:ext uri="{FF2B5EF4-FFF2-40B4-BE49-F238E27FC236}">
                <a16:creationId xmlns:a16="http://schemas.microsoft.com/office/drawing/2014/main" id="{54C31938-2B8F-49B6-AE55-BA4D6C252B1B}"/>
              </a:ext>
            </a:extLst>
          </p:cNvPr>
          <p:cNvSpPr>
            <a:spLocks noChangeAspect="1"/>
          </p:cNvSpPr>
          <p:nvPr/>
        </p:nvSpPr>
        <p:spPr>
          <a:xfrm>
            <a:off x="6538086" y="3108526"/>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a:latin typeface="Arial" panose="020B0604020202020204" pitchFamily="34" charset="0"/>
                <a:cs typeface="Arial" panose="020B0604020202020204" pitchFamily="34" charset="0"/>
              </a:rPr>
              <a:t>#</a:t>
            </a:r>
            <a:endParaRPr lang="en-CA" sz="800" dirty="0">
              <a:latin typeface="Arial" panose="020B0604020202020204" pitchFamily="34" charset="0"/>
              <a:cs typeface="Arial" panose="020B0604020202020204" pitchFamily="34" charset="0"/>
            </a:endParaRPr>
          </a:p>
        </p:txBody>
      </p:sp>
      <p:sp>
        <p:nvSpPr>
          <p:cNvPr id="264" name="Oval 263">
            <a:extLst>
              <a:ext uri="{FF2B5EF4-FFF2-40B4-BE49-F238E27FC236}">
                <a16:creationId xmlns:a16="http://schemas.microsoft.com/office/drawing/2014/main" id="{6D8BCB1D-C386-4E1B-AB6B-91E1A4F19EE8}"/>
              </a:ext>
            </a:extLst>
          </p:cNvPr>
          <p:cNvSpPr>
            <a:spLocks noChangeAspect="1"/>
          </p:cNvSpPr>
          <p:nvPr/>
        </p:nvSpPr>
        <p:spPr>
          <a:xfrm>
            <a:off x="7828481" y="2004194"/>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a:latin typeface="Arial" panose="020B0604020202020204" pitchFamily="34" charset="0"/>
                <a:cs typeface="Arial" panose="020B0604020202020204" pitchFamily="34" charset="0"/>
              </a:rPr>
              <a:t>#</a:t>
            </a:r>
            <a:endParaRPr lang="en-CA" sz="800" dirty="0">
              <a:latin typeface="Arial" panose="020B0604020202020204" pitchFamily="34" charset="0"/>
              <a:cs typeface="Arial" panose="020B0604020202020204" pitchFamily="34" charset="0"/>
            </a:endParaRPr>
          </a:p>
        </p:txBody>
      </p:sp>
      <p:sp>
        <p:nvSpPr>
          <p:cNvPr id="265" name="Oval 264">
            <a:extLst>
              <a:ext uri="{FF2B5EF4-FFF2-40B4-BE49-F238E27FC236}">
                <a16:creationId xmlns:a16="http://schemas.microsoft.com/office/drawing/2014/main" id="{A7948948-E5BE-40CA-8304-E497CA55FA62}"/>
              </a:ext>
            </a:extLst>
          </p:cNvPr>
          <p:cNvSpPr>
            <a:spLocks noChangeAspect="1"/>
          </p:cNvSpPr>
          <p:nvPr/>
        </p:nvSpPr>
        <p:spPr>
          <a:xfrm>
            <a:off x="7815930" y="2390410"/>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a:latin typeface="Arial" panose="020B0604020202020204" pitchFamily="34" charset="0"/>
                <a:cs typeface="Arial" panose="020B0604020202020204" pitchFamily="34" charset="0"/>
              </a:rPr>
              <a:t>1</a:t>
            </a:r>
            <a:endParaRPr lang="en-CA" sz="800" dirty="0">
              <a:latin typeface="Arial" panose="020B0604020202020204" pitchFamily="34" charset="0"/>
              <a:cs typeface="Arial" panose="020B0604020202020204" pitchFamily="34" charset="0"/>
            </a:endParaRPr>
          </a:p>
        </p:txBody>
      </p:sp>
      <p:sp>
        <p:nvSpPr>
          <p:cNvPr id="266" name="Oval 265">
            <a:extLst>
              <a:ext uri="{FF2B5EF4-FFF2-40B4-BE49-F238E27FC236}">
                <a16:creationId xmlns:a16="http://schemas.microsoft.com/office/drawing/2014/main" id="{E7A7FC28-F7A2-4DE0-9F16-849AAE10EA67}"/>
              </a:ext>
            </a:extLst>
          </p:cNvPr>
          <p:cNvSpPr>
            <a:spLocks noChangeAspect="1"/>
          </p:cNvSpPr>
          <p:nvPr/>
        </p:nvSpPr>
        <p:spPr>
          <a:xfrm>
            <a:off x="7822787" y="2743894"/>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a:latin typeface="Arial" panose="020B0604020202020204" pitchFamily="34" charset="0"/>
                <a:cs typeface="Arial" panose="020B0604020202020204" pitchFamily="34" charset="0"/>
              </a:rPr>
              <a:t>#</a:t>
            </a:r>
            <a:endParaRPr lang="en-CA" sz="800" dirty="0">
              <a:latin typeface="Arial" panose="020B0604020202020204" pitchFamily="34" charset="0"/>
              <a:cs typeface="Arial" panose="020B0604020202020204" pitchFamily="34" charset="0"/>
            </a:endParaRPr>
          </a:p>
        </p:txBody>
      </p:sp>
      <p:sp>
        <p:nvSpPr>
          <p:cNvPr id="267" name="Oval 266">
            <a:extLst>
              <a:ext uri="{FF2B5EF4-FFF2-40B4-BE49-F238E27FC236}">
                <a16:creationId xmlns:a16="http://schemas.microsoft.com/office/drawing/2014/main" id="{1FD73108-1C14-4D7F-97A9-653501FA4B60}"/>
              </a:ext>
            </a:extLst>
          </p:cNvPr>
          <p:cNvSpPr>
            <a:spLocks noChangeAspect="1"/>
          </p:cNvSpPr>
          <p:nvPr/>
        </p:nvSpPr>
        <p:spPr>
          <a:xfrm>
            <a:off x="7830265" y="3108526"/>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a:latin typeface="Arial" panose="020B0604020202020204" pitchFamily="34" charset="0"/>
                <a:cs typeface="Arial" panose="020B0604020202020204" pitchFamily="34" charset="0"/>
              </a:rPr>
              <a:t>2</a:t>
            </a:r>
            <a:endParaRPr lang="en-CA" sz="800" dirty="0">
              <a:latin typeface="Arial" panose="020B0604020202020204" pitchFamily="34" charset="0"/>
              <a:cs typeface="Arial" panose="020B0604020202020204" pitchFamily="34" charset="0"/>
            </a:endParaRPr>
          </a:p>
        </p:txBody>
      </p:sp>
      <p:sp>
        <p:nvSpPr>
          <p:cNvPr id="268" name="Oval 267">
            <a:extLst>
              <a:ext uri="{FF2B5EF4-FFF2-40B4-BE49-F238E27FC236}">
                <a16:creationId xmlns:a16="http://schemas.microsoft.com/office/drawing/2014/main" id="{77EDA70A-9707-46B8-B74E-51C966C34264}"/>
              </a:ext>
            </a:extLst>
          </p:cNvPr>
          <p:cNvSpPr>
            <a:spLocks noChangeAspect="1"/>
          </p:cNvSpPr>
          <p:nvPr/>
        </p:nvSpPr>
        <p:spPr>
          <a:xfrm>
            <a:off x="9168377" y="2004194"/>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a:latin typeface="Arial" panose="020B0604020202020204" pitchFamily="34" charset="0"/>
                <a:cs typeface="Arial" panose="020B0604020202020204" pitchFamily="34" charset="0"/>
              </a:rPr>
              <a:t>#</a:t>
            </a:r>
            <a:endParaRPr lang="en-CA" sz="800" dirty="0">
              <a:latin typeface="Arial" panose="020B0604020202020204" pitchFamily="34" charset="0"/>
              <a:cs typeface="Arial" panose="020B0604020202020204" pitchFamily="34" charset="0"/>
            </a:endParaRPr>
          </a:p>
        </p:txBody>
      </p:sp>
      <p:sp>
        <p:nvSpPr>
          <p:cNvPr id="269" name="Oval 268">
            <a:extLst>
              <a:ext uri="{FF2B5EF4-FFF2-40B4-BE49-F238E27FC236}">
                <a16:creationId xmlns:a16="http://schemas.microsoft.com/office/drawing/2014/main" id="{CA653B2A-14E6-403F-A96A-30B9F81ED0A9}"/>
              </a:ext>
            </a:extLst>
          </p:cNvPr>
          <p:cNvSpPr>
            <a:spLocks noChangeAspect="1"/>
          </p:cNvSpPr>
          <p:nvPr/>
        </p:nvSpPr>
        <p:spPr>
          <a:xfrm>
            <a:off x="9153378" y="2367263"/>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a:latin typeface="Arial" panose="020B0604020202020204" pitchFamily="34" charset="0"/>
                <a:cs typeface="Arial" panose="020B0604020202020204" pitchFamily="34" charset="0"/>
              </a:rPr>
              <a:t>#</a:t>
            </a:r>
            <a:endParaRPr lang="en-CA" sz="800" dirty="0">
              <a:latin typeface="Arial" panose="020B0604020202020204" pitchFamily="34" charset="0"/>
              <a:cs typeface="Arial" panose="020B0604020202020204" pitchFamily="34" charset="0"/>
            </a:endParaRPr>
          </a:p>
        </p:txBody>
      </p:sp>
      <p:sp>
        <p:nvSpPr>
          <p:cNvPr id="270" name="Oval 269">
            <a:extLst>
              <a:ext uri="{FF2B5EF4-FFF2-40B4-BE49-F238E27FC236}">
                <a16:creationId xmlns:a16="http://schemas.microsoft.com/office/drawing/2014/main" id="{FA596F71-4FF3-4467-B53E-F540E2FFF248}"/>
              </a:ext>
            </a:extLst>
          </p:cNvPr>
          <p:cNvSpPr>
            <a:spLocks noChangeAspect="1"/>
          </p:cNvSpPr>
          <p:nvPr/>
        </p:nvSpPr>
        <p:spPr>
          <a:xfrm>
            <a:off x="9162683" y="2729522"/>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a:latin typeface="Arial" panose="020B0604020202020204" pitchFamily="34" charset="0"/>
                <a:cs typeface="Arial" panose="020B0604020202020204" pitchFamily="34" charset="0"/>
              </a:rPr>
              <a:t>#</a:t>
            </a:r>
            <a:endParaRPr lang="en-CA" sz="800" dirty="0">
              <a:latin typeface="Arial" panose="020B0604020202020204" pitchFamily="34" charset="0"/>
              <a:cs typeface="Arial" panose="020B0604020202020204" pitchFamily="34" charset="0"/>
            </a:endParaRPr>
          </a:p>
        </p:txBody>
      </p:sp>
      <p:sp>
        <p:nvSpPr>
          <p:cNvPr id="271" name="Oval 270">
            <a:extLst>
              <a:ext uri="{FF2B5EF4-FFF2-40B4-BE49-F238E27FC236}">
                <a16:creationId xmlns:a16="http://schemas.microsoft.com/office/drawing/2014/main" id="{B2CB5031-7266-4648-BEFB-65F21E4773A3}"/>
              </a:ext>
            </a:extLst>
          </p:cNvPr>
          <p:cNvSpPr>
            <a:spLocks noChangeAspect="1"/>
          </p:cNvSpPr>
          <p:nvPr/>
        </p:nvSpPr>
        <p:spPr>
          <a:xfrm>
            <a:off x="9170161" y="3103111"/>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a:latin typeface="Arial" panose="020B0604020202020204" pitchFamily="34" charset="0"/>
                <a:cs typeface="Arial" panose="020B0604020202020204" pitchFamily="34" charset="0"/>
              </a:rPr>
              <a:t>#</a:t>
            </a:r>
            <a:endParaRPr lang="en-CA" sz="800" dirty="0">
              <a:latin typeface="Arial" panose="020B0604020202020204" pitchFamily="34" charset="0"/>
              <a:cs typeface="Arial" panose="020B0604020202020204" pitchFamily="34" charset="0"/>
            </a:endParaRPr>
          </a:p>
        </p:txBody>
      </p:sp>
      <p:sp>
        <p:nvSpPr>
          <p:cNvPr id="272" name="Oval 271">
            <a:extLst>
              <a:ext uri="{FF2B5EF4-FFF2-40B4-BE49-F238E27FC236}">
                <a16:creationId xmlns:a16="http://schemas.microsoft.com/office/drawing/2014/main" id="{7D04D4AA-B39C-41FE-B119-38D43C59EC2A}"/>
              </a:ext>
            </a:extLst>
          </p:cNvPr>
          <p:cNvSpPr>
            <a:spLocks noChangeAspect="1"/>
          </p:cNvSpPr>
          <p:nvPr/>
        </p:nvSpPr>
        <p:spPr>
          <a:xfrm>
            <a:off x="10493978" y="2004194"/>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a:latin typeface="Arial" panose="020B0604020202020204" pitchFamily="34" charset="0"/>
                <a:cs typeface="Arial" panose="020B0604020202020204" pitchFamily="34" charset="0"/>
              </a:rPr>
              <a:t>#</a:t>
            </a:r>
            <a:endParaRPr lang="en-CA" sz="800" dirty="0">
              <a:latin typeface="Arial" panose="020B0604020202020204" pitchFamily="34" charset="0"/>
              <a:cs typeface="Arial" panose="020B0604020202020204" pitchFamily="34" charset="0"/>
            </a:endParaRPr>
          </a:p>
        </p:txBody>
      </p:sp>
      <p:sp>
        <p:nvSpPr>
          <p:cNvPr id="273" name="Oval 272">
            <a:extLst>
              <a:ext uri="{FF2B5EF4-FFF2-40B4-BE49-F238E27FC236}">
                <a16:creationId xmlns:a16="http://schemas.microsoft.com/office/drawing/2014/main" id="{B37D2DA9-8766-41F8-AFC9-B9600F1A2405}"/>
              </a:ext>
            </a:extLst>
          </p:cNvPr>
          <p:cNvSpPr>
            <a:spLocks noChangeAspect="1"/>
          </p:cNvSpPr>
          <p:nvPr/>
        </p:nvSpPr>
        <p:spPr>
          <a:xfrm>
            <a:off x="10489121" y="2360321"/>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a:latin typeface="Arial" panose="020B0604020202020204" pitchFamily="34" charset="0"/>
                <a:cs typeface="Arial" panose="020B0604020202020204" pitchFamily="34" charset="0"/>
              </a:rPr>
              <a:t>#</a:t>
            </a:r>
            <a:endParaRPr lang="en-CA" sz="800" dirty="0">
              <a:latin typeface="Arial" panose="020B0604020202020204" pitchFamily="34" charset="0"/>
              <a:cs typeface="Arial" panose="020B0604020202020204" pitchFamily="34" charset="0"/>
            </a:endParaRPr>
          </a:p>
        </p:txBody>
      </p:sp>
      <p:sp>
        <p:nvSpPr>
          <p:cNvPr id="274" name="Oval 273">
            <a:extLst>
              <a:ext uri="{FF2B5EF4-FFF2-40B4-BE49-F238E27FC236}">
                <a16:creationId xmlns:a16="http://schemas.microsoft.com/office/drawing/2014/main" id="{E5F3E71E-6D6A-41FE-8EFD-E3231431B197}"/>
              </a:ext>
            </a:extLst>
          </p:cNvPr>
          <p:cNvSpPr>
            <a:spLocks noChangeAspect="1"/>
          </p:cNvSpPr>
          <p:nvPr/>
        </p:nvSpPr>
        <p:spPr>
          <a:xfrm>
            <a:off x="10488284" y="2740695"/>
            <a:ext cx="216000" cy="216000"/>
          </a:xfrm>
          <a:prstGeom prst="ellipse">
            <a:avLst/>
          </a:prstGeom>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a:latin typeface="Arial" panose="020B0604020202020204" pitchFamily="34" charset="0"/>
                <a:cs typeface="Arial" panose="020B0604020202020204" pitchFamily="34" charset="0"/>
              </a:rPr>
              <a:t>12</a:t>
            </a:r>
            <a:endParaRPr lang="en-CA" sz="800" dirty="0">
              <a:latin typeface="Arial" panose="020B0604020202020204" pitchFamily="34" charset="0"/>
              <a:cs typeface="Arial" panose="020B0604020202020204" pitchFamily="34" charset="0"/>
            </a:endParaRPr>
          </a:p>
        </p:txBody>
      </p:sp>
      <p:sp>
        <p:nvSpPr>
          <p:cNvPr id="275" name="Oval 274">
            <a:extLst>
              <a:ext uri="{FF2B5EF4-FFF2-40B4-BE49-F238E27FC236}">
                <a16:creationId xmlns:a16="http://schemas.microsoft.com/office/drawing/2014/main" id="{2361598D-D1E4-4AB1-8C13-85BB13BB56E6}"/>
              </a:ext>
            </a:extLst>
          </p:cNvPr>
          <p:cNvSpPr>
            <a:spLocks noChangeAspect="1"/>
          </p:cNvSpPr>
          <p:nvPr/>
        </p:nvSpPr>
        <p:spPr>
          <a:xfrm>
            <a:off x="10495762" y="3114284"/>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a:latin typeface="Arial" panose="020B0604020202020204" pitchFamily="34" charset="0"/>
                <a:cs typeface="Arial" panose="020B0604020202020204" pitchFamily="34" charset="0"/>
              </a:rPr>
              <a:t>2</a:t>
            </a:r>
            <a:endParaRPr lang="en-CA" sz="800" dirty="0">
              <a:latin typeface="Arial" panose="020B0604020202020204" pitchFamily="34" charset="0"/>
              <a:cs typeface="Arial" panose="020B0604020202020204" pitchFamily="34" charset="0"/>
            </a:endParaRPr>
          </a:p>
        </p:txBody>
      </p:sp>
      <p:sp>
        <p:nvSpPr>
          <p:cNvPr id="276" name="Oval 275">
            <a:extLst>
              <a:ext uri="{FF2B5EF4-FFF2-40B4-BE49-F238E27FC236}">
                <a16:creationId xmlns:a16="http://schemas.microsoft.com/office/drawing/2014/main" id="{E600036E-3011-4E54-999E-6465FE41ADF2}"/>
              </a:ext>
            </a:extLst>
          </p:cNvPr>
          <p:cNvSpPr>
            <a:spLocks noChangeAspect="1"/>
          </p:cNvSpPr>
          <p:nvPr/>
        </p:nvSpPr>
        <p:spPr>
          <a:xfrm>
            <a:off x="3913088" y="1984492"/>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a:latin typeface="Arial" panose="020B0604020202020204" pitchFamily="34" charset="0"/>
                <a:cs typeface="Arial" panose="020B0604020202020204" pitchFamily="34" charset="0"/>
              </a:rPr>
              <a:t>#</a:t>
            </a:r>
            <a:endParaRPr lang="en-CA" sz="800" dirty="0">
              <a:latin typeface="Arial" panose="020B0604020202020204" pitchFamily="34" charset="0"/>
              <a:cs typeface="Arial" panose="020B0604020202020204" pitchFamily="34" charset="0"/>
            </a:endParaRPr>
          </a:p>
        </p:txBody>
      </p:sp>
      <p:sp>
        <p:nvSpPr>
          <p:cNvPr id="277" name="Oval 276">
            <a:extLst>
              <a:ext uri="{FF2B5EF4-FFF2-40B4-BE49-F238E27FC236}">
                <a16:creationId xmlns:a16="http://schemas.microsoft.com/office/drawing/2014/main" id="{FE02193B-9EEF-42CD-ADD6-C1F6F242D8C9}"/>
              </a:ext>
            </a:extLst>
          </p:cNvPr>
          <p:cNvSpPr>
            <a:spLocks noChangeAspect="1"/>
          </p:cNvSpPr>
          <p:nvPr/>
        </p:nvSpPr>
        <p:spPr>
          <a:xfrm>
            <a:off x="3900683" y="2376763"/>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a:latin typeface="Arial" panose="020B0604020202020204" pitchFamily="34" charset="0"/>
                <a:cs typeface="Arial" panose="020B0604020202020204" pitchFamily="34" charset="0"/>
              </a:rPr>
              <a:t>#</a:t>
            </a:r>
            <a:endParaRPr lang="en-CA" sz="800" dirty="0">
              <a:latin typeface="Arial" panose="020B0604020202020204" pitchFamily="34" charset="0"/>
              <a:cs typeface="Arial" panose="020B0604020202020204" pitchFamily="34" charset="0"/>
            </a:endParaRPr>
          </a:p>
        </p:txBody>
      </p:sp>
      <p:sp>
        <p:nvSpPr>
          <p:cNvPr id="278" name="Oval 277">
            <a:extLst>
              <a:ext uri="{FF2B5EF4-FFF2-40B4-BE49-F238E27FC236}">
                <a16:creationId xmlns:a16="http://schemas.microsoft.com/office/drawing/2014/main" id="{313039D5-3E33-47AC-BA44-192DCD98BB19}"/>
              </a:ext>
            </a:extLst>
          </p:cNvPr>
          <p:cNvSpPr>
            <a:spLocks noChangeAspect="1"/>
          </p:cNvSpPr>
          <p:nvPr/>
        </p:nvSpPr>
        <p:spPr>
          <a:xfrm>
            <a:off x="3906715" y="2738024"/>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a:latin typeface="Arial" panose="020B0604020202020204" pitchFamily="34" charset="0"/>
                <a:cs typeface="Arial" panose="020B0604020202020204" pitchFamily="34" charset="0"/>
              </a:rPr>
              <a:t>#</a:t>
            </a:r>
            <a:endParaRPr lang="en-CA" sz="800" dirty="0">
              <a:latin typeface="Arial" panose="020B0604020202020204" pitchFamily="34" charset="0"/>
              <a:cs typeface="Arial" panose="020B0604020202020204" pitchFamily="34" charset="0"/>
            </a:endParaRPr>
          </a:p>
        </p:txBody>
      </p:sp>
      <p:sp>
        <p:nvSpPr>
          <p:cNvPr id="279" name="Oval 278">
            <a:extLst>
              <a:ext uri="{FF2B5EF4-FFF2-40B4-BE49-F238E27FC236}">
                <a16:creationId xmlns:a16="http://schemas.microsoft.com/office/drawing/2014/main" id="{68104CE3-B6C3-4CCF-8654-C37C04DAADD3}"/>
              </a:ext>
            </a:extLst>
          </p:cNvPr>
          <p:cNvSpPr>
            <a:spLocks noChangeAspect="1"/>
          </p:cNvSpPr>
          <p:nvPr/>
        </p:nvSpPr>
        <p:spPr>
          <a:xfrm>
            <a:off x="3904248" y="3111458"/>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a:latin typeface="Arial" panose="020B0604020202020204" pitchFamily="34" charset="0"/>
                <a:cs typeface="Arial" panose="020B0604020202020204" pitchFamily="34" charset="0"/>
              </a:rPr>
              <a:t>#</a:t>
            </a:r>
            <a:endParaRPr lang="en-CA" sz="800" dirty="0">
              <a:latin typeface="Arial" panose="020B0604020202020204" pitchFamily="34" charset="0"/>
              <a:cs typeface="Arial" panose="020B0604020202020204" pitchFamily="34" charset="0"/>
            </a:endParaRPr>
          </a:p>
        </p:txBody>
      </p:sp>
      <p:sp>
        <p:nvSpPr>
          <p:cNvPr id="280" name="Oval 279">
            <a:extLst>
              <a:ext uri="{FF2B5EF4-FFF2-40B4-BE49-F238E27FC236}">
                <a16:creationId xmlns:a16="http://schemas.microsoft.com/office/drawing/2014/main" id="{6FB637F3-4559-43F4-9B35-656D2608D64A}"/>
              </a:ext>
            </a:extLst>
          </p:cNvPr>
          <p:cNvSpPr>
            <a:spLocks noChangeAspect="1"/>
          </p:cNvSpPr>
          <p:nvPr/>
        </p:nvSpPr>
        <p:spPr>
          <a:xfrm>
            <a:off x="3899121" y="3507910"/>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a:latin typeface="Arial" panose="020B0604020202020204" pitchFamily="34" charset="0"/>
                <a:cs typeface="Arial" panose="020B0604020202020204" pitchFamily="34" charset="0"/>
              </a:rPr>
              <a:t>#</a:t>
            </a:r>
            <a:endParaRPr lang="en-CA" sz="800" dirty="0">
              <a:latin typeface="Arial" panose="020B0604020202020204" pitchFamily="34" charset="0"/>
              <a:cs typeface="Arial" panose="020B0604020202020204" pitchFamily="34" charset="0"/>
            </a:endParaRPr>
          </a:p>
        </p:txBody>
      </p:sp>
      <p:sp>
        <p:nvSpPr>
          <p:cNvPr id="281" name="Oval 280">
            <a:extLst>
              <a:ext uri="{FF2B5EF4-FFF2-40B4-BE49-F238E27FC236}">
                <a16:creationId xmlns:a16="http://schemas.microsoft.com/office/drawing/2014/main" id="{126B65B5-817E-4413-AC13-4E8DC4EB812D}"/>
              </a:ext>
            </a:extLst>
          </p:cNvPr>
          <p:cNvSpPr>
            <a:spLocks noChangeAspect="1"/>
          </p:cNvSpPr>
          <p:nvPr/>
        </p:nvSpPr>
        <p:spPr>
          <a:xfrm>
            <a:off x="5204479" y="2004194"/>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a:latin typeface="Arial" panose="020B0604020202020204" pitchFamily="34" charset="0"/>
                <a:cs typeface="Arial" panose="020B0604020202020204" pitchFamily="34" charset="0"/>
              </a:rPr>
              <a:t>#</a:t>
            </a:r>
            <a:endParaRPr lang="en-CA" sz="800" dirty="0">
              <a:latin typeface="Arial" panose="020B0604020202020204" pitchFamily="34" charset="0"/>
              <a:cs typeface="Arial" panose="020B0604020202020204" pitchFamily="34" charset="0"/>
            </a:endParaRPr>
          </a:p>
        </p:txBody>
      </p:sp>
      <p:sp>
        <p:nvSpPr>
          <p:cNvPr id="282" name="Oval 281">
            <a:extLst>
              <a:ext uri="{FF2B5EF4-FFF2-40B4-BE49-F238E27FC236}">
                <a16:creationId xmlns:a16="http://schemas.microsoft.com/office/drawing/2014/main" id="{6E21B7D6-DC86-4328-9C0A-99D56843F421}"/>
              </a:ext>
            </a:extLst>
          </p:cNvPr>
          <p:cNvSpPr>
            <a:spLocks noChangeAspect="1"/>
          </p:cNvSpPr>
          <p:nvPr/>
        </p:nvSpPr>
        <p:spPr>
          <a:xfrm>
            <a:off x="5204479" y="2367263"/>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a:latin typeface="Arial" panose="020B0604020202020204" pitchFamily="34" charset="0"/>
                <a:cs typeface="Arial" panose="020B0604020202020204" pitchFamily="34" charset="0"/>
              </a:rPr>
              <a:t>#</a:t>
            </a:r>
            <a:endParaRPr lang="en-CA" sz="800" dirty="0">
              <a:latin typeface="Arial" panose="020B0604020202020204" pitchFamily="34" charset="0"/>
              <a:cs typeface="Arial" panose="020B0604020202020204" pitchFamily="34" charset="0"/>
            </a:endParaRPr>
          </a:p>
        </p:txBody>
      </p:sp>
      <p:sp>
        <p:nvSpPr>
          <p:cNvPr id="283" name="Oval 282">
            <a:extLst>
              <a:ext uri="{FF2B5EF4-FFF2-40B4-BE49-F238E27FC236}">
                <a16:creationId xmlns:a16="http://schemas.microsoft.com/office/drawing/2014/main" id="{6FA78B7A-68DE-4F1C-B3B5-DF28D3688394}"/>
              </a:ext>
            </a:extLst>
          </p:cNvPr>
          <p:cNvSpPr>
            <a:spLocks noChangeAspect="1"/>
          </p:cNvSpPr>
          <p:nvPr/>
        </p:nvSpPr>
        <p:spPr>
          <a:xfrm>
            <a:off x="5204479" y="2758328"/>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a:latin typeface="Arial" panose="020B0604020202020204" pitchFamily="34" charset="0"/>
                <a:cs typeface="Arial" panose="020B0604020202020204" pitchFamily="34" charset="0"/>
              </a:rPr>
              <a:t>#</a:t>
            </a:r>
            <a:endParaRPr lang="en-CA" sz="800" dirty="0">
              <a:latin typeface="Arial" panose="020B0604020202020204" pitchFamily="34" charset="0"/>
              <a:cs typeface="Arial" panose="020B0604020202020204" pitchFamily="34" charset="0"/>
            </a:endParaRPr>
          </a:p>
        </p:txBody>
      </p:sp>
      <p:sp>
        <p:nvSpPr>
          <p:cNvPr id="284" name="Oval 283">
            <a:extLst>
              <a:ext uri="{FF2B5EF4-FFF2-40B4-BE49-F238E27FC236}">
                <a16:creationId xmlns:a16="http://schemas.microsoft.com/office/drawing/2014/main" id="{32D17BEB-FE5A-4D8A-AAEE-34F82F226247}"/>
              </a:ext>
            </a:extLst>
          </p:cNvPr>
          <p:cNvSpPr>
            <a:spLocks noChangeAspect="1"/>
          </p:cNvSpPr>
          <p:nvPr/>
        </p:nvSpPr>
        <p:spPr>
          <a:xfrm>
            <a:off x="5212485" y="3038695"/>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a:latin typeface="Arial" panose="020B0604020202020204" pitchFamily="34" charset="0"/>
                <a:cs typeface="Arial" panose="020B0604020202020204" pitchFamily="34" charset="0"/>
              </a:rPr>
              <a:t>#</a:t>
            </a:r>
            <a:endParaRPr lang="en-CA" sz="800" dirty="0">
              <a:latin typeface="Arial" panose="020B0604020202020204" pitchFamily="34" charset="0"/>
              <a:cs typeface="Arial" panose="020B0604020202020204" pitchFamily="34" charset="0"/>
            </a:endParaRPr>
          </a:p>
        </p:txBody>
      </p:sp>
      <p:sp>
        <p:nvSpPr>
          <p:cNvPr id="285" name="Oval 284">
            <a:extLst>
              <a:ext uri="{FF2B5EF4-FFF2-40B4-BE49-F238E27FC236}">
                <a16:creationId xmlns:a16="http://schemas.microsoft.com/office/drawing/2014/main" id="{327A86E9-181C-433F-9BC2-7641480B8678}"/>
              </a:ext>
            </a:extLst>
          </p:cNvPr>
          <p:cNvSpPr>
            <a:spLocks noChangeAspect="1"/>
          </p:cNvSpPr>
          <p:nvPr/>
        </p:nvSpPr>
        <p:spPr>
          <a:xfrm>
            <a:off x="6530608" y="3488439"/>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a:latin typeface="Arial" panose="020B0604020202020204" pitchFamily="34" charset="0"/>
                <a:cs typeface="Arial" panose="020B0604020202020204" pitchFamily="34" charset="0"/>
              </a:rPr>
              <a:t>1</a:t>
            </a:r>
            <a:endParaRPr lang="en-CA" sz="800" dirty="0">
              <a:latin typeface="Arial" panose="020B0604020202020204" pitchFamily="34" charset="0"/>
              <a:cs typeface="Arial" panose="020B0604020202020204" pitchFamily="34" charset="0"/>
            </a:endParaRPr>
          </a:p>
        </p:txBody>
      </p:sp>
      <p:sp>
        <p:nvSpPr>
          <p:cNvPr id="286" name="Oval 285">
            <a:extLst>
              <a:ext uri="{FF2B5EF4-FFF2-40B4-BE49-F238E27FC236}">
                <a16:creationId xmlns:a16="http://schemas.microsoft.com/office/drawing/2014/main" id="{EF5F1D0C-0266-4591-92BE-F3F9F0215A3E}"/>
              </a:ext>
            </a:extLst>
          </p:cNvPr>
          <p:cNvSpPr>
            <a:spLocks noChangeAspect="1"/>
          </p:cNvSpPr>
          <p:nvPr/>
        </p:nvSpPr>
        <p:spPr>
          <a:xfrm>
            <a:off x="7844429" y="3478448"/>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a:latin typeface="Arial" panose="020B0604020202020204" pitchFamily="34" charset="0"/>
                <a:cs typeface="Arial" panose="020B0604020202020204" pitchFamily="34" charset="0"/>
              </a:rPr>
              <a:t>#</a:t>
            </a:r>
            <a:endParaRPr lang="en-CA" sz="800" dirty="0">
              <a:latin typeface="Arial" panose="020B0604020202020204" pitchFamily="34" charset="0"/>
              <a:cs typeface="Arial" panose="020B0604020202020204" pitchFamily="34" charset="0"/>
            </a:endParaRPr>
          </a:p>
        </p:txBody>
      </p:sp>
      <p:sp>
        <p:nvSpPr>
          <p:cNvPr id="287" name="Oval 286">
            <a:extLst>
              <a:ext uri="{FF2B5EF4-FFF2-40B4-BE49-F238E27FC236}">
                <a16:creationId xmlns:a16="http://schemas.microsoft.com/office/drawing/2014/main" id="{2E167A94-BBA9-41A0-B1AF-19518F547DC2}"/>
              </a:ext>
            </a:extLst>
          </p:cNvPr>
          <p:cNvSpPr>
            <a:spLocks noChangeAspect="1"/>
          </p:cNvSpPr>
          <p:nvPr/>
        </p:nvSpPr>
        <p:spPr>
          <a:xfrm>
            <a:off x="10503578" y="3478448"/>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a:latin typeface="Arial" panose="020B0604020202020204" pitchFamily="34" charset="0"/>
                <a:cs typeface="Arial" panose="020B0604020202020204" pitchFamily="34" charset="0"/>
              </a:rPr>
              <a:t>4</a:t>
            </a:r>
            <a:endParaRPr lang="en-CA" sz="800" dirty="0">
              <a:latin typeface="Arial" panose="020B0604020202020204" pitchFamily="34" charset="0"/>
              <a:cs typeface="Arial" panose="020B0604020202020204" pitchFamily="34" charset="0"/>
            </a:endParaRPr>
          </a:p>
        </p:txBody>
      </p:sp>
      <p:sp>
        <p:nvSpPr>
          <p:cNvPr id="288" name="TextBox 287">
            <a:extLst>
              <a:ext uri="{FF2B5EF4-FFF2-40B4-BE49-F238E27FC236}">
                <a16:creationId xmlns:a16="http://schemas.microsoft.com/office/drawing/2014/main" id="{5C6EB3F3-887D-41AA-912C-3CE3521E8FF0}"/>
              </a:ext>
            </a:extLst>
          </p:cNvPr>
          <p:cNvSpPr txBox="1">
            <a:spLocks/>
          </p:cNvSpPr>
          <p:nvPr/>
        </p:nvSpPr>
        <p:spPr>
          <a:xfrm>
            <a:off x="8339804" y="3509812"/>
            <a:ext cx="1048235" cy="336759"/>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sz="800" dirty="0"/>
              <a:t>Product</a:t>
            </a:r>
          </a:p>
          <a:p>
            <a:r>
              <a:rPr lang="en-CA" sz="800" dirty="0"/>
              <a:t>Testing</a:t>
            </a:r>
          </a:p>
        </p:txBody>
      </p:sp>
      <p:sp>
        <p:nvSpPr>
          <p:cNvPr id="289" name="Oval 288">
            <a:extLst>
              <a:ext uri="{FF2B5EF4-FFF2-40B4-BE49-F238E27FC236}">
                <a16:creationId xmlns:a16="http://schemas.microsoft.com/office/drawing/2014/main" id="{3ED22A58-DB3B-46CA-B5DB-226CBA8C716C}"/>
              </a:ext>
            </a:extLst>
          </p:cNvPr>
          <p:cNvSpPr>
            <a:spLocks noChangeAspect="1"/>
          </p:cNvSpPr>
          <p:nvPr/>
        </p:nvSpPr>
        <p:spPr>
          <a:xfrm>
            <a:off x="9170944" y="3481595"/>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a:latin typeface="Arial" panose="020B0604020202020204" pitchFamily="34" charset="0"/>
                <a:cs typeface="Arial" panose="020B0604020202020204" pitchFamily="34" charset="0"/>
              </a:rPr>
              <a:t>2</a:t>
            </a:r>
            <a:endParaRPr lang="en-CA" sz="800" dirty="0">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29A51972-8E2E-48F6-9513-35556BB72A45}"/>
              </a:ext>
            </a:extLst>
          </p:cNvPr>
          <p:cNvGrpSpPr/>
          <p:nvPr/>
        </p:nvGrpSpPr>
        <p:grpSpPr>
          <a:xfrm>
            <a:off x="86359" y="4867313"/>
            <a:ext cx="2093782" cy="346299"/>
            <a:chOff x="86359" y="4626547"/>
            <a:chExt cx="2093782" cy="346299"/>
          </a:xfrm>
        </p:grpSpPr>
        <p:sp>
          <p:nvSpPr>
            <p:cNvPr id="290" name="TextBox 289">
              <a:extLst>
                <a:ext uri="{FF2B5EF4-FFF2-40B4-BE49-F238E27FC236}">
                  <a16:creationId xmlns:a16="http://schemas.microsoft.com/office/drawing/2014/main" id="{08CE16AB-FAD3-4CB3-9D8E-C0510DF2A4BD}"/>
                </a:ext>
              </a:extLst>
            </p:cNvPr>
            <p:cNvSpPr txBox="1"/>
            <p:nvPr/>
          </p:nvSpPr>
          <p:spPr>
            <a:xfrm>
              <a:off x="617651" y="4626547"/>
              <a:ext cx="1562490" cy="346299"/>
            </a:xfrm>
            <a:prstGeom prst="rect">
              <a:avLst/>
            </a:prstGeom>
          </p:spPr>
          <p:txBody>
            <a:bodyPr wrap="none" lIns="0" tIns="0" rIns="0" bIns="0" numCol="1" spcCol="360000" rtlCol="0">
              <a:noAutofit/>
            </a:bodyPr>
            <a:lstStyle/>
            <a:p>
              <a:pPr algn="l">
                <a:lnSpc>
                  <a:spcPct val="110000"/>
                </a:lnSpc>
                <a:tabLst/>
              </a:pPr>
              <a:r>
                <a:rPr lang="en-US" sz="1200" dirty="0">
                  <a:solidFill>
                    <a:schemeClr val="tx1">
                      <a:lumMod val="50000"/>
                    </a:schemeClr>
                  </a:solidFill>
                  <a:latin typeface="Roboto Condensed Light" panose="02000000000000000000" pitchFamily="2" charset="0"/>
                  <a:ea typeface="Roboto Condensed Light" panose="02000000000000000000" pitchFamily="2" charset="0"/>
                </a:rPr>
                <a:t>Capability Added to </a:t>
              </a:r>
              <a:br>
                <a:rPr lang="en-US" sz="1200" dirty="0">
                  <a:solidFill>
                    <a:schemeClr val="tx1">
                      <a:lumMod val="50000"/>
                    </a:schemeClr>
                  </a:solidFill>
                  <a:latin typeface="Roboto Condensed Light" panose="02000000000000000000" pitchFamily="2" charset="0"/>
                  <a:ea typeface="Roboto Condensed Light" panose="02000000000000000000" pitchFamily="2" charset="0"/>
                </a:rPr>
              </a:br>
              <a:r>
                <a:rPr lang="en-US" sz="1200" dirty="0">
                  <a:solidFill>
                    <a:schemeClr val="tx1">
                      <a:lumMod val="50000"/>
                    </a:schemeClr>
                  </a:solidFill>
                  <a:latin typeface="Roboto Condensed Light" panose="02000000000000000000" pitchFamily="2" charset="0"/>
                  <a:ea typeface="Roboto Condensed Light" panose="02000000000000000000" pitchFamily="2" charset="0"/>
                </a:rPr>
                <a:t>Reference Architecture </a:t>
              </a:r>
              <a:endParaRPr lang="en-CA" sz="12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291" name="Rectangle 290">
              <a:extLst>
                <a:ext uri="{FF2B5EF4-FFF2-40B4-BE49-F238E27FC236}">
                  <a16:creationId xmlns:a16="http://schemas.microsoft.com/office/drawing/2014/main" id="{36A32F14-BCCA-438A-A002-7486EBAF8377}"/>
                </a:ext>
              </a:extLst>
            </p:cNvPr>
            <p:cNvSpPr/>
            <p:nvPr/>
          </p:nvSpPr>
          <p:spPr>
            <a:xfrm>
              <a:off x="86359" y="4662536"/>
              <a:ext cx="274320" cy="274320"/>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defTabSz="914400"/>
              <a:endParaRPr lang="en-US" sz="1200" dirty="0">
                <a:solidFill>
                  <a:prstClr val="black">
                    <a:lumMod val="75000"/>
                    <a:lumOff val="25000"/>
                  </a:prstClr>
                </a:solidFill>
                <a:latin typeface="Roboto Condensed Light" panose="02000000000000000000" pitchFamily="2" charset="0"/>
                <a:ea typeface="Roboto Condensed Light" panose="02000000000000000000" pitchFamily="2" charset="0"/>
                <a:cs typeface="Arial" panose="020B0604020202020204" pitchFamily="34" charset="0"/>
              </a:endParaRPr>
            </a:p>
            <a:p>
              <a:pPr algn="ctr" defTabSz="914400"/>
              <a:endParaRPr lang="en-CA" sz="1200" dirty="0">
                <a:solidFill>
                  <a:prstClr val="black">
                    <a:lumMod val="75000"/>
                    <a:lumOff val="25000"/>
                  </a:prstClr>
                </a:solidFill>
                <a:latin typeface="Roboto Condensed Light" panose="02000000000000000000" pitchFamily="2" charset="0"/>
                <a:ea typeface="Roboto Condensed Light" panose="02000000000000000000" pitchFamily="2" charset="0"/>
                <a:cs typeface="Arial" panose="020B0604020202020204" pitchFamily="34" charset="0"/>
              </a:endParaRPr>
            </a:p>
          </p:txBody>
        </p:sp>
      </p:grpSp>
      <p:sp>
        <p:nvSpPr>
          <p:cNvPr id="296" name="TextBox 295">
            <a:extLst>
              <a:ext uri="{FF2B5EF4-FFF2-40B4-BE49-F238E27FC236}">
                <a16:creationId xmlns:a16="http://schemas.microsoft.com/office/drawing/2014/main" id="{025A8AEC-57AD-4B65-93E9-AEB2CDBC1239}"/>
              </a:ext>
            </a:extLst>
          </p:cNvPr>
          <p:cNvSpPr txBox="1">
            <a:spLocks/>
          </p:cNvSpPr>
          <p:nvPr/>
        </p:nvSpPr>
        <p:spPr>
          <a:xfrm>
            <a:off x="9610864" y="5836524"/>
            <a:ext cx="1048235" cy="338554"/>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nchor="ctr" anchorCtr="0">
            <a:spAutoFit/>
          </a:bodyPr>
          <a:lstStyle>
            <a:defPPr>
              <a:defRPr lang="en-US"/>
            </a:defPPr>
            <a:lvl1pPr algn="ctr">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sz="800" dirty="0"/>
              <a:t>Compensations</a:t>
            </a:r>
            <a:br>
              <a:rPr lang="en-CA" sz="800" dirty="0"/>
            </a:br>
            <a:endParaRPr lang="en-CA" sz="800" dirty="0"/>
          </a:p>
        </p:txBody>
      </p:sp>
      <p:sp>
        <p:nvSpPr>
          <p:cNvPr id="297" name="Oval 296">
            <a:extLst>
              <a:ext uri="{FF2B5EF4-FFF2-40B4-BE49-F238E27FC236}">
                <a16:creationId xmlns:a16="http://schemas.microsoft.com/office/drawing/2014/main" id="{61928BD8-BC03-4C28-B6ED-8760B05B7AA6}"/>
              </a:ext>
            </a:extLst>
          </p:cNvPr>
          <p:cNvSpPr>
            <a:spLocks noChangeAspect="1"/>
          </p:cNvSpPr>
          <p:nvPr/>
        </p:nvSpPr>
        <p:spPr>
          <a:xfrm>
            <a:off x="10433682" y="5847651"/>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a:latin typeface="Arial" panose="020B0604020202020204" pitchFamily="34" charset="0"/>
                <a:cs typeface="Arial" panose="020B0604020202020204" pitchFamily="34" charset="0"/>
              </a:rPr>
              <a:t>1</a:t>
            </a:r>
            <a:endParaRPr lang="en-CA" sz="800" dirty="0">
              <a:latin typeface="Arial" panose="020B0604020202020204" pitchFamily="34" charset="0"/>
              <a:cs typeface="Arial" panose="020B0604020202020204" pitchFamily="34" charset="0"/>
            </a:endParaRPr>
          </a:p>
        </p:txBody>
      </p:sp>
      <p:sp>
        <p:nvSpPr>
          <p:cNvPr id="298" name="TextBox 297">
            <a:extLst>
              <a:ext uri="{FF2B5EF4-FFF2-40B4-BE49-F238E27FC236}">
                <a16:creationId xmlns:a16="http://schemas.microsoft.com/office/drawing/2014/main" id="{6FB3D0FA-4CD1-4541-908C-EFF2DB9BBE52}"/>
              </a:ext>
            </a:extLst>
          </p:cNvPr>
          <p:cNvSpPr txBox="1">
            <a:spLocks/>
          </p:cNvSpPr>
          <p:nvPr/>
        </p:nvSpPr>
        <p:spPr>
          <a:xfrm>
            <a:off x="9610864" y="6197244"/>
            <a:ext cx="1048235" cy="338554"/>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nchor="ctr" anchorCtr="0">
            <a:spAutoFit/>
          </a:bodyPr>
          <a:lstStyle>
            <a:defPPr>
              <a:defRPr lang="en-US"/>
            </a:defPPr>
            <a:lvl1pPr algn="ctr">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sz="800" dirty="0"/>
              <a:t>Payroll</a:t>
            </a:r>
            <a:br>
              <a:rPr lang="en-CA" sz="800" dirty="0"/>
            </a:br>
            <a:r>
              <a:rPr lang="en-CA" sz="800" dirty="0"/>
              <a:t> </a:t>
            </a:r>
          </a:p>
        </p:txBody>
      </p:sp>
      <p:sp>
        <p:nvSpPr>
          <p:cNvPr id="299" name="Oval 298">
            <a:extLst>
              <a:ext uri="{FF2B5EF4-FFF2-40B4-BE49-F238E27FC236}">
                <a16:creationId xmlns:a16="http://schemas.microsoft.com/office/drawing/2014/main" id="{BEF0C594-337D-4916-9671-15812A72EE81}"/>
              </a:ext>
            </a:extLst>
          </p:cNvPr>
          <p:cNvSpPr>
            <a:spLocks noChangeAspect="1"/>
          </p:cNvSpPr>
          <p:nvPr/>
        </p:nvSpPr>
        <p:spPr>
          <a:xfrm>
            <a:off x="10433682" y="6208371"/>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a:latin typeface="Arial" panose="020B0604020202020204" pitchFamily="34" charset="0"/>
                <a:cs typeface="Arial" panose="020B0604020202020204" pitchFamily="34" charset="0"/>
              </a:rPr>
              <a:t>1</a:t>
            </a:r>
            <a:endParaRPr lang="en-CA" sz="800" dirty="0">
              <a:latin typeface="Arial" panose="020B0604020202020204" pitchFamily="34" charset="0"/>
              <a:cs typeface="Arial" panose="020B0604020202020204" pitchFamily="34" charset="0"/>
            </a:endParaRPr>
          </a:p>
        </p:txBody>
      </p:sp>
      <p:sp>
        <p:nvSpPr>
          <p:cNvPr id="304" name="TextBox 303">
            <a:extLst>
              <a:ext uri="{FF2B5EF4-FFF2-40B4-BE49-F238E27FC236}">
                <a16:creationId xmlns:a16="http://schemas.microsoft.com/office/drawing/2014/main" id="{0A3224D0-6221-42B8-87B8-3EBE5B7361D8}"/>
              </a:ext>
            </a:extLst>
          </p:cNvPr>
          <p:cNvSpPr txBox="1">
            <a:spLocks/>
          </p:cNvSpPr>
          <p:nvPr/>
        </p:nvSpPr>
        <p:spPr>
          <a:xfrm>
            <a:off x="5708506" y="4032024"/>
            <a:ext cx="1048235" cy="338554"/>
          </a:xfrm>
          <a:prstGeom prst="rect">
            <a:avLst/>
          </a:prstGeom>
          <a:solidFill>
            <a:schemeClr val="accent1">
              <a:lumMod val="40000"/>
              <a:lumOff val="60000"/>
            </a:schemeClr>
          </a:solidFill>
          <a:ln w="3175">
            <a:solidFill>
              <a:schemeClr val="tx2"/>
            </a:solidFill>
          </a:ln>
        </p:spPr>
        <p:txBody>
          <a:bodyPr wrap="square" rtlCol="0" anchor="ctr" anchorCtr="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sz="800" dirty="0"/>
              <a:t>Collaboration </a:t>
            </a:r>
            <a:br>
              <a:rPr lang="en-CA" sz="800" dirty="0"/>
            </a:br>
            <a:r>
              <a:rPr lang="en-CA" sz="800" dirty="0"/>
              <a:t>&amp; Innovation</a:t>
            </a:r>
          </a:p>
        </p:txBody>
      </p:sp>
      <p:sp>
        <p:nvSpPr>
          <p:cNvPr id="305" name="Oval 304">
            <a:extLst>
              <a:ext uri="{FF2B5EF4-FFF2-40B4-BE49-F238E27FC236}">
                <a16:creationId xmlns:a16="http://schemas.microsoft.com/office/drawing/2014/main" id="{61A28244-91C5-4B22-983D-13DD0D9316E7}"/>
              </a:ext>
            </a:extLst>
          </p:cNvPr>
          <p:cNvSpPr>
            <a:spLocks noChangeAspect="1"/>
          </p:cNvSpPr>
          <p:nvPr/>
        </p:nvSpPr>
        <p:spPr>
          <a:xfrm>
            <a:off x="6525629" y="4032922"/>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b="1" dirty="0">
                <a:latin typeface="Arial" panose="020B0604020202020204" pitchFamily="34" charset="0"/>
                <a:cs typeface="Arial" panose="020B0604020202020204" pitchFamily="34" charset="0"/>
              </a:rPr>
              <a:t>1</a:t>
            </a:r>
            <a:endParaRPr lang="en-CA" sz="800" b="1" dirty="0">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900A24C0-1F05-4D97-BCD8-227384AAB065}"/>
              </a:ext>
            </a:extLst>
          </p:cNvPr>
          <p:cNvGrpSpPr/>
          <p:nvPr/>
        </p:nvGrpSpPr>
        <p:grpSpPr>
          <a:xfrm>
            <a:off x="86359" y="5817396"/>
            <a:ext cx="2210501" cy="241415"/>
            <a:chOff x="121934" y="5500064"/>
            <a:chExt cx="2210501" cy="241415"/>
          </a:xfrm>
        </p:grpSpPr>
        <p:sp>
          <p:nvSpPr>
            <p:cNvPr id="308" name="TextBox 307">
              <a:extLst>
                <a:ext uri="{FF2B5EF4-FFF2-40B4-BE49-F238E27FC236}">
                  <a16:creationId xmlns:a16="http://schemas.microsoft.com/office/drawing/2014/main" id="{B9E9DFFD-D687-4C96-BE3E-6FDC61D34E1E}"/>
                </a:ext>
              </a:extLst>
            </p:cNvPr>
            <p:cNvSpPr txBox="1"/>
            <p:nvPr/>
          </p:nvSpPr>
          <p:spPr>
            <a:xfrm>
              <a:off x="401072" y="5500064"/>
              <a:ext cx="1931363" cy="241415"/>
            </a:xfrm>
            <a:prstGeom prst="rect">
              <a:avLst/>
            </a:prstGeom>
          </p:spPr>
          <p:txBody>
            <a:bodyPr wrap="none" lIns="0" tIns="0" rIns="0" bIns="0" numCol="1" spcCol="360000" rtlCol="0">
              <a:noAutofit/>
            </a:bodyPr>
            <a:lstStyle/>
            <a:p>
              <a:pPr algn="l">
                <a:lnSpc>
                  <a:spcPct val="110000"/>
                </a:lnSpc>
                <a:tabLst/>
              </a:pPr>
              <a:r>
                <a:rPr lang="en-US" sz="1400" dirty="0">
                  <a:solidFill>
                    <a:schemeClr val="tx1">
                      <a:lumMod val="50000"/>
                    </a:schemeClr>
                  </a:solidFill>
                  <a:latin typeface="Roboto Condensed Light" panose="02000000000000000000" pitchFamily="2" charset="0"/>
                  <a:ea typeface="Roboto Condensed Light" panose="02000000000000000000" pitchFamily="2" charset="0"/>
                </a:rPr>
                <a:t>Remediation Recommended</a:t>
              </a:r>
              <a:endParaRPr lang="en-CA"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309" name="Oval 308">
              <a:extLst>
                <a:ext uri="{FF2B5EF4-FFF2-40B4-BE49-F238E27FC236}">
                  <a16:creationId xmlns:a16="http://schemas.microsoft.com/office/drawing/2014/main" id="{30CA287F-18CF-4119-A7B4-64820C2EF096}"/>
                </a:ext>
              </a:extLst>
            </p:cNvPr>
            <p:cNvSpPr>
              <a:spLocks noChangeAspect="1"/>
            </p:cNvSpPr>
            <p:nvPr/>
          </p:nvSpPr>
          <p:spPr>
            <a:xfrm>
              <a:off x="121934" y="5512771"/>
              <a:ext cx="216000" cy="216000"/>
            </a:xfrm>
            <a:prstGeom prst="ellipse">
              <a:avLst/>
            </a:prstGeom>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a:latin typeface="Arial" panose="020B0604020202020204" pitchFamily="34" charset="0"/>
                  <a:cs typeface="Arial" panose="020B0604020202020204" pitchFamily="34" charset="0"/>
                </a:rPr>
                <a:t>#</a:t>
              </a:r>
              <a:endParaRPr lang="en-CA" sz="800" dirty="0">
                <a:latin typeface="Arial" panose="020B0604020202020204" pitchFamily="34" charset="0"/>
                <a:cs typeface="Arial" panose="020B0604020202020204" pitchFamily="34" charset="0"/>
              </a:endParaRPr>
            </a:p>
          </p:txBody>
        </p:sp>
      </p:grpSp>
      <p:sp>
        <p:nvSpPr>
          <p:cNvPr id="179" name="Rectangle 178">
            <a:extLst>
              <a:ext uri="{FF2B5EF4-FFF2-40B4-BE49-F238E27FC236}">
                <a16:creationId xmlns:a16="http://schemas.microsoft.com/office/drawing/2014/main" id="{02CD370C-E6B3-45BD-81F1-51843A834753}"/>
              </a:ext>
            </a:extLst>
          </p:cNvPr>
          <p:cNvSpPr/>
          <p:nvPr/>
        </p:nvSpPr>
        <p:spPr>
          <a:xfrm>
            <a:off x="4440492" y="2837895"/>
            <a:ext cx="3542400" cy="21389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solidFill>
                <a:latin typeface="Roboto Condensed Light" panose="02000000000000000000" pitchFamily="2" charset="0"/>
              </a:rPr>
              <a:t>Instructions</a:t>
            </a:r>
          </a:p>
          <a:p>
            <a:pPr algn="ctr"/>
            <a:endParaRPr lang="en-US" sz="1200" dirty="0">
              <a:solidFill>
                <a:schemeClr val="bg2"/>
              </a:solidFill>
              <a:latin typeface="Roboto Condensed Light" panose="02000000000000000000" pitchFamily="2" charset="0"/>
            </a:endParaRPr>
          </a:p>
          <a:p>
            <a:pPr marL="228600" indent="-228600">
              <a:buAutoNum type="arabicPeriod"/>
            </a:pPr>
            <a:r>
              <a:rPr lang="en-US" sz="1200" dirty="0">
                <a:solidFill>
                  <a:schemeClr val="bg2"/>
                </a:solidFill>
                <a:latin typeface="Roboto Condensed Light" panose="02000000000000000000" pitchFamily="2" charset="0"/>
              </a:rPr>
              <a:t>Replace with BCM from previous slides.</a:t>
            </a:r>
          </a:p>
          <a:p>
            <a:pPr marL="228600" indent="-228600">
              <a:buAutoNum type="arabicPeriod"/>
            </a:pPr>
            <a:r>
              <a:rPr lang="en-US" sz="1200" dirty="0">
                <a:solidFill>
                  <a:schemeClr val="bg2"/>
                </a:solidFill>
                <a:latin typeface="Roboto Condensed Light" panose="02000000000000000000" pitchFamily="2" charset="0"/>
              </a:rPr>
              <a:t>Update capability count and evaluation with outcomes from the exercises.</a:t>
            </a:r>
          </a:p>
          <a:p>
            <a:pPr marL="228600" indent="-228600">
              <a:buAutoNum type="arabicPeriod"/>
            </a:pPr>
            <a:r>
              <a:rPr lang="en-US" sz="1200" dirty="0">
                <a:solidFill>
                  <a:schemeClr val="bg2"/>
                </a:solidFill>
                <a:latin typeface="Roboto Condensed Light" panose="02000000000000000000" pitchFamily="2" charset="0"/>
              </a:rPr>
              <a:t>Update key.</a:t>
            </a:r>
          </a:p>
          <a:p>
            <a:pPr algn="ctr"/>
            <a:endParaRPr lang="en-CA" sz="1200" dirty="0">
              <a:solidFill>
                <a:schemeClr val="bg2"/>
              </a:solidFill>
              <a:latin typeface="Roboto Condensed Light" panose="02000000000000000000" pitchFamily="2" charset="0"/>
            </a:endParaRPr>
          </a:p>
        </p:txBody>
      </p:sp>
    </p:spTree>
    <p:extLst>
      <p:ext uri="{BB962C8B-B14F-4D97-AF65-F5344CB8AC3E}">
        <p14:creationId xmlns:p14="http://schemas.microsoft.com/office/powerpoint/2010/main" val="1891402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C09491-2CAB-45D4-8EE5-E2E50775B2A2}"/>
              </a:ext>
            </a:extLst>
          </p:cNvPr>
          <p:cNvSpPr>
            <a:spLocks noGrp="1"/>
          </p:cNvSpPr>
          <p:nvPr>
            <p:ph type="title"/>
          </p:nvPr>
        </p:nvSpPr>
        <p:spPr>
          <a:xfrm>
            <a:off x="371181" y="530106"/>
            <a:ext cx="11576637" cy="1130188"/>
          </a:xfrm>
        </p:spPr>
        <p:txBody>
          <a:bodyPr/>
          <a:lstStyle/>
          <a:p>
            <a:r>
              <a:rPr lang="en-US" dirty="0"/>
              <a:t>Application Portfolio Snapshot</a:t>
            </a:r>
            <a:endParaRPr lang="en-CA" dirty="0"/>
          </a:p>
        </p:txBody>
      </p:sp>
      <p:graphicFrame>
        <p:nvGraphicFramePr>
          <p:cNvPr id="3" name="Table 2">
            <a:extLst>
              <a:ext uri="{FF2B5EF4-FFF2-40B4-BE49-F238E27FC236}">
                <a16:creationId xmlns:a16="http://schemas.microsoft.com/office/drawing/2014/main" id="{80D66E1A-9440-41C8-9394-97CDAA5E6D9B}"/>
              </a:ext>
            </a:extLst>
          </p:cNvPr>
          <p:cNvGraphicFramePr>
            <a:graphicFrameLocks noGrp="1"/>
          </p:cNvGraphicFramePr>
          <p:nvPr>
            <p:extLst>
              <p:ext uri="{D42A27DB-BD31-4B8C-83A1-F6EECF244321}">
                <p14:modId xmlns:p14="http://schemas.microsoft.com/office/powerpoint/2010/main" val="2854930893"/>
              </p:ext>
            </p:extLst>
          </p:nvPr>
        </p:nvGraphicFramePr>
        <p:xfrm>
          <a:off x="371180" y="1095200"/>
          <a:ext cx="11576637" cy="5042510"/>
        </p:xfrm>
        <a:graphic>
          <a:graphicData uri="http://schemas.openxmlformats.org/drawingml/2006/table">
            <a:tbl>
              <a:tblPr firstRow="1" bandRow="1">
                <a:tableStyleId>{5C22544A-7EE6-4342-B048-85BDC9FD1C3A}</a:tableStyleId>
              </a:tblPr>
              <a:tblGrid>
                <a:gridCol w="2837711">
                  <a:extLst>
                    <a:ext uri="{9D8B030D-6E8A-4147-A177-3AD203B41FA5}">
                      <a16:colId xmlns:a16="http://schemas.microsoft.com/office/drawing/2014/main" val="2477365510"/>
                    </a:ext>
                  </a:extLst>
                </a:gridCol>
                <a:gridCol w="1248418">
                  <a:extLst>
                    <a:ext uri="{9D8B030D-6E8A-4147-A177-3AD203B41FA5}">
                      <a16:colId xmlns:a16="http://schemas.microsoft.com/office/drawing/2014/main" val="1367871488"/>
                    </a:ext>
                  </a:extLst>
                </a:gridCol>
                <a:gridCol w="1248418">
                  <a:extLst>
                    <a:ext uri="{9D8B030D-6E8A-4147-A177-3AD203B41FA5}">
                      <a16:colId xmlns:a16="http://schemas.microsoft.com/office/drawing/2014/main" val="2447025632"/>
                    </a:ext>
                  </a:extLst>
                </a:gridCol>
                <a:gridCol w="1248418">
                  <a:extLst>
                    <a:ext uri="{9D8B030D-6E8A-4147-A177-3AD203B41FA5}">
                      <a16:colId xmlns:a16="http://schemas.microsoft.com/office/drawing/2014/main" val="1163750574"/>
                    </a:ext>
                  </a:extLst>
                </a:gridCol>
                <a:gridCol w="1248418">
                  <a:extLst>
                    <a:ext uri="{9D8B030D-6E8A-4147-A177-3AD203B41FA5}">
                      <a16:colId xmlns:a16="http://schemas.microsoft.com/office/drawing/2014/main" val="929181653"/>
                    </a:ext>
                  </a:extLst>
                </a:gridCol>
                <a:gridCol w="1248418">
                  <a:extLst>
                    <a:ext uri="{9D8B030D-6E8A-4147-A177-3AD203B41FA5}">
                      <a16:colId xmlns:a16="http://schemas.microsoft.com/office/drawing/2014/main" val="619347040"/>
                    </a:ext>
                  </a:extLst>
                </a:gridCol>
                <a:gridCol w="1248418">
                  <a:extLst>
                    <a:ext uri="{9D8B030D-6E8A-4147-A177-3AD203B41FA5}">
                      <a16:colId xmlns:a16="http://schemas.microsoft.com/office/drawing/2014/main" val="2877553202"/>
                    </a:ext>
                  </a:extLst>
                </a:gridCol>
                <a:gridCol w="1248418">
                  <a:extLst>
                    <a:ext uri="{9D8B030D-6E8A-4147-A177-3AD203B41FA5}">
                      <a16:colId xmlns:a16="http://schemas.microsoft.com/office/drawing/2014/main" val="906473971"/>
                    </a:ext>
                  </a:extLst>
                </a:gridCol>
              </a:tblGrid>
              <a:tr h="231281">
                <a:tc>
                  <a:txBody>
                    <a:bodyPr/>
                    <a:lstStyle/>
                    <a:p>
                      <a:pPr algn="ctr" fontAlgn="b"/>
                      <a:r>
                        <a:rPr lang="en-CA" sz="1200" u="none" strike="noStrike">
                          <a:effectLst/>
                          <a:latin typeface="Roboto Condensed Light" panose="02000000000000000000" pitchFamily="2" charset="0"/>
                        </a:rPr>
                        <a:t>Business capability</a:t>
                      </a:r>
                      <a:endParaRPr lang="en-CA" sz="1200" b="0" i="0" u="none" strike="noStrike" dirty="0">
                        <a:solidFill>
                          <a:srgbClr val="FFFFFF"/>
                        </a:solidFill>
                        <a:effectLst/>
                        <a:latin typeface="Roboto Condensed Light" panose="02000000000000000000" pitchFamily="2" charset="0"/>
                      </a:endParaRPr>
                    </a:p>
                  </a:txBody>
                  <a:tcPr marL="4190" marR="4190" marT="4190" marB="0" anchor="b"/>
                </a:tc>
                <a:tc>
                  <a:txBody>
                    <a:bodyPr/>
                    <a:lstStyle/>
                    <a:p>
                      <a:pPr algn="ctr" fontAlgn="b"/>
                      <a:r>
                        <a:rPr lang="en-CA" sz="1200" u="none" strike="noStrike" dirty="0">
                          <a:effectLst/>
                          <a:latin typeface="Roboto Condensed Light" panose="02000000000000000000" pitchFamily="2" charset="0"/>
                        </a:rPr>
                        <a:t>Number </a:t>
                      </a:r>
                      <a:r>
                        <a:rPr lang="en-CA" sz="1200" u="none" strike="noStrike">
                          <a:effectLst/>
                          <a:latin typeface="Roboto Condensed Light" panose="02000000000000000000" pitchFamily="2" charset="0"/>
                        </a:rPr>
                        <a:t>of apps</a:t>
                      </a:r>
                      <a:endParaRPr lang="en-CA" sz="1200" b="0" i="0" u="none" strike="noStrike" dirty="0">
                        <a:solidFill>
                          <a:srgbClr val="FFFFFF"/>
                        </a:solidFill>
                        <a:effectLst/>
                        <a:latin typeface="Roboto Condensed Light" panose="02000000000000000000" pitchFamily="2" charset="0"/>
                      </a:endParaRPr>
                    </a:p>
                  </a:txBody>
                  <a:tcPr marL="4190" marR="4190" marT="4190" marB="0" anchor="b"/>
                </a:tc>
                <a:tc>
                  <a:txBody>
                    <a:bodyPr/>
                    <a:lstStyle/>
                    <a:p>
                      <a:pPr algn="ctr" fontAlgn="b"/>
                      <a:r>
                        <a:rPr lang="en-CA" sz="1200" u="none" strike="noStrike" dirty="0">
                          <a:effectLst/>
                          <a:latin typeface="Roboto Condensed Light" panose="02000000000000000000" pitchFamily="2" charset="0"/>
                        </a:rPr>
                        <a:t>App management model</a:t>
                      </a:r>
                      <a:endParaRPr lang="en-CA" sz="1200" b="0" i="0" u="none" strike="noStrike" dirty="0">
                        <a:solidFill>
                          <a:srgbClr val="FFFFFF"/>
                        </a:solidFill>
                        <a:effectLst/>
                        <a:latin typeface="Roboto Condensed Light" panose="02000000000000000000" pitchFamily="2" charset="0"/>
                      </a:endParaRPr>
                    </a:p>
                  </a:txBody>
                  <a:tcPr marL="4190" marR="4190" marT="4190" marB="0" anchor="b"/>
                </a:tc>
                <a:tc>
                  <a:txBody>
                    <a:bodyPr/>
                    <a:lstStyle/>
                    <a:p>
                      <a:pPr algn="ctr" fontAlgn="b"/>
                      <a:r>
                        <a:rPr lang="en-US" sz="1200" u="none" strike="noStrike" dirty="0">
                          <a:effectLst/>
                          <a:latin typeface="Roboto Condensed Light" panose="02000000000000000000" pitchFamily="2" charset="0"/>
                        </a:rPr>
                        <a:t>Immediacy of software expiration or end of life</a:t>
                      </a:r>
                      <a:endParaRPr lang="en-US" sz="1200" b="0" i="0" u="none" strike="noStrike" dirty="0">
                        <a:solidFill>
                          <a:srgbClr val="FFFFFF"/>
                        </a:solidFill>
                        <a:effectLst/>
                        <a:latin typeface="Roboto Condensed Light" panose="02000000000000000000" pitchFamily="2" charset="0"/>
                      </a:endParaRPr>
                    </a:p>
                  </a:txBody>
                  <a:tcPr marL="4190" marR="4190" marT="4190" marB="0" anchor="b"/>
                </a:tc>
                <a:tc>
                  <a:txBody>
                    <a:bodyPr/>
                    <a:lstStyle/>
                    <a:p>
                      <a:pPr algn="ctr" fontAlgn="b"/>
                      <a:r>
                        <a:rPr lang="en-CA" sz="1200" u="none" strike="noStrike" dirty="0">
                          <a:effectLst/>
                          <a:latin typeface="Roboto Condensed Light" panose="02000000000000000000" pitchFamily="2" charset="0"/>
                        </a:rPr>
                        <a:t>Maintainability of application </a:t>
                      </a:r>
                      <a:endParaRPr lang="en-CA" sz="1200" b="0" i="0" u="none" strike="noStrike" dirty="0">
                        <a:solidFill>
                          <a:srgbClr val="FFFFFF"/>
                        </a:solidFill>
                        <a:effectLst/>
                        <a:latin typeface="Roboto Condensed Light" panose="02000000000000000000" pitchFamily="2" charset="0"/>
                      </a:endParaRPr>
                    </a:p>
                  </a:txBody>
                  <a:tcPr marL="4190" marR="4190" marT="4190" marB="0" anchor="b"/>
                </a:tc>
                <a:tc>
                  <a:txBody>
                    <a:bodyPr/>
                    <a:lstStyle/>
                    <a:p>
                      <a:pPr algn="ctr" fontAlgn="b"/>
                      <a:r>
                        <a:rPr lang="en-CA" sz="1200" u="none" strike="noStrike" dirty="0">
                          <a:effectLst/>
                          <a:latin typeface="Roboto Condensed Light" panose="02000000000000000000" pitchFamily="2" charset="0"/>
                        </a:rPr>
                        <a:t>Misalignment to technology strategy</a:t>
                      </a:r>
                      <a:endParaRPr lang="en-CA" sz="1200" b="0" i="0" u="none" strike="noStrike" dirty="0">
                        <a:solidFill>
                          <a:srgbClr val="FFFFFF"/>
                        </a:solidFill>
                        <a:effectLst/>
                        <a:latin typeface="Roboto Condensed Light" panose="02000000000000000000" pitchFamily="2" charset="0"/>
                      </a:endParaRPr>
                    </a:p>
                  </a:txBody>
                  <a:tcPr marL="4190" marR="4190" marT="4190" marB="0" anchor="b"/>
                </a:tc>
                <a:tc>
                  <a:txBody>
                    <a:bodyPr/>
                    <a:lstStyle/>
                    <a:p>
                      <a:pPr algn="ctr" fontAlgn="b"/>
                      <a:r>
                        <a:rPr lang="en-CA" sz="1200" u="none" strike="noStrike" dirty="0">
                          <a:effectLst/>
                          <a:latin typeface="Roboto Condensed Light" panose="02000000000000000000" pitchFamily="2" charset="0"/>
                        </a:rPr>
                        <a:t>Non-compliant with IT policies</a:t>
                      </a:r>
                      <a:endParaRPr lang="en-CA" sz="1200" b="0" i="0" u="none" strike="noStrike" dirty="0">
                        <a:solidFill>
                          <a:srgbClr val="FFFFFF"/>
                        </a:solidFill>
                        <a:effectLst/>
                        <a:latin typeface="Roboto Condensed Light" panose="02000000000000000000" pitchFamily="2" charset="0"/>
                      </a:endParaRPr>
                    </a:p>
                  </a:txBody>
                  <a:tcPr marL="4190" marR="4190" marT="4190" marB="0" anchor="b"/>
                </a:tc>
                <a:tc>
                  <a:txBody>
                    <a:bodyPr/>
                    <a:lstStyle/>
                    <a:p>
                      <a:pPr algn="ctr" fontAlgn="b"/>
                      <a:r>
                        <a:rPr lang="en-CA" sz="1200" u="none" strike="noStrike">
                          <a:effectLst/>
                          <a:latin typeface="Roboto Condensed Light" panose="02000000000000000000" pitchFamily="2" charset="0"/>
                        </a:rPr>
                        <a:t>Overall risk</a:t>
                      </a:r>
                      <a:endParaRPr lang="en-CA" sz="1200" b="0" i="0" u="none" strike="noStrike" dirty="0">
                        <a:solidFill>
                          <a:srgbClr val="FFFFFF"/>
                        </a:solidFill>
                        <a:effectLst/>
                        <a:latin typeface="Roboto Condensed Light" panose="02000000000000000000" pitchFamily="2" charset="0"/>
                      </a:endParaRPr>
                    </a:p>
                  </a:txBody>
                  <a:tcPr marL="4190" marR="4190" marT="4190" marB="0" anchor="b"/>
                </a:tc>
                <a:extLst>
                  <a:ext uri="{0D108BD9-81ED-4DB2-BD59-A6C34878D82A}">
                    <a16:rowId xmlns:a16="http://schemas.microsoft.com/office/drawing/2014/main" val="309632691"/>
                  </a:ext>
                </a:extLst>
              </a:tr>
              <a:tr h="100558">
                <a:tc>
                  <a:txBody>
                    <a:bodyPr/>
                    <a:lstStyle/>
                    <a:p>
                      <a:pPr algn="l"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b"/>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extLst>
                  <a:ext uri="{0D108BD9-81ED-4DB2-BD59-A6C34878D82A}">
                    <a16:rowId xmlns:a16="http://schemas.microsoft.com/office/drawing/2014/main" val="1338065509"/>
                  </a:ext>
                </a:extLst>
              </a:tr>
              <a:tr h="100558">
                <a:tc>
                  <a:txBody>
                    <a:bodyPr/>
                    <a:lstStyle/>
                    <a:p>
                      <a:pPr algn="l"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b"/>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extLst>
                  <a:ext uri="{0D108BD9-81ED-4DB2-BD59-A6C34878D82A}">
                    <a16:rowId xmlns:a16="http://schemas.microsoft.com/office/drawing/2014/main" val="723177470"/>
                  </a:ext>
                </a:extLst>
              </a:tr>
              <a:tr h="100558">
                <a:tc>
                  <a:txBody>
                    <a:bodyPr/>
                    <a:lstStyle/>
                    <a:p>
                      <a:pPr algn="l"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b"/>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extLst>
                  <a:ext uri="{0D108BD9-81ED-4DB2-BD59-A6C34878D82A}">
                    <a16:rowId xmlns:a16="http://schemas.microsoft.com/office/drawing/2014/main" val="4267788584"/>
                  </a:ext>
                </a:extLst>
              </a:tr>
              <a:tr h="100558">
                <a:tc>
                  <a:txBody>
                    <a:bodyPr/>
                    <a:lstStyle/>
                    <a:p>
                      <a:pPr algn="l"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b"/>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extLst>
                  <a:ext uri="{0D108BD9-81ED-4DB2-BD59-A6C34878D82A}">
                    <a16:rowId xmlns:a16="http://schemas.microsoft.com/office/drawing/2014/main" val="2402838591"/>
                  </a:ext>
                </a:extLst>
              </a:tr>
              <a:tr h="100558">
                <a:tc>
                  <a:txBody>
                    <a:bodyPr/>
                    <a:lstStyle/>
                    <a:p>
                      <a:pPr algn="l"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b"/>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extLst>
                  <a:ext uri="{0D108BD9-81ED-4DB2-BD59-A6C34878D82A}">
                    <a16:rowId xmlns:a16="http://schemas.microsoft.com/office/drawing/2014/main" val="4020944781"/>
                  </a:ext>
                </a:extLst>
              </a:tr>
              <a:tr h="100558">
                <a:tc>
                  <a:txBody>
                    <a:bodyPr/>
                    <a:lstStyle/>
                    <a:p>
                      <a:pPr algn="l"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b"/>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extLst>
                  <a:ext uri="{0D108BD9-81ED-4DB2-BD59-A6C34878D82A}">
                    <a16:rowId xmlns:a16="http://schemas.microsoft.com/office/drawing/2014/main" val="3609865700"/>
                  </a:ext>
                </a:extLst>
              </a:tr>
              <a:tr h="100558">
                <a:tc>
                  <a:txBody>
                    <a:bodyPr/>
                    <a:lstStyle/>
                    <a:p>
                      <a:pPr algn="l"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b"/>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extLst>
                  <a:ext uri="{0D108BD9-81ED-4DB2-BD59-A6C34878D82A}">
                    <a16:rowId xmlns:a16="http://schemas.microsoft.com/office/drawing/2014/main" val="697630917"/>
                  </a:ext>
                </a:extLst>
              </a:tr>
              <a:tr h="100558">
                <a:tc>
                  <a:txBody>
                    <a:bodyPr/>
                    <a:lstStyle/>
                    <a:p>
                      <a:pPr algn="l"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b"/>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extLst>
                  <a:ext uri="{0D108BD9-81ED-4DB2-BD59-A6C34878D82A}">
                    <a16:rowId xmlns:a16="http://schemas.microsoft.com/office/drawing/2014/main" val="2411579468"/>
                  </a:ext>
                </a:extLst>
              </a:tr>
              <a:tr h="100558">
                <a:tc>
                  <a:txBody>
                    <a:bodyPr/>
                    <a:lstStyle/>
                    <a:p>
                      <a:pPr algn="l"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b"/>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extLst>
                  <a:ext uri="{0D108BD9-81ED-4DB2-BD59-A6C34878D82A}">
                    <a16:rowId xmlns:a16="http://schemas.microsoft.com/office/drawing/2014/main" val="30604857"/>
                  </a:ext>
                </a:extLst>
              </a:tr>
              <a:tr h="100558">
                <a:tc>
                  <a:txBody>
                    <a:bodyPr/>
                    <a:lstStyle/>
                    <a:p>
                      <a:pPr algn="l"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b"/>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extLst>
                  <a:ext uri="{0D108BD9-81ED-4DB2-BD59-A6C34878D82A}">
                    <a16:rowId xmlns:a16="http://schemas.microsoft.com/office/drawing/2014/main" val="2861685789"/>
                  </a:ext>
                </a:extLst>
              </a:tr>
              <a:tr h="100558">
                <a:tc>
                  <a:txBody>
                    <a:bodyPr/>
                    <a:lstStyle/>
                    <a:p>
                      <a:pPr algn="l"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b"/>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extLst>
                  <a:ext uri="{0D108BD9-81ED-4DB2-BD59-A6C34878D82A}">
                    <a16:rowId xmlns:a16="http://schemas.microsoft.com/office/drawing/2014/main" val="1325943403"/>
                  </a:ext>
                </a:extLst>
              </a:tr>
              <a:tr h="100558">
                <a:tc>
                  <a:txBody>
                    <a:bodyPr/>
                    <a:lstStyle/>
                    <a:p>
                      <a:pPr algn="l"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b"/>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extLst>
                  <a:ext uri="{0D108BD9-81ED-4DB2-BD59-A6C34878D82A}">
                    <a16:rowId xmlns:a16="http://schemas.microsoft.com/office/drawing/2014/main" val="3037809210"/>
                  </a:ext>
                </a:extLst>
              </a:tr>
              <a:tr h="100558">
                <a:tc>
                  <a:txBody>
                    <a:bodyPr/>
                    <a:lstStyle/>
                    <a:p>
                      <a:pPr algn="l"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b"/>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extLst>
                  <a:ext uri="{0D108BD9-81ED-4DB2-BD59-A6C34878D82A}">
                    <a16:rowId xmlns:a16="http://schemas.microsoft.com/office/drawing/2014/main" val="2964829475"/>
                  </a:ext>
                </a:extLst>
              </a:tr>
              <a:tr h="152999">
                <a:tc>
                  <a:txBody>
                    <a:bodyPr/>
                    <a:lstStyle/>
                    <a:p>
                      <a:pPr algn="l"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b"/>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extLst>
                  <a:ext uri="{0D108BD9-81ED-4DB2-BD59-A6C34878D82A}">
                    <a16:rowId xmlns:a16="http://schemas.microsoft.com/office/drawing/2014/main" val="1715588818"/>
                  </a:ext>
                </a:extLst>
              </a:tr>
              <a:tr h="100558">
                <a:tc>
                  <a:txBody>
                    <a:bodyPr/>
                    <a:lstStyle/>
                    <a:p>
                      <a:pPr algn="l"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b"/>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extLst>
                  <a:ext uri="{0D108BD9-81ED-4DB2-BD59-A6C34878D82A}">
                    <a16:rowId xmlns:a16="http://schemas.microsoft.com/office/drawing/2014/main" val="2393812522"/>
                  </a:ext>
                </a:extLst>
              </a:tr>
              <a:tr h="100558">
                <a:tc>
                  <a:txBody>
                    <a:bodyPr/>
                    <a:lstStyle/>
                    <a:p>
                      <a:pPr algn="l"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b"/>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extLst>
                  <a:ext uri="{0D108BD9-81ED-4DB2-BD59-A6C34878D82A}">
                    <a16:rowId xmlns:a16="http://schemas.microsoft.com/office/drawing/2014/main" val="2035144463"/>
                  </a:ext>
                </a:extLst>
              </a:tr>
              <a:tr h="100558">
                <a:tc>
                  <a:txBody>
                    <a:bodyPr/>
                    <a:lstStyle/>
                    <a:p>
                      <a:pPr algn="l"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b"/>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extLst>
                  <a:ext uri="{0D108BD9-81ED-4DB2-BD59-A6C34878D82A}">
                    <a16:rowId xmlns:a16="http://schemas.microsoft.com/office/drawing/2014/main" val="3465896000"/>
                  </a:ext>
                </a:extLst>
              </a:tr>
              <a:tr h="100558">
                <a:tc>
                  <a:txBody>
                    <a:bodyPr/>
                    <a:lstStyle/>
                    <a:p>
                      <a:pPr algn="l"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b"/>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extLst>
                  <a:ext uri="{0D108BD9-81ED-4DB2-BD59-A6C34878D82A}">
                    <a16:rowId xmlns:a16="http://schemas.microsoft.com/office/drawing/2014/main" val="418744372"/>
                  </a:ext>
                </a:extLst>
              </a:tr>
              <a:tr h="100558">
                <a:tc>
                  <a:txBody>
                    <a:bodyPr/>
                    <a:lstStyle/>
                    <a:p>
                      <a:pPr algn="l"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b"/>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extLst>
                  <a:ext uri="{0D108BD9-81ED-4DB2-BD59-A6C34878D82A}">
                    <a16:rowId xmlns:a16="http://schemas.microsoft.com/office/drawing/2014/main" val="556518308"/>
                  </a:ext>
                </a:extLst>
              </a:tr>
              <a:tr h="100558">
                <a:tc>
                  <a:txBody>
                    <a:bodyPr/>
                    <a:lstStyle/>
                    <a:p>
                      <a:pPr algn="l"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b"/>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extLst>
                  <a:ext uri="{0D108BD9-81ED-4DB2-BD59-A6C34878D82A}">
                    <a16:rowId xmlns:a16="http://schemas.microsoft.com/office/drawing/2014/main" val="2274307978"/>
                  </a:ext>
                </a:extLst>
              </a:tr>
              <a:tr h="100558">
                <a:tc>
                  <a:txBody>
                    <a:bodyPr/>
                    <a:lstStyle/>
                    <a:p>
                      <a:pPr algn="l"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b"/>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extLst>
                  <a:ext uri="{0D108BD9-81ED-4DB2-BD59-A6C34878D82A}">
                    <a16:rowId xmlns:a16="http://schemas.microsoft.com/office/drawing/2014/main" val="2686639879"/>
                  </a:ext>
                </a:extLst>
              </a:tr>
              <a:tr h="100558">
                <a:tc>
                  <a:txBody>
                    <a:bodyPr/>
                    <a:lstStyle/>
                    <a:p>
                      <a:pPr algn="l"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b"/>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extLst>
                  <a:ext uri="{0D108BD9-81ED-4DB2-BD59-A6C34878D82A}">
                    <a16:rowId xmlns:a16="http://schemas.microsoft.com/office/drawing/2014/main" val="351242232"/>
                  </a:ext>
                </a:extLst>
              </a:tr>
              <a:tr h="100558">
                <a:tc>
                  <a:txBody>
                    <a:bodyPr/>
                    <a:lstStyle/>
                    <a:p>
                      <a:pPr algn="l"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b"/>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extLst>
                  <a:ext uri="{0D108BD9-81ED-4DB2-BD59-A6C34878D82A}">
                    <a16:rowId xmlns:a16="http://schemas.microsoft.com/office/drawing/2014/main" val="2630954681"/>
                  </a:ext>
                </a:extLst>
              </a:tr>
              <a:tr h="100558">
                <a:tc>
                  <a:txBody>
                    <a:bodyPr/>
                    <a:lstStyle/>
                    <a:p>
                      <a:pPr algn="l"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b"/>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tc>
                  <a:txBody>
                    <a:bodyPr/>
                    <a:lstStyle/>
                    <a:p>
                      <a:pPr algn="ctr" fontAlgn="b"/>
                      <a:endParaRPr lang="en-CA" sz="1200" b="0" i="0" u="none" strike="noStrike" dirty="0">
                        <a:solidFill>
                          <a:srgbClr val="000000"/>
                        </a:solidFill>
                        <a:effectLst/>
                        <a:latin typeface="Roboto Condensed Light" panose="02000000000000000000" pitchFamily="2" charset="0"/>
                      </a:endParaRPr>
                    </a:p>
                  </a:txBody>
                  <a:tcPr marL="4190" marR="4190" marT="4190" marB="0" anchor="ctr"/>
                </a:tc>
                <a:extLst>
                  <a:ext uri="{0D108BD9-81ED-4DB2-BD59-A6C34878D82A}">
                    <a16:rowId xmlns:a16="http://schemas.microsoft.com/office/drawing/2014/main" val="3416248159"/>
                  </a:ext>
                </a:extLst>
              </a:tr>
            </a:tbl>
          </a:graphicData>
        </a:graphic>
      </p:graphicFrame>
      <p:sp>
        <p:nvSpPr>
          <p:cNvPr id="179" name="Rectangle 178">
            <a:extLst>
              <a:ext uri="{FF2B5EF4-FFF2-40B4-BE49-F238E27FC236}">
                <a16:creationId xmlns:a16="http://schemas.microsoft.com/office/drawing/2014/main" id="{8579B03E-BB6B-41EA-8F4C-5B1ECCF2F72C}"/>
              </a:ext>
            </a:extLst>
          </p:cNvPr>
          <p:cNvSpPr/>
          <p:nvPr/>
        </p:nvSpPr>
        <p:spPr>
          <a:xfrm>
            <a:off x="354106" y="6327979"/>
            <a:ext cx="9523320" cy="307777"/>
          </a:xfrm>
          <a:prstGeom prst="rect">
            <a:avLst/>
          </a:prstGeom>
        </p:spPr>
        <p:txBody>
          <a:bodyPr wrap="square">
            <a:spAutoFit/>
          </a:bodyPr>
          <a:lstStyle/>
          <a:p>
            <a:r>
              <a:rPr lang="en-US" sz="1400" b="1" dirty="0">
                <a:solidFill>
                  <a:schemeClr val="tx2"/>
                </a:solidFill>
                <a:latin typeface="Exo" panose="02000303000000000000" pitchFamily="2" charset="0"/>
              </a:rPr>
              <a:t>Bold indicates business capabilities to prioritize management and planning.</a:t>
            </a:r>
            <a:endParaRPr lang="en-CA" sz="1400" b="1" dirty="0">
              <a:solidFill>
                <a:schemeClr val="tx2"/>
              </a:solidFill>
              <a:latin typeface="Exo" panose="02000303000000000000" pitchFamily="2" charset="0"/>
            </a:endParaRPr>
          </a:p>
        </p:txBody>
      </p:sp>
      <p:sp>
        <p:nvSpPr>
          <p:cNvPr id="5" name="Rectangle 4">
            <a:extLst>
              <a:ext uri="{FF2B5EF4-FFF2-40B4-BE49-F238E27FC236}">
                <a16:creationId xmlns:a16="http://schemas.microsoft.com/office/drawing/2014/main" id="{58C9B71B-A2F7-48D9-81BE-7F79895C8504}"/>
              </a:ext>
            </a:extLst>
          </p:cNvPr>
          <p:cNvSpPr/>
          <p:nvPr/>
        </p:nvSpPr>
        <p:spPr>
          <a:xfrm>
            <a:off x="4440492" y="2837895"/>
            <a:ext cx="3542400" cy="21389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solidFill>
                <a:latin typeface="Roboto Condensed Light" panose="02000000000000000000" pitchFamily="2" charset="0"/>
              </a:rPr>
              <a:t>Instructions</a:t>
            </a:r>
          </a:p>
          <a:p>
            <a:pPr algn="ctr"/>
            <a:endParaRPr lang="en-US" sz="1200" dirty="0">
              <a:solidFill>
                <a:schemeClr val="bg2"/>
              </a:solidFill>
              <a:latin typeface="Roboto Condensed Light" panose="02000000000000000000" pitchFamily="2" charset="0"/>
            </a:endParaRPr>
          </a:p>
          <a:p>
            <a:pPr marL="228600" indent="-228600">
              <a:buAutoNum type="arabicPeriod"/>
            </a:pPr>
            <a:r>
              <a:rPr lang="en-US" sz="1200" dirty="0">
                <a:solidFill>
                  <a:schemeClr val="bg2"/>
                </a:solidFill>
                <a:latin typeface="Roboto Condensed Light" panose="02000000000000000000" pitchFamily="2" charset="0"/>
              </a:rPr>
              <a:t>Insert Snapshot results table.</a:t>
            </a:r>
          </a:p>
          <a:p>
            <a:pPr algn="ctr"/>
            <a:endParaRPr lang="en-CA" sz="1200" dirty="0">
              <a:solidFill>
                <a:schemeClr val="bg2"/>
              </a:solidFill>
              <a:latin typeface="Roboto Condensed Light" panose="02000000000000000000" pitchFamily="2" charset="0"/>
            </a:endParaRPr>
          </a:p>
        </p:txBody>
      </p:sp>
    </p:spTree>
    <p:extLst>
      <p:ext uri="{BB962C8B-B14F-4D97-AF65-F5344CB8AC3E}">
        <p14:creationId xmlns:p14="http://schemas.microsoft.com/office/powerpoint/2010/main" val="1690607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EDBDD90-E882-417B-8E5F-ABC65AF53C31}"/>
              </a:ext>
            </a:extLst>
          </p:cNvPr>
          <p:cNvSpPr>
            <a:spLocks noGrp="1"/>
          </p:cNvSpPr>
          <p:nvPr>
            <p:ph type="body" sz="quarter" idx="11"/>
          </p:nvPr>
        </p:nvSpPr>
        <p:spPr>
          <a:xfrm>
            <a:off x="4556814" y="1648758"/>
            <a:ext cx="7336736" cy="456696"/>
          </a:xfrm>
        </p:spPr>
        <p:txBody>
          <a:bodyPr/>
          <a:lstStyle/>
          <a:p>
            <a:r>
              <a:rPr lang="en-US" dirty="0"/>
              <a:t>Central to transformation is application modernization.</a:t>
            </a:r>
            <a:endParaRPr lang="en-CA" dirty="0"/>
          </a:p>
        </p:txBody>
      </p:sp>
      <p:sp>
        <p:nvSpPr>
          <p:cNvPr id="4" name="Title 3">
            <a:extLst>
              <a:ext uri="{FF2B5EF4-FFF2-40B4-BE49-F238E27FC236}">
                <a16:creationId xmlns:a16="http://schemas.microsoft.com/office/drawing/2014/main" id="{913142B9-3472-4902-B971-B7FF29F5D02F}"/>
              </a:ext>
            </a:extLst>
          </p:cNvPr>
          <p:cNvSpPr>
            <a:spLocks noGrp="1"/>
          </p:cNvSpPr>
          <p:nvPr>
            <p:ph type="title"/>
          </p:nvPr>
        </p:nvSpPr>
        <p:spPr>
          <a:xfrm>
            <a:off x="4536832" y="530021"/>
            <a:ext cx="6661150" cy="1130188"/>
          </a:xfrm>
        </p:spPr>
        <p:txBody>
          <a:bodyPr/>
          <a:lstStyle/>
          <a:p>
            <a:r>
              <a:rPr lang="en-US" dirty="0"/>
              <a:t>How do we transform the application portfolio?</a:t>
            </a:r>
            <a:endParaRPr lang="en-CA" dirty="0"/>
          </a:p>
        </p:txBody>
      </p:sp>
      <p:sp>
        <p:nvSpPr>
          <p:cNvPr id="6" name="Text Placeholder 5">
            <a:extLst>
              <a:ext uri="{FF2B5EF4-FFF2-40B4-BE49-F238E27FC236}">
                <a16:creationId xmlns:a16="http://schemas.microsoft.com/office/drawing/2014/main" id="{E6761469-644F-4A5D-80BA-FD22651CE6FE}"/>
              </a:ext>
            </a:extLst>
          </p:cNvPr>
          <p:cNvSpPr>
            <a:spLocks noGrp="1"/>
          </p:cNvSpPr>
          <p:nvPr>
            <p:ph type="body" sz="quarter" idx="14"/>
          </p:nvPr>
        </p:nvSpPr>
        <p:spPr>
          <a:xfrm>
            <a:off x="367657" y="952499"/>
            <a:ext cx="3535107" cy="5367277"/>
          </a:xfrm>
        </p:spPr>
        <p:txBody>
          <a:bodyPr/>
          <a:lstStyle/>
          <a:p>
            <a:endParaRPr lang="en-US" dirty="0"/>
          </a:p>
          <a:p>
            <a:r>
              <a:rPr lang="en-US" b="1" dirty="0"/>
              <a:t>Application Modernization:</a:t>
            </a:r>
          </a:p>
          <a:p>
            <a:r>
              <a:rPr lang="en-US" dirty="0">
                <a:solidFill>
                  <a:schemeClr val="bg2"/>
                </a:solidFill>
              </a:rPr>
              <a:t>People, process, and technical changes that extend an application’s lifetime, increase its value, and introduce a new or enhance an existing business capability with modern technology.</a:t>
            </a:r>
            <a:endParaRPr lang="en-US" b="1" dirty="0">
              <a:solidFill>
                <a:schemeClr val="bg2"/>
              </a:solidFill>
            </a:endParaRPr>
          </a:p>
          <a:p>
            <a:endParaRPr lang="en-CA" dirty="0"/>
          </a:p>
        </p:txBody>
      </p:sp>
      <p:grpSp>
        <p:nvGrpSpPr>
          <p:cNvPr id="7" name="Group 6">
            <a:extLst>
              <a:ext uri="{FF2B5EF4-FFF2-40B4-BE49-F238E27FC236}">
                <a16:creationId xmlns:a16="http://schemas.microsoft.com/office/drawing/2014/main" id="{1E619E18-65DF-45AF-8AA2-D754C92A103D}"/>
              </a:ext>
            </a:extLst>
          </p:cNvPr>
          <p:cNvGrpSpPr/>
          <p:nvPr/>
        </p:nvGrpSpPr>
        <p:grpSpPr>
          <a:xfrm>
            <a:off x="4792265" y="2359100"/>
            <a:ext cx="6464320" cy="3225866"/>
            <a:chOff x="1514475" y="1571624"/>
            <a:chExt cx="9324977" cy="4845855"/>
          </a:xfrm>
        </p:grpSpPr>
        <p:sp>
          <p:nvSpPr>
            <p:cNvPr id="8" name="Rectangle: Rounded Corners 7">
              <a:extLst>
                <a:ext uri="{FF2B5EF4-FFF2-40B4-BE49-F238E27FC236}">
                  <a16:creationId xmlns:a16="http://schemas.microsoft.com/office/drawing/2014/main" id="{FF604748-CDB6-4EE9-8414-19EA864E8105}"/>
                </a:ext>
              </a:extLst>
            </p:cNvPr>
            <p:cNvSpPr/>
            <p:nvPr/>
          </p:nvSpPr>
          <p:spPr>
            <a:xfrm>
              <a:off x="1514475" y="1571624"/>
              <a:ext cx="4657726" cy="2417203"/>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CA" sz="1200" b="1" dirty="0">
                  <a:solidFill>
                    <a:schemeClr val="bg1"/>
                  </a:solidFill>
                  <a:latin typeface="Roboto Condensed Light" panose="02000000000000000000" pitchFamily="2" charset="0"/>
                  <a:ea typeface="Roboto Condensed Light" panose="02000000000000000000" pitchFamily="2" charset="0"/>
                </a:rPr>
                <a:t>Tactical Modernization</a:t>
              </a:r>
            </a:p>
          </p:txBody>
        </p:sp>
        <p:sp>
          <p:nvSpPr>
            <p:cNvPr id="9" name="Rectangle: Rounded Corners 8">
              <a:extLst>
                <a:ext uri="{FF2B5EF4-FFF2-40B4-BE49-F238E27FC236}">
                  <a16:creationId xmlns:a16="http://schemas.microsoft.com/office/drawing/2014/main" id="{0F30F05E-1132-4623-969E-4051347D7B72}"/>
                </a:ext>
              </a:extLst>
            </p:cNvPr>
            <p:cNvSpPr/>
            <p:nvPr/>
          </p:nvSpPr>
          <p:spPr>
            <a:xfrm>
              <a:off x="6181726" y="1571624"/>
              <a:ext cx="4657726" cy="241720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CA" sz="1200" b="1" dirty="0">
                  <a:solidFill>
                    <a:schemeClr val="bg1"/>
                  </a:solidFill>
                  <a:latin typeface="Roboto Condensed Light" panose="02000000000000000000" pitchFamily="2" charset="0"/>
                  <a:ea typeface="Roboto Condensed Light" panose="02000000000000000000" pitchFamily="2" charset="0"/>
                </a:rPr>
                <a:t>Organizational Modernization</a:t>
              </a:r>
            </a:p>
          </p:txBody>
        </p:sp>
        <p:sp>
          <p:nvSpPr>
            <p:cNvPr id="10" name="Rectangle: Rounded Corners 9">
              <a:extLst>
                <a:ext uri="{FF2B5EF4-FFF2-40B4-BE49-F238E27FC236}">
                  <a16:creationId xmlns:a16="http://schemas.microsoft.com/office/drawing/2014/main" id="{612AF924-65C1-4F24-8407-581B7259659E}"/>
                </a:ext>
              </a:extLst>
            </p:cNvPr>
            <p:cNvSpPr/>
            <p:nvPr/>
          </p:nvSpPr>
          <p:spPr>
            <a:xfrm>
              <a:off x="1514475" y="4000276"/>
              <a:ext cx="4657726" cy="2417203"/>
            </a:xfrm>
            <a:prstGeom prst="round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fr-CA" sz="1200" b="1" dirty="0">
                  <a:solidFill>
                    <a:srgbClr val="4A4A4A"/>
                  </a:solidFill>
                  <a:latin typeface="Roboto Condensed Light" panose="02000000000000000000" pitchFamily="2" charset="0"/>
                  <a:ea typeface="Roboto Condensed Light" panose="02000000000000000000" pitchFamily="2" charset="0"/>
                </a:rPr>
                <a:t>Keep-the-Lights-On Modernization</a:t>
              </a:r>
            </a:p>
          </p:txBody>
        </p:sp>
        <p:sp>
          <p:nvSpPr>
            <p:cNvPr id="11" name="Rectangle: Rounded Corners 10">
              <a:extLst>
                <a:ext uri="{FF2B5EF4-FFF2-40B4-BE49-F238E27FC236}">
                  <a16:creationId xmlns:a16="http://schemas.microsoft.com/office/drawing/2014/main" id="{BD37860E-2ED8-4D7B-A0DF-B072018271D9}"/>
                </a:ext>
              </a:extLst>
            </p:cNvPr>
            <p:cNvSpPr/>
            <p:nvPr/>
          </p:nvSpPr>
          <p:spPr>
            <a:xfrm>
              <a:off x="6181726" y="4000276"/>
              <a:ext cx="4657726" cy="2417203"/>
            </a:xfrm>
            <a:prstGeom prst="round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fr-CA" sz="1200" b="1" dirty="0">
                  <a:solidFill>
                    <a:srgbClr val="4A4A4A"/>
                  </a:solidFill>
                  <a:latin typeface="Roboto Condensed Light" panose="02000000000000000000" pitchFamily="2" charset="0"/>
                  <a:ea typeface="Roboto Condensed Light" panose="02000000000000000000" pitchFamily="2" charset="0"/>
                </a:rPr>
                <a:t>Progressive Modernization</a:t>
              </a:r>
            </a:p>
          </p:txBody>
        </p:sp>
      </p:grpSp>
      <p:grpSp>
        <p:nvGrpSpPr>
          <p:cNvPr id="12" name="Group 11">
            <a:extLst>
              <a:ext uri="{FF2B5EF4-FFF2-40B4-BE49-F238E27FC236}">
                <a16:creationId xmlns:a16="http://schemas.microsoft.com/office/drawing/2014/main" id="{6F022619-3282-47E5-88B4-F5D12215762A}"/>
              </a:ext>
            </a:extLst>
          </p:cNvPr>
          <p:cNvGrpSpPr/>
          <p:nvPr/>
        </p:nvGrpSpPr>
        <p:grpSpPr>
          <a:xfrm>
            <a:off x="6582888" y="2588548"/>
            <a:ext cx="2883073" cy="2768577"/>
            <a:chOff x="3885654" y="1857395"/>
            <a:chExt cx="4158920" cy="4158920"/>
          </a:xfrm>
        </p:grpSpPr>
        <p:sp>
          <p:nvSpPr>
            <p:cNvPr id="13" name="Oval 12">
              <a:extLst>
                <a:ext uri="{FF2B5EF4-FFF2-40B4-BE49-F238E27FC236}">
                  <a16:creationId xmlns:a16="http://schemas.microsoft.com/office/drawing/2014/main" id="{B5395531-3E9E-48E9-9AF1-967C6E3A6C15}"/>
                </a:ext>
              </a:extLst>
            </p:cNvPr>
            <p:cNvSpPr/>
            <p:nvPr/>
          </p:nvSpPr>
          <p:spPr>
            <a:xfrm>
              <a:off x="3885654" y="1857395"/>
              <a:ext cx="4158920" cy="415892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00" dirty="0">
                <a:latin typeface="Roboto Condensed Light" panose="02000000000000000000" pitchFamily="2" charset="0"/>
                <a:ea typeface="Roboto Condensed Light" panose="02000000000000000000" pitchFamily="2" charset="0"/>
              </a:endParaRPr>
            </a:p>
          </p:txBody>
        </p:sp>
        <p:grpSp>
          <p:nvGrpSpPr>
            <p:cNvPr id="14" name="Group 13">
              <a:extLst>
                <a:ext uri="{FF2B5EF4-FFF2-40B4-BE49-F238E27FC236}">
                  <a16:creationId xmlns:a16="http://schemas.microsoft.com/office/drawing/2014/main" id="{1DB03B70-07C5-46E1-B0EF-CB604E54AC14}"/>
                </a:ext>
              </a:extLst>
            </p:cNvPr>
            <p:cNvGrpSpPr/>
            <p:nvPr/>
          </p:nvGrpSpPr>
          <p:grpSpPr>
            <a:xfrm>
              <a:off x="3960092" y="1939008"/>
              <a:ext cx="3993283" cy="3993283"/>
              <a:chOff x="6207127" y="708189"/>
              <a:chExt cx="5216554" cy="5216554"/>
            </a:xfrm>
          </p:grpSpPr>
          <p:sp>
            <p:nvSpPr>
              <p:cNvPr id="15" name="Oval 14">
                <a:extLst>
                  <a:ext uri="{FF2B5EF4-FFF2-40B4-BE49-F238E27FC236}">
                    <a16:creationId xmlns:a16="http://schemas.microsoft.com/office/drawing/2014/main" id="{5C067011-4808-4213-ADFE-B5A6D057D9CC}"/>
                  </a:ext>
                </a:extLst>
              </p:cNvPr>
              <p:cNvSpPr/>
              <p:nvPr/>
            </p:nvSpPr>
            <p:spPr>
              <a:xfrm>
                <a:off x="6207127" y="708189"/>
                <a:ext cx="5216554" cy="5216554"/>
              </a:xfrm>
              <a:prstGeom prst="ellipse">
                <a:avLst/>
              </a:prstGeom>
              <a:solidFill>
                <a:schemeClr val="bg1">
                  <a:lumMod val="85000"/>
                </a:schemeClr>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00" dirty="0">
                  <a:latin typeface="Roboto Condensed Light" panose="02000000000000000000" pitchFamily="2" charset="0"/>
                  <a:ea typeface="Roboto Condensed Light" panose="02000000000000000000" pitchFamily="2" charset="0"/>
                </a:endParaRPr>
              </a:p>
            </p:txBody>
          </p:sp>
          <p:sp>
            <p:nvSpPr>
              <p:cNvPr id="16" name="Rectangle 15">
                <a:extLst>
                  <a:ext uri="{FF2B5EF4-FFF2-40B4-BE49-F238E27FC236}">
                    <a16:creationId xmlns:a16="http://schemas.microsoft.com/office/drawing/2014/main" id="{74BEE84E-91AB-4C3E-B101-3F15284D74F6}"/>
                  </a:ext>
                </a:extLst>
              </p:cNvPr>
              <p:cNvSpPr/>
              <p:nvPr/>
            </p:nvSpPr>
            <p:spPr>
              <a:xfrm>
                <a:off x="7368732" y="851083"/>
                <a:ext cx="2893345" cy="2988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Roboto Condensed Light" panose="02000000000000000000" pitchFamily="2" charset="0"/>
                    <a:ea typeface="Roboto Condensed Light" panose="02000000000000000000" pitchFamily="2" charset="0"/>
                  </a:rPr>
                  <a:t> </a:t>
                </a:r>
                <a:r>
                  <a:rPr lang="en-US" sz="800" dirty="0">
                    <a:solidFill>
                      <a:srgbClr val="4A4A4A"/>
                    </a:solidFill>
                    <a:latin typeface="Roboto Condensed Light" panose="02000000000000000000" pitchFamily="2" charset="0"/>
                    <a:ea typeface="Roboto Condensed Light" panose="02000000000000000000" pitchFamily="2" charset="0"/>
                  </a:rPr>
                  <a:t>Business Value</a:t>
                </a:r>
                <a:endParaRPr lang="en-CA" sz="800" dirty="0">
                  <a:solidFill>
                    <a:srgbClr val="4A4A4A"/>
                  </a:solidFill>
                  <a:latin typeface="Roboto Condensed Light" panose="02000000000000000000" pitchFamily="2" charset="0"/>
                  <a:ea typeface="Roboto Condensed Light" panose="02000000000000000000" pitchFamily="2" charset="0"/>
                </a:endParaRPr>
              </a:p>
            </p:txBody>
          </p:sp>
          <p:sp>
            <p:nvSpPr>
              <p:cNvPr id="17" name="Teardrop 16">
                <a:extLst>
                  <a:ext uri="{FF2B5EF4-FFF2-40B4-BE49-F238E27FC236}">
                    <a16:creationId xmlns:a16="http://schemas.microsoft.com/office/drawing/2014/main" id="{4EFAFFA3-3624-4439-9465-1F9CC9EAB293}"/>
                  </a:ext>
                </a:extLst>
              </p:cNvPr>
              <p:cNvSpPr/>
              <p:nvPr/>
            </p:nvSpPr>
            <p:spPr>
              <a:xfrm>
                <a:off x="7129886" y="3891492"/>
                <a:ext cx="1130187" cy="1130187"/>
              </a:xfrm>
              <a:prstGeom prst="teardrop">
                <a:avLst/>
              </a:prstGeom>
              <a:solidFill>
                <a:schemeClr val="bg1"/>
              </a:solidFill>
              <a:ln w="57150">
                <a:solidFill>
                  <a:srgbClr val="299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00" dirty="0">
                  <a:latin typeface="Roboto Condensed Light" panose="02000000000000000000" pitchFamily="2" charset="0"/>
                  <a:ea typeface="Roboto Condensed Light" panose="02000000000000000000" pitchFamily="2" charset="0"/>
                </a:endParaRPr>
              </a:p>
            </p:txBody>
          </p:sp>
          <p:sp>
            <p:nvSpPr>
              <p:cNvPr id="18" name="Teardrop 17">
                <a:extLst>
                  <a:ext uri="{FF2B5EF4-FFF2-40B4-BE49-F238E27FC236}">
                    <a16:creationId xmlns:a16="http://schemas.microsoft.com/office/drawing/2014/main" id="{3BD72FFF-0424-4E0B-9E52-0AF41B3DC4A8}"/>
                  </a:ext>
                </a:extLst>
              </p:cNvPr>
              <p:cNvSpPr/>
              <p:nvPr/>
            </p:nvSpPr>
            <p:spPr>
              <a:xfrm rot="5400000">
                <a:off x="7129886" y="1573152"/>
                <a:ext cx="1130187" cy="1130187"/>
              </a:xfrm>
              <a:prstGeom prst="teardrop">
                <a:avLst/>
              </a:prstGeom>
              <a:solidFill>
                <a:schemeClr val="bg1"/>
              </a:solidFill>
              <a:ln w="57150">
                <a:solidFill>
                  <a:srgbClr val="299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00" dirty="0">
                  <a:latin typeface="Roboto Condensed Light" panose="02000000000000000000" pitchFamily="2" charset="0"/>
                  <a:ea typeface="Roboto Condensed Light" panose="02000000000000000000" pitchFamily="2" charset="0"/>
                </a:endParaRPr>
              </a:p>
            </p:txBody>
          </p:sp>
          <p:sp>
            <p:nvSpPr>
              <p:cNvPr id="19" name="Teardrop 18">
                <a:extLst>
                  <a:ext uri="{FF2B5EF4-FFF2-40B4-BE49-F238E27FC236}">
                    <a16:creationId xmlns:a16="http://schemas.microsoft.com/office/drawing/2014/main" id="{E3FA7AD3-4E00-465A-A3A6-E9F6B777CFF2}"/>
                  </a:ext>
                </a:extLst>
              </p:cNvPr>
              <p:cNvSpPr/>
              <p:nvPr/>
            </p:nvSpPr>
            <p:spPr>
              <a:xfrm rot="10800000">
                <a:off x="9471774" y="1573152"/>
                <a:ext cx="1130187" cy="1130187"/>
              </a:xfrm>
              <a:prstGeom prst="teardrop">
                <a:avLst/>
              </a:prstGeom>
              <a:solidFill>
                <a:schemeClr val="bg1"/>
              </a:solidFill>
              <a:ln w="57150">
                <a:solidFill>
                  <a:srgbClr val="299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00" dirty="0">
                  <a:latin typeface="Roboto Condensed Light" panose="02000000000000000000" pitchFamily="2" charset="0"/>
                  <a:ea typeface="Roboto Condensed Light" panose="02000000000000000000" pitchFamily="2" charset="0"/>
                </a:endParaRPr>
              </a:p>
            </p:txBody>
          </p:sp>
          <p:sp>
            <p:nvSpPr>
              <p:cNvPr id="20" name="Teardrop 19">
                <a:extLst>
                  <a:ext uri="{FF2B5EF4-FFF2-40B4-BE49-F238E27FC236}">
                    <a16:creationId xmlns:a16="http://schemas.microsoft.com/office/drawing/2014/main" id="{1D111AE2-BAB5-4AA3-B034-378A761B8A2A}"/>
                  </a:ext>
                </a:extLst>
              </p:cNvPr>
              <p:cNvSpPr/>
              <p:nvPr/>
            </p:nvSpPr>
            <p:spPr>
              <a:xfrm rot="16200000">
                <a:off x="9471774" y="3891492"/>
                <a:ext cx="1130187" cy="1130187"/>
              </a:xfrm>
              <a:prstGeom prst="teardrop">
                <a:avLst/>
              </a:prstGeom>
              <a:solidFill>
                <a:schemeClr val="bg1"/>
              </a:solidFill>
              <a:ln w="57150">
                <a:solidFill>
                  <a:srgbClr val="299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00" dirty="0">
                  <a:latin typeface="Roboto Condensed Light" panose="02000000000000000000" pitchFamily="2" charset="0"/>
                  <a:ea typeface="Roboto Condensed Light" panose="02000000000000000000" pitchFamily="2" charset="0"/>
                </a:endParaRPr>
              </a:p>
            </p:txBody>
          </p:sp>
          <p:sp>
            <p:nvSpPr>
              <p:cNvPr id="21" name="Teardrop 20">
                <a:extLst>
                  <a:ext uri="{FF2B5EF4-FFF2-40B4-BE49-F238E27FC236}">
                    <a16:creationId xmlns:a16="http://schemas.microsoft.com/office/drawing/2014/main" id="{B50A3C78-F404-4824-B8B7-A9ECEF31F939}"/>
                  </a:ext>
                </a:extLst>
              </p:cNvPr>
              <p:cNvSpPr/>
              <p:nvPr/>
            </p:nvSpPr>
            <p:spPr>
              <a:xfrm rot="2700000">
                <a:off x="6681906" y="2730538"/>
                <a:ext cx="1130187" cy="1130187"/>
              </a:xfrm>
              <a:prstGeom prst="teardrop">
                <a:avLst/>
              </a:prstGeom>
              <a:solidFill>
                <a:schemeClr val="bg1"/>
              </a:solidFill>
              <a:ln w="57150">
                <a:solidFill>
                  <a:srgbClr val="299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00" dirty="0">
                  <a:latin typeface="Roboto Condensed Light" panose="02000000000000000000" pitchFamily="2" charset="0"/>
                  <a:ea typeface="Roboto Condensed Light" panose="02000000000000000000" pitchFamily="2" charset="0"/>
                </a:endParaRPr>
              </a:p>
            </p:txBody>
          </p:sp>
          <p:sp>
            <p:nvSpPr>
              <p:cNvPr id="22" name="Teardrop 21">
                <a:extLst>
                  <a:ext uri="{FF2B5EF4-FFF2-40B4-BE49-F238E27FC236}">
                    <a16:creationId xmlns:a16="http://schemas.microsoft.com/office/drawing/2014/main" id="{E9CBF0D5-5EAB-4DAF-994A-2AB9A6F1D1F5}"/>
                  </a:ext>
                </a:extLst>
              </p:cNvPr>
              <p:cNvSpPr/>
              <p:nvPr/>
            </p:nvSpPr>
            <p:spPr>
              <a:xfrm rot="8100000">
                <a:off x="8303214" y="1155090"/>
                <a:ext cx="1130187" cy="1130187"/>
              </a:xfrm>
              <a:prstGeom prst="teardrop">
                <a:avLst/>
              </a:prstGeom>
              <a:solidFill>
                <a:schemeClr val="accent6">
                  <a:lumMod val="20000"/>
                  <a:lumOff val="80000"/>
                </a:schemeClr>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00" dirty="0">
                  <a:latin typeface="Roboto Condensed Light" panose="02000000000000000000" pitchFamily="2" charset="0"/>
                  <a:ea typeface="Roboto Condensed Light" panose="02000000000000000000" pitchFamily="2" charset="0"/>
                </a:endParaRPr>
              </a:p>
            </p:txBody>
          </p:sp>
          <p:sp>
            <p:nvSpPr>
              <p:cNvPr id="23" name="Teardrop 22">
                <a:extLst>
                  <a:ext uri="{FF2B5EF4-FFF2-40B4-BE49-F238E27FC236}">
                    <a16:creationId xmlns:a16="http://schemas.microsoft.com/office/drawing/2014/main" id="{8265FB30-491C-4D94-8901-55B6361058D7}"/>
                  </a:ext>
                </a:extLst>
              </p:cNvPr>
              <p:cNvSpPr/>
              <p:nvPr/>
            </p:nvSpPr>
            <p:spPr>
              <a:xfrm rot="13500000">
                <a:off x="9929279" y="2730538"/>
                <a:ext cx="1130187" cy="1130187"/>
              </a:xfrm>
              <a:prstGeom prst="teardrop">
                <a:avLst/>
              </a:prstGeom>
              <a:solidFill>
                <a:schemeClr val="bg1"/>
              </a:solidFill>
              <a:ln w="57150">
                <a:solidFill>
                  <a:srgbClr val="299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00" dirty="0">
                  <a:latin typeface="Roboto Condensed Light" panose="02000000000000000000" pitchFamily="2" charset="0"/>
                  <a:ea typeface="Roboto Condensed Light" panose="02000000000000000000" pitchFamily="2" charset="0"/>
                </a:endParaRPr>
              </a:p>
            </p:txBody>
          </p:sp>
          <p:sp>
            <p:nvSpPr>
              <p:cNvPr id="24" name="Teardrop 23">
                <a:extLst>
                  <a:ext uri="{FF2B5EF4-FFF2-40B4-BE49-F238E27FC236}">
                    <a16:creationId xmlns:a16="http://schemas.microsoft.com/office/drawing/2014/main" id="{E75546B2-F2CA-4DF6-ADEE-7354B267D084}"/>
                  </a:ext>
                </a:extLst>
              </p:cNvPr>
              <p:cNvSpPr/>
              <p:nvPr/>
            </p:nvSpPr>
            <p:spPr>
              <a:xfrm rot="18900000">
                <a:off x="8303214" y="4347655"/>
                <a:ext cx="1130187" cy="1130187"/>
              </a:xfrm>
              <a:prstGeom prst="teardrop">
                <a:avLst/>
              </a:prstGeom>
              <a:solidFill>
                <a:schemeClr val="bg1"/>
              </a:solidFill>
              <a:ln w="57150">
                <a:solidFill>
                  <a:srgbClr val="299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00" dirty="0">
                  <a:latin typeface="Roboto Condensed Light" panose="02000000000000000000" pitchFamily="2" charset="0"/>
                  <a:ea typeface="Roboto Condensed Light" panose="02000000000000000000" pitchFamily="2" charset="0"/>
                </a:endParaRPr>
              </a:p>
            </p:txBody>
          </p:sp>
          <p:sp>
            <p:nvSpPr>
              <p:cNvPr id="25" name="Rectangle 24">
                <a:extLst>
                  <a:ext uri="{FF2B5EF4-FFF2-40B4-BE49-F238E27FC236}">
                    <a16:creationId xmlns:a16="http://schemas.microsoft.com/office/drawing/2014/main" id="{30341B86-735B-46FA-9B6C-C3C54C51A6FA}"/>
                  </a:ext>
                </a:extLst>
              </p:cNvPr>
              <p:cNvSpPr/>
              <p:nvPr/>
            </p:nvSpPr>
            <p:spPr>
              <a:xfrm>
                <a:off x="8182012" y="1487387"/>
                <a:ext cx="1411290" cy="398619"/>
              </a:xfrm>
              <a:prstGeom prst="rect">
                <a:avLst/>
              </a:prstGeom>
            </p:spPr>
            <p:txBody>
              <a:bodyPr wrap="square">
                <a:spAutoFit/>
              </a:bodyPr>
              <a:lstStyle/>
              <a:p>
                <a:pPr lvl="0" algn="ctr" defTabSz="400050">
                  <a:lnSpc>
                    <a:spcPct val="90000"/>
                  </a:lnSpc>
                  <a:spcBef>
                    <a:spcPct val="0"/>
                  </a:spcBef>
                  <a:spcAft>
                    <a:spcPct val="35000"/>
                  </a:spcAft>
                </a:pPr>
                <a:r>
                  <a:rPr lang="en-US" sz="800" dirty="0">
                    <a:latin typeface="Roboto Condensed Light" panose="02000000000000000000" pitchFamily="2" charset="0"/>
                    <a:ea typeface="Roboto Condensed Light" panose="02000000000000000000" pitchFamily="2" charset="0"/>
                  </a:rPr>
                  <a:t>Fit for purpose</a:t>
                </a:r>
                <a:endParaRPr lang="en-CA" sz="800" dirty="0">
                  <a:latin typeface="Roboto Condensed Light" panose="02000000000000000000" pitchFamily="2" charset="0"/>
                  <a:ea typeface="Roboto Condensed Light" panose="02000000000000000000" pitchFamily="2" charset="0"/>
                </a:endParaRPr>
              </a:p>
            </p:txBody>
          </p:sp>
          <p:sp>
            <p:nvSpPr>
              <p:cNvPr id="26" name="Rectangle 25">
                <a:extLst>
                  <a:ext uri="{FF2B5EF4-FFF2-40B4-BE49-F238E27FC236}">
                    <a16:creationId xmlns:a16="http://schemas.microsoft.com/office/drawing/2014/main" id="{95BA7FDC-66AB-4EBC-8A3E-F5BC02D14D55}"/>
                  </a:ext>
                </a:extLst>
              </p:cNvPr>
              <p:cNvSpPr/>
              <p:nvPr/>
            </p:nvSpPr>
            <p:spPr>
              <a:xfrm>
                <a:off x="9424865" y="2038169"/>
                <a:ext cx="1224003" cy="398619"/>
              </a:xfrm>
              <a:prstGeom prst="rect">
                <a:avLst/>
              </a:prstGeom>
            </p:spPr>
            <p:txBody>
              <a:bodyPr wrap="square">
                <a:spAutoFit/>
              </a:bodyPr>
              <a:lstStyle/>
              <a:p>
                <a:pPr lvl="0" algn="ctr" defTabSz="400050">
                  <a:lnSpc>
                    <a:spcPct val="90000"/>
                  </a:lnSpc>
                  <a:spcBef>
                    <a:spcPct val="0"/>
                  </a:spcBef>
                  <a:spcAft>
                    <a:spcPct val="35000"/>
                  </a:spcAft>
                </a:pPr>
                <a:r>
                  <a:rPr lang="en-US" sz="800" dirty="0">
                    <a:solidFill>
                      <a:srgbClr val="4A4A4A"/>
                    </a:solidFill>
                    <a:latin typeface="Roboto Condensed Light" panose="02000000000000000000" pitchFamily="2" charset="0"/>
                    <a:ea typeface="Roboto Condensed Light" panose="02000000000000000000" pitchFamily="2" charset="0"/>
                  </a:rPr>
                  <a:t>User-centric</a:t>
                </a:r>
                <a:endParaRPr lang="en-CA" sz="800" dirty="0">
                  <a:solidFill>
                    <a:srgbClr val="4A4A4A"/>
                  </a:solidFill>
                  <a:latin typeface="Roboto Condensed Light" panose="02000000000000000000" pitchFamily="2" charset="0"/>
                  <a:ea typeface="Roboto Condensed Light" panose="02000000000000000000" pitchFamily="2" charset="0"/>
                </a:endParaRPr>
              </a:p>
            </p:txBody>
          </p:sp>
          <p:sp>
            <p:nvSpPr>
              <p:cNvPr id="27" name="Rectangle 26">
                <a:extLst>
                  <a:ext uri="{FF2B5EF4-FFF2-40B4-BE49-F238E27FC236}">
                    <a16:creationId xmlns:a16="http://schemas.microsoft.com/office/drawing/2014/main" id="{61A8B2FD-BAC4-4EE6-8B0B-0B446D7D3C4E}"/>
                  </a:ext>
                </a:extLst>
              </p:cNvPr>
              <p:cNvSpPr/>
              <p:nvPr/>
            </p:nvSpPr>
            <p:spPr>
              <a:xfrm>
                <a:off x="9954867" y="3168150"/>
                <a:ext cx="1079010" cy="398619"/>
              </a:xfrm>
              <a:prstGeom prst="rect">
                <a:avLst/>
              </a:prstGeom>
            </p:spPr>
            <p:txBody>
              <a:bodyPr wrap="square">
                <a:spAutoFit/>
              </a:bodyPr>
              <a:lstStyle/>
              <a:p>
                <a:pPr lvl="0" algn="ctr" defTabSz="400050">
                  <a:lnSpc>
                    <a:spcPct val="90000"/>
                  </a:lnSpc>
                  <a:spcBef>
                    <a:spcPct val="0"/>
                  </a:spcBef>
                  <a:spcAft>
                    <a:spcPct val="35000"/>
                  </a:spcAft>
                </a:pPr>
                <a:r>
                  <a:rPr lang="en-US" sz="800" dirty="0">
                    <a:solidFill>
                      <a:srgbClr val="4A4A4A"/>
                    </a:solidFill>
                    <a:latin typeface="Roboto Condensed Light" panose="02000000000000000000" pitchFamily="2" charset="0"/>
                    <a:ea typeface="Roboto Condensed Light" panose="02000000000000000000" pitchFamily="2" charset="0"/>
                  </a:rPr>
                  <a:t>Adaptable</a:t>
                </a:r>
                <a:endParaRPr lang="en-CA" sz="800" dirty="0">
                  <a:solidFill>
                    <a:srgbClr val="4A4A4A"/>
                  </a:solidFill>
                  <a:latin typeface="Roboto Condensed Light" panose="02000000000000000000" pitchFamily="2" charset="0"/>
                  <a:ea typeface="Roboto Condensed Light" panose="02000000000000000000" pitchFamily="2" charset="0"/>
                </a:endParaRPr>
              </a:p>
            </p:txBody>
          </p:sp>
          <p:sp>
            <p:nvSpPr>
              <p:cNvPr id="28" name="Rectangle 27">
                <a:extLst>
                  <a:ext uri="{FF2B5EF4-FFF2-40B4-BE49-F238E27FC236}">
                    <a16:creationId xmlns:a16="http://schemas.microsoft.com/office/drawing/2014/main" id="{C753CD01-1B88-4EC9-8CFD-600862B9BB5C}"/>
                  </a:ext>
                </a:extLst>
              </p:cNvPr>
              <p:cNvSpPr/>
              <p:nvPr/>
            </p:nvSpPr>
            <p:spPr>
              <a:xfrm>
                <a:off x="9476216" y="4306450"/>
                <a:ext cx="1121300" cy="398619"/>
              </a:xfrm>
              <a:prstGeom prst="rect">
                <a:avLst/>
              </a:prstGeom>
            </p:spPr>
            <p:txBody>
              <a:bodyPr wrap="square">
                <a:spAutoFit/>
              </a:bodyPr>
              <a:lstStyle/>
              <a:p>
                <a:pPr lvl="0" algn="ctr" defTabSz="400050">
                  <a:lnSpc>
                    <a:spcPct val="90000"/>
                  </a:lnSpc>
                  <a:spcBef>
                    <a:spcPct val="0"/>
                  </a:spcBef>
                  <a:spcAft>
                    <a:spcPct val="35000"/>
                  </a:spcAft>
                </a:pPr>
                <a:r>
                  <a:rPr lang="en-US" sz="800" dirty="0">
                    <a:solidFill>
                      <a:srgbClr val="4A4A4A"/>
                    </a:solidFill>
                    <a:latin typeface="Roboto Condensed Light" panose="02000000000000000000" pitchFamily="2" charset="0"/>
                    <a:ea typeface="Roboto Condensed Light" panose="02000000000000000000" pitchFamily="2" charset="0"/>
                  </a:rPr>
                  <a:t>Accessible</a:t>
                </a:r>
                <a:endParaRPr lang="en-CA" sz="800" dirty="0">
                  <a:solidFill>
                    <a:srgbClr val="4A4A4A"/>
                  </a:solidFill>
                  <a:latin typeface="Roboto Condensed Light" panose="02000000000000000000" pitchFamily="2" charset="0"/>
                  <a:ea typeface="Roboto Condensed Light" panose="02000000000000000000" pitchFamily="2" charset="0"/>
                </a:endParaRPr>
              </a:p>
            </p:txBody>
          </p:sp>
          <p:sp>
            <p:nvSpPr>
              <p:cNvPr id="29" name="Rectangle 28">
                <a:extLst>
                  <a:ext uri="{FF2B5EF4-FFF2-40B4-BE49-F238E27FC236}">
                    <a16:creationId xmlns:a16="http://schemas.microsoft.com/office/drawing/2014/main" id="{3E5FCCBB-9194-4748-8BE9-D9A2F0279758}"/>
                  </a:ext>
                </a:extLst>
              </p:cNvPr>
              <p:cNvSpPr/>
              <p:nvPr/>
            </p:nvSpPr>
            <p:spPr>
              <a:xfrm>
                <a:off x="7963293" y="4686591"/>
                <a:ext cx="1785861" cy="616046"/>
              </a:xfrm>
              <a:prstGeom prst="rect">
                <a:avLst/>
              </a:prstGeom>
            </p:spPr>
            <p:txBody>
              <a:bodyPr wrap="square">
                <a:spAutoFit/>
              </a:bodyPr>
              <a:lstStyle/>
              <a:p>
                <a:pPr lvl="0" algn="ctr" defTabSz="400050">
                  <a:lnSpc>
                    <a:spcPct val="90000"/>
                  </a:lnSpc>
                  <a:spcBef>
                    <a:spcPct val="0"/>
                  </a:spcBef>
                  <a:spcAft>
                    <a:spcPct val="35000"/>
                  </a:spcAft>
                </a:pPr>
                <a:r>
                  <a:rPr lang="en-US" sz="800" dirty="0">
                    <a:solidFill>
                      <a:srgbClr val="4A4A4A"/>
                    </a:solidFill>
                    <a:latin typeface="Roboto Condensed Light" panose="02000000000000000000" pitchFamily="2" charset="0"/>
                    <a:ea typeface="Roboto Condensed Light" panose="02000000000000000000" pitchFamily="2" charset="0"/>
                  </a:rPr>
                  <a:t>Private and </a:t>
                </a:r>
                <a:br>
                  <a:rPr lang="en-US" sz="800" dirty="0">
                    <a:solidFill>
                      <a:srgbClr val="4A4A4A"/>
                    </a:solidFill>
                    <a:latin typeface="Roboto Condensed Light" panose="02000000000000000000" pitchFamily="2" charset="0"/>
                    <a:ea typeface="Roboto Condensed Light" panose="02000000000000000000" pitchFamily="2" charset="0"/>
                  </a:rPr>
                </a:br>
                <a:r>
                  <a:rPr lang="en-US" sz="800" dirty="0">
                    <a:solidFill>
                      <a:srgbClr val="4A4A4A"/>
                    </a:solidFill>
                    <a:latin typeface="Roboto Condensed Light" panose="02000000000000000000" pitchFamily="2" charset="0"/>
                    <a:ea typeface="Roboto Condensed Light" panose="02000000000000000000" pitchFamily="2" charset="0"/>
                  </a:rPr>
                  <a:t>secured</a:t>
                </a:r>
                <a:endParaRPr lang="en-CA" sz="800" dirty="0">
                  <a:solidFill>
                    <a:srgbClr val="4A4A4A"/>
                  </a:solidFill>
                  <a:latin typeface="Roboto Condensed Light" panose="02000000000000000000" pitchFamily="2" charset="0"/>
                  <a:ea typeface="Roboto Condensed Light" panose="02000000000000000000" pitchFamily="2" charset="0"/>
                </a:endParaRPr>
              </a:p>
            </p:txBody>
          </p:sp>
          <p:sp>
            <p:nvSpPr>
              <p:cNvPr id="30" name="Rectangle 29">
                <a:extLst>
                  <a:ext uri="{FF2B5EF4-FFF2-40B4-BE49-F238E27FC236}">
                    <a16:creationId xmlns:a16="http://schemas.microsoft.com/office/drawing/2014/main" id="{8A15167E-72AB-4877-8446-D85F7D07D3E7}"/>
                  </a:ext>
                </a:extLst>
              </p:cNvPr>
              <p:cNvSpPr/>
              <p:nvPr/>
            </p:nvSpPr>
            <p:spPr>
              <a:xfrm>
                <a:off x="7034261" y="4228444"/>
                <a:ext cx="1332749" cy="700602"/>
              </a:xfrm>
              <a:prstGeom prst="rect">
                <a:avLst/>
              </a:prstGeom>
            </p:spPr>
            <p:txBody>
              <a:bodyPr wrap="square">
                <a:spAutoFit/>
              </a:bodyPr>
              <a:lstStyle/>
              <a:p>
                <a:pPr lvl="0" algn="ctr" defTabSz="400050">
                  <a:lnSpc>
                    <a:spcPct val="90000"/>
                  </a:lnSpc>
                  <a:spcBef>
                    <a:spcPct val="0"/>
                  </a:spcBef>
                  <a:spcAft>
                    <a:spcPct val="35000"/>
                  </a:spcAft>
                </a:pPr>
                <a:r>
                  <a:rPr lang="en-US" sz="800" dirty="0">
                    <a:solidFill>
                      <a:srgbClr val="4A4A4A"/>
                    </a:solidFill>
                    <a:latin typeface="Roboto Condensed Light" panose="02000000000000000000" pitchFamily="2" charset="0"/>
                    <a:ea typeface="Roboto Condensed Light" panose="02000000000000000000" pitchFamily="2" charset="0"/>
                  </a:rPr>
                  <a:t>Informative </a:t>
                </a:r>
              </a:p>
              <a:p>
                <a:pPr lvl="0" algn="ctr" defTabSz="400050">
                  <a:lnSpc>
                    <a:spcPct val="90000"/>
                  </a:lnSpc>
                  <a:spcBef>
                    <a:spcPct val="0"/>
                  </a:spcBef>
                  <a:spcAft>
                    <a:spcPct val="35000"/>
                  </a:spcAft>
                </a:pPr>
                <a:r>
                  <a:rPr lang="en-US" sz="800" dirty="0">
                    <a:solidFill>
                      <a:srgbClr val="4A4A4A"/>
                    </a:solidFill>
                    <a:latin typeface="Roboto Condensed Light" panose="02000000000000000000" pitchFamily="2" charset="0"/>
                    <a:ea typeface="Roboto Condensed Light" panose="02000000000000000000" pitchFamily="2" charset="0"/>
                  </a:rPr>
                  <a:t>and insightful</a:t>
                </a:r>
                <a:endParaRPr lang="en-CA" sz="800" dirty="0">
                  <a:solidFill>
                    <a:srgbClr val="4A4A4A"/>
                  </a:solidFill>
                  <a:latin typeface="Roboto Condensed Light" panose="02000000000000000000" pitchFamily="2" charset="0"/>
                  <a:ea typeface="Roboto Condensed Light" panose="02000000000000000000" pitchFamily="2" charset="0"/>
                </a:endParaRPr>
              </a:p>
            </p:txBody>
          </p:sp>
          <p:sp>
            <p:nvSpPr>
              <p:cNvPr id="31" name="Rectangle 30">
                <a:extLst>
                  <a:ext uri="{FF2B5EF4-FFF2-40B4-BE49-F238E27FC236}">
                    <a16:creationId xmlns:a16="http://schemas.microsoft.com/office/drawing/2014/main" id="{B1D89A7E-965A-4DC7-AA9B-9AE594D5094D}"/>
                  </a:ext>
                </a:extLst>
              </p:cNvPr>
              <p:cNvSpPr/>
              <p:nvPr/>
            </p:nvSpPr>
            <p:spPr>
              <a:xfrm>
                <a:off x="6571343" y="2769594"/>
                <a:ext cx="1351313" cy="1002585"/>
              </a:xfrm>
              <a:prstGeom prst="rect">
                <a:avLst/>
              </a:prstGeom>
            </p:spPr>
            <p:txBody>
              <a:bodyPr wrap="square">
                <a:spAutoFit/>
              </a:bodyPr>
              <a:lstStyle/>
              <a:p>
                <a:pPr lvl="0" algn="ctr" defTabSz="400050">
                  <a:lnSpc>
                    <a:spcPct val="90000"/>
                  </a:lnSpc>
                  <a:spcBef>
                    <a:spcPct val="0"/>
                  </a:spcBef>
                  <a:spcAft>
                    <a:spcPct val="35000"/>
                  </a:spcAft>
                </a:pPr>
                <a:r>
                  <a:rPr lang="en-US" sz="800" dirty="0">
                    <a:solidFill>
                      <a:srgbClr val="4A4A4A"/>
                    </a:solidFill>
                    <a:latin typeface="Roboto Condensed Light" panose="02000000000000000000" pitchFamily="2" charset="0"/>
                    <a:ea typeface="Roboto Condensed Light" panose="02000000000000000000" pitchFamily="2" charset="0"/>
                  </a:rPr>
                  <a:t>Seamless</a:t>
                </a:r>
              </a:p>
              <a:p>
                <a:pPr lvl="0" algn="ctr" defTabSz="400050">
                  <a:lnSpc>
                    <a:spcPct val="90000"/>
                  </a:lnSpc>
                  <a:spcBef>
                    <a:spcPct val="0"/>
                  </a:spcBef>
                  <a:spcAft>
                    <a:spcPct val="35000"/>
                  </a:spcAft>
                </a:pPr>
                <a:r>
                  <a:rPr lang="en-US" sz="800" dirty="0">
                    <a:solidFill>
                      <a:srgbClr val="4A4A4A"/>
                    </a:solidFill>
                    <a:latin typeface="Roboto Condensed Light" panose="02000000000000000000" pitchFamily="2" charset="0"/>
                    <a:ea typeface="Roboto Condensed Light" panose="02000000000000000000" pitchFamily="2" charset="0"/>
                  </a:rPr>
                  <a:t> application </a:t>
                </a:r>
              </a:p>
              <a:p>
                <a:pPr lvl="0" algn="ctr" defTabSz="400050">
                  <a:lnSpc>
                    <a:spcPct val="90000"/>
                  </a:lnSpc>
                  <a:spcBef>
                    <a:spcPct val="0"/>
                  </a:spcBef>
                  <a:spcAft>
                    <a:spcPct val="35000"/>
                  </a:spcAft>
                </a:pPr>
                <a:r>
                  <a:rPr lang="en-US" sz="800" dirty="0">
                    <a:solidFill>
                      <a:srgbClr val="4A4A4A"/>
                    </a:solidFill>
                    <a:latin typeface="Roboto Condensed Light" panose="02000000000000000000" pitchFamily="2" charset="0"/>
                    <a:ea typeface="Roboto Condensed Light" panose="02000000000000000000" pitchFamily="2" charset="0"/>
                  </a:rPr>
                  <a:t>connection</a:t>
                </a:r>
                <a:endParaRPr lang="en-CA" sz="800" dirty="0">
                  <a:solidFill>
                    <a:srgbClr val="4A4A4A"/>
                  </a:solidFill>
                  <a:latin typeface="Roboto Condensed Light" panose="02000000000000000000" pitchFamily="2" charset="0"/>
                  <a:ea typeface="Roboto Condensed Light" panose="02000000000000000000" pitchFamily="2" charset="0"/>
                </a:endParaRPr>
              </a:p>
            </p:txBody>
          </p:sp>
          <p:sp>
            <p:nvSpPr>
              <p:cNvPr id="32" name="Rectangle 31">
                <a:extLst>
                  <a:ext uri="{FF2B5EF4-FFF2-40B4-BE49-F238E27FC236}">
                    <a16:creationId xmlns:a16="http://schemas.microsoft.com/office/drawing/2014/main" id="{6EAC5D9A-44C2-4E98-AE9E-417FD17C5DAD}"/>
                  </a:ext>
                </a:extLst>
              </p:cNvPr>
              <p:cNvSpPr/>
              <p:nvPr/>
            </p:nvSpPr>
            <p:spPr>
              <a:xfrm>
                <a:off x="7019709" y="1712344"/>
                <a:ext cx="1365387" cy="1002585"/>
              </a:xfrm>
              <a:prstGeom prst="rect">
                <a:avLst/>
              </a:prstGeom>
            </p:spPr>
            <p:txBody>
              <a:bodyPr wrap="square">
                <a:spAutoFit/>
              </a:bodyPr>
              <a:lstStyle/>
              <a:p>
                <a:pPr lvl="0" algn="ctr" defTabSz="400050">
                  <a:lnSpc>
                    <a:spcPct val="90000"/>
                  </a:lnSpc>
                  <a:spcBef>
                    <a:spcPct val="0"/>
                  </a:spcBef>
                  <a:spcAft>
                    <a:spcPct val="35000"/>
                  </a:spcAft>
                </a:pPr>
                <a:r>
                  <a:rPr lang="en-US" sz="800" dirty="0">
                    <a:solidFill>
                      <a:srgbClr val="4A4A4A"/>
                    </a:solidFill>
                    <a:latin typeface="Roboto Condensed Light" panose="02000000000000000000" pitchFamily="2" charset="0"/>
                    <a:ea typeface="Roboto Condensed Light" panose="02000000000000000000" pitchFamily="2" charset="0"/>
                  </a:rPr>
                  <a:t>Relationship </a:t>
                </a:r>
              </a:p>
              <a:p>
                <a:pPr lvl="0" algn="ctr" defTabSz="400050">
                  <a:lnSpc>
                    <a:spcPct val="90000"/>
                  </a:lnSpc>
                  <a:spcBef>
                    <a:spcPct val="0"/>
                  </a:spcBef>
                  <a:spcAft>
                    <a:spcPct val="35000"/>
                  </a:spcAft>
                </a:pPr>
                <a:r>
                  <a:rPr lang="en-US" sz="800" dirty="0">
                    <a:solidFill>
                      <a:srgbClr val="4A4A4A"/>
                    </a:solidFill>
                    <a:latin typeface="Roboto Condensed Light" panose="02000000000000000000" pitchFamily="2" charset="0"/>
                    <a:ea typeface="Roboto Condensed Light" panose="02000000000000000000" pitchFamily="2" charset="0"/>
                  </a:rPr>
                  <a:t>and network </a:t>
                </a:r>
              </a:p>
              <a:p>
                <a:pPr lvl="0" algn="ctr" defTabSz="400050">
                  <a:lnSpc>
                    <a:spcPct val="90000"/>
                  </a:lnSpc>
                  <a:spcBef>
                    <a:spcPct val="0"/>
                  </a:spcBef>
                  <a:spcAft>
                    <a:spcPct val="35000"/>
                  </a:spcAft>
                </a:pPr>
                <a:r>
                  <a:rPr lang="en-US" sz="800" dirty="0">
                    <a:solidFill>
                      <a:srgbClr val="4A4A4A"/>
                    </a:solidFill>
                    <a:latin typeface="Roboto Condensed Light" panose="02000000000000000000" pitchFamily="2" charset="0"/>
                    <a:ea typeface="Roboto Condensed Light" panose="02000000000000000000" pitchFamily="2" charset="0"/>
                  </a:rPr>
                  <a:t>building</a:t>
                </a:r>
                <a:endParaRPr lang="en-CA" sz="800" dirty="0">
                  <a:solidFill>
                    <a:srgbClr val="4A4A4A"/>
                  </a:solidFill>
                  <a:latin typeface="Roboto Condensed Light" panose="02000000000000000000" pitchFamily="2" charset="0"/>
                  <a:ea typeface="Roboto Condensed Light" panose="02000000000000000000" pitchFamily="2" charset="0"/>
                </a:endParaRPr>
              </a:p>
            </p:txBody>
          </p:sp>
          <p:sp>
            <p:nvSpPr>
              <p:cNvPr id="33" name="Oval 32">
                <a:extLst>
                  <a:ext uri="{FF2B5EF4-FFF2-40B4-BE49-F238E27FC236}">
                    <a16:creationId xmlns:a16="http://schemas.microsoft.com/office/drawing/2014/main" id="{9FB7969D-D1BB-4DBA-B20C-4D2EDD3AAA70}"/>
                  </a:ext>
                </a:extLst>
              </p:cNvPr>
              <p:cNvSpPr/>
              <p:nvPr/>
            </p:nvSpPr>
            <p:spPr>
              <a:xfrm>
                <a:off x="8166391" y="2560130"/>
                <a:ext cx="1455938" cy="1455938"/>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00" dirty="0">
                  <a:latin typeface="Roboto Condensed Light" panose="02000000000000000000" pitchFamily="2" charset="0"/>
                  <a:ea typeface="Roboto Condensed Light" panose="02000000000000000000" pitchFamily="2" charset="0"/>
                </a:endParaRPr>
              </a:p>
            </p:txBody>
          </p:sp>
          <p:grpSp>
            <p:nvGrpSpPr>
              <p:cNvPr id="34" name="Group 33">
                <a:extLst>
                  <a:ext uri="{FF2B5EF4-FFF2-40B4-BE49-F238E27FC236}">
                    <a16:creationId xmlns:a16="http://schemas.microsoft.com/office/drawing/2014/main" id="{7AEB98AD-F1CD-4022-A394-1A1D9AB59DAC}"/>
                  </a:ext>
                </a:extLst>
              </p:cNvPr>
              <p:cNvGrpSpPr/>
              <p:nvPr/>
            </p:nvGrpSpPr>
            <p:grpSpPr>
              <a:xfrm>
                <a:off x="7887012" y="2274026"/>
                <a:ext cx="2008695" cy="2009142"/>
                <a:chOff x="8073860" y="2511060"/>
                <a:chExt cx="1572360" cy="1572710"/>
              </a:xfrm>
            </p:grpSpPr>
            <p:sp>
              <p:nvSpPr>
                <p:cNvPr id="35" name="Arrow: Circular 34">
                  <a:extLst>
                    <a:ext uri="{FF2B5EF4-FFF2-40B4-BE49-F238E27FC236}">
                      <a16:creationId xmlns:a16="http://schemas.microsoft.com/office/drawing/2014/main" id="{E8F7329E-3661-4184-BD38-C9C9B18F04D7}"/>
                    </a:ext>
                  </a:extLst>
                </p:cNvPr>
                <p:cNvSpPr/>
                <p:nvPr/>
              </p:nvSpPr>
              <p:spPr>
                <a:xfrm rot="8100000">
                  <a:off x="8073860" y="2511060"/>
                  <a:ext cx="1572360" cy="1572710"/>
                </a:xfrm>
                <a:prstGeom prst="circularArrow">
                  <a:avLst>
                    <a:gd name="adj1" fmla="val 10980"/>
                    <a:gd name="adj2" fmla="val 1142322"/>
                    <a:gd name="adj3" fmla="val 9000000"/>
                    <a:gd name="adj4" fmla="val 10800000"/>
                    <a:gd name="adj5" fmla="val 12500"/>
                  </a:avLst>
                </a:prstGeom>
                <a:solidFill>
                  <a:srgbClr val="2576B7"/>
                </a:solidFill>
                <a:ln w="28575"/>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CA" sz="800" dirty="0">
                    <a:latin typeface="Roboto Condensed Light" panose="02000000000000000000" pitchFamily="2" charset="0"/>
                    <a:ea typeface="Roboto Condensed Light" panose="02000000000000000000" pitchFamily="2" charset="0"/>
                  </a:endParaRPr>
                </a:p>
              </p:txBody>
            </p:sp>
            <p:sp>
              <p:nvSpPr>
                <p:cNvPr id="36" name="Freeform: Shape 35">
                  <a:extLst>
                    <a:ext uri="{FF2B5EF4-FFF2-40B4-BE49-F238E27FC236}">
                      <a16:creationId xmlns:a16="http://schemas.microsoft.com/office/drawing/2014/main" id="{3D5CC864-A777-423F-BAE0-7708929AB69A}"/>
                    </a:ext>
                  </a:extLst>
                </p:cNvPr>
                <p:cNvSpPr/>
                <p:nvPr/>
              </p:nvSpPr>
              <p:spPr>
                <a:xfrm>
                  <a:off x="8321488" y="3080031"/>
                  <a:ext cx="1065911" cy="438630"/>
                </a:xfrm>
                <a:custGeom>
                  <a:avLst/>
                  <a:gdLst>
                    <a:gd name="connsiteX0" fmla="*/ 0 w 877391"/>
                    <a:gd name="connsiteY0" fmla="*/ 0 h 438629"/>
                    <a:gd name="connsiteX1" fmla="*/ 877391 w 877391"/>
                    <a:gd name="connsiteY1" fmla="*/ 0 h 438629"/>
                    <a:gd name="connsiteX2" fmla="*/ 877391 w 877391"/>
                    <a:gd name="connsiteY2" fmla="*/ 438629 h 438629"/>
                    <a:gd name="connsiteX3" fmla="*/ 0 w 877391"/>
                    <a:gd name="connsiteY3" fmla="*/ 438629 h 438629"/>
                    <a:gd name="connsiteX4" fmla="*/ 0 w 877391"/>
                    <a:gd name="connsiteY4" fmla="*/ 0 h 438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391" h="438629">
                      <a:moveTo>
                        <a:pt x="0" y="0"/>
                      </a:moveTo>
                      <a:lnTo>
                        <a:pt x="877391" y="0"/>
                      </a:lnTo>
                      <a:lnTo>
                        <a:pt x="877391" y="438629"/>
                      </a:lnTo>
                      <a:lnTo>
                        <a:pt x="0" y="4386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000" b="1" kern="1200" dirty="0">
                      <a:solidFill>
                        <a:srgbClr val="4A4A4A"/>
                      </a:solidFill>
                      <a:latin typeface="Roboto Condensed Light" panose="02000000000000000000" pitchFamily="2" charset="0"/>
                      <a:ea typeface="Roboto Condensed Light" panose="02000000000000000000" pitchFamily="2" charset="0"/>
                    </a:rPr>
                    <a:t>Continuous Modernization</a:t>
                  </a:r>
                  <a:endParaRPr lang="en-CA" sz="1000" b="1" kern="1200" dirty="0">
                    <a:solidFill>
                      <a:srgbClr val="4A4A4A"/>
                    </a:solidFill>
                    <a:latin typeface="Roboto Condensed Light" panose="02000000000000000000" pitchFamily="2" charset="0"/>
                    <a:ea typeface="Roboto Condensed Light" panose="02000000000000000000" pitchFamily="2" charset="0"/>
                  </a:endParaRPr>
                </a:p>
              </p:txBody>
            </p:sp>
          </p:grpSp>
        </p:grpSp>
      </p:grpSp>
      <p:sp>
        <p:nvSpPr>
          <p:cNvPr id="37" name="TextBox 36">
            <a:extLst>
              <a:ext uri="{FF2B5EF4-FFF2-40B4-BE49-F238E27FC236}">
                <a16:creationId xmlns:a16="http://schemas.microsoft.com/office/drawing/2014/main" id="{E4D03216-4EB6-410F-9E89-B2CAA5F1A7AA}"/>
              </a:ext>
            </a:extLst>
          </p:cNvPr>
          <p:cNvSpPr txBox="1"/>
          <p:nvPr/>
        </p:nvSpPr>
        <p:spPr>
          <a:xfrm>
            <a:off x="4937744" y="2120132"/>
            <a:ext cx="2744060" cy="211311"/>
          </a:xfrm>
          <a:prstGeom prst="rect">
            <a:avLst/>
          </a:prstGeom>
        </p:spPr>
        <p:txBody>
          <a:bodyPr wrap="square" lIns="0" tIns="0" rIns="0" bIns="0" numCol="1" spcCol="360000" rtlCol="0" anchor="ctr">
            <a:noAutofit/>
          </a:bodyPr>
          <a:lstStyle/>
          <a:p>
            <a:pPr algn="ctr">
              <a:lnSpc>
                <a:spcPct val="110000"/>
              </a:lnSpc>
              <a:tabLst/>
            </a:pPr>
            <a:r>
              <a:rPr lang="en-CA" sz="1050" b="1" dirty="0">
                <a:solidFill>
                  <a:srgbClr val="4A4A4A"/>
                </a:solidFill>
                <a:latin typeface="Roboto Condensed Light" panose="02000000000000000000" pitchFamily="2" charset="0"/>
                <a:ea typeface="Roboto Condensed Light" panose="02000000000000000000" pitchFamily="2" charset="0"/>
              </a:rPr>
              <a:t>IT Is Ready to Change</a:t>
            </a:r>
            <a:endParaRPr lang="en-US" sz="1050" b="1" dirty="0">
              <a:solidFill>
                <a:srgbClr val="4A4A4A"/>
              </a:solidFill>
              <a:latin typeface="Roboto Condensed Light" panose="02000000000000000000" pitchFamily="2" charset="0"/>
              <a:ea typeface="Roboto Condensed Light" panose="02000000000000000000" pitchFamily="2" charset="0"/>
            </a:endParaRPr>
          </a:p>
        </p:txBody>
      </p:sp>
      <p:sp>
        <p:nvSpPr>
          <p:cNvPr id="38" name="TextBox 37">
            <a:extLst>
              <a:ext uri="{FF2B5EF4-FFF2-40B4-BE49-F238E27FC236}">
                <a16:creationId xmlns:a16="http://schemas.microsoft.com/office/drawing/2014/main" id="{318304BF-EA0F-4D50-9D70-ACDDCC579853}"/>
              </a:ext>
            </a:extLst>
          </p:cNvPr>
          <p:cNvSpPr txBox="1"/>
          <p:nvPr/>
        </p:nvSpPr>
        <p:spPr>
          <a:xfrm>
            <a:off x="9494999" y="2793199"/>
            <a:ext cx="1238135" cy="879819"/>
          </a:xfrm>
          <a:prstGeom prst="rect">
            <a:avLst/>
          </a:prstGeom>
          <a:noFill/>
          <a:ln>
            <a:noFill/>
          </a:ln>
        </p:spPr>
        <p:txBody>
          <a:bodyPr wrap="square" lIns="0" rIns="0" rtlCol="0" anchor="t">
            <a:noAutofit/>
          </a:bodyPr>
          <a:lstStyle/>
          <a:p>
            <a:pPr marL="112713" indent="-112713">
              <a:spcAft>
                <a:spcPts val="300"/>
              </a:spcAft>
              <a:buFont typeface="Arial" panose="020B0604020202020204" pitchFamily="34" charset="0"/>
              <a:buChar char="•"/>
            </a:pPr>
            <a:r>
              <a:rPr lang="en-US" sz="1000" b="1" noProof="1">
                <a:solidFill>
                  <a:schemeClr val="bg1"/>
                </a:solidFill>
                <a:latin typeface="Roboto Condensed Light" panose="02000000000000000000" pitchFamily="2" charset="0"/>
                <a:ea typeface="Roboto Condensed Light" panose="02000000000000000000" pitchFamily="2" charset="0"/>
              </a:rPr>
              <a:t>Full-stack customization</a:t>
            </a:r>
          </a:p>
          <a:p>
            <a:pPr marL="112713" indent="-112713">
              <a:spcAft>
                <a:spcPts val="300"/>
              </a:spcAft>
              <a:buFont typeface="Arial" panose="020B0604020202020204" pitchFamily="34" charset="0"/>
              <a:buChar char="•"/>
            </a:pPr>
            <a:r>
              <a:rPr lang="en-US" sz="1000" b="1" noProof="1">
                <a:solidFill>
                  <a:schemeClr val="bg1"/>
                </a:solidFill>
                <a:latin typeface="Roboto Condensed Light" panose="02000000000000000000" pitchFamily="2" charset="0"/>
                <a:ea typeface="Roboto Condensed Light" panose="02000000000000000000" pitchFamily="2" charset="0"/>
              </a:rPr>
              <a:t>System replacement</a:t>
            </a:r>
          </a:p>
          <a:p>
            <a:pPr marL="112713" indent="-112713">
              <a:spcAft>
                <a:spcPts val="300"/>
              </a:spcAft>
              <a:buFont typeface="Arial" panose="020B0604020202020204" pitchFamily="34" charset="0"/>
              <a:buChar char="•"/>
            </a:pPr>
            <a:r>
              <a:rPr lang="en-US" sz="1000" b="1" noProof="1">
                <a:solidFill>
                  <a:schemeClr val="bg1"/>
                </a:solidFill>
                <a:latin typeface="Roboto Condensed Light" panose="02000000000000000000" pitchFamily="2" charset="0"/>
                <a:ea typeface="Roboto Condensed Light" panose="02000000000000000000" pitchFamily="2" charset="0"/>
              </a:rPr>
              <a:t>System removal</a:t>
            </a:r>
          </a:p>
        </p:txBody>
      </p:sp>
      <p:sp>
        <p:nvSpPr>
          <p:cNvPr id="39" name="TextBox 38">
            <a:extLst>
              <a:ext uri="{FF2B5EF4-FFF2-40B4-BE49-F238E27FC236}">
                <a16:creationId xmlns:a16="http://schemas.microsoft.com/office/drawing/2014/main" id="{DF11E880-4CA7-43B3-8C7B-EFF7B7B5B9BD}"/>
              </a:ext>
            </a:extLst>
          </p:cNvPr>
          <p:cNvSpPr txBox="1"/>
          <p:nvPr/>
        </p:nvSpPr>
        <p:spPr>
          <a:xfrm>
            <a:off x="9520842" y="4186818"/>
            <a:ext cx="1238135" cy="868295"/>
          </a:xfrm>
          <a:prstGeom prst="rect">
            <a:avLst/>
          </a:prstGeom>
          <a:noFill/>
          <a:ln>
            <a:noFill/>
          </a:ln>
        </p:spPr>
        <p:txBody>
          <a:bodyPr wrap="square" lIns="0" rIns="0" rtlCol="0" anchor="t">
            <a:noAutofit/>
          </a:bodyPr>
          <a:lstStyle/>
          <a:p>
            <a:pPr marL="112713" indent="-112713">
              <a:spcAft>
                <a:spcPts val="300"/>
              </a:spcAft>
              <a:buFont typeface="Arial" panose="020B0604020202020204" pitchFamily="34" charset="0"/>
              <a:buChar char="•"/>
            </a:pPr>
            <a:r>
              <a:rPr lang="en-US" sz="1000" b="1" noProof="1">
                <a:solidFill>
                  <a:srgbClr val="4A4A4A"/>
                </a:solidFill>
                <a:latin typeface="Roboto Condensed Light" panose="02000000000000000000" pitchFamily="2" charset="0"/>
                <a:ea typeface="Roboto Condensed Light" panose="02000000000000000000" pitchFamily="2" charset="0"/>
              </a:rPr>
              <a:t>Proof of concept</a:t>
            </a:r>
          </a:p>
          <a:p>
            <a:pPr marL="112713" indent="-112713">
              <a:spcAft>
                <a:spcPts val="300"/>
              </a:spcAft>
              <a:buFont typeface="Arial" panose="020B0604020202020204" pitchFamily="34" charset="0"/>
              <a:buChar char="•"/>
            </a:pPr>
            <a:r>
              <a:rPr lang="en-US" sz="1000" b="1" noProof="1">
                <a:solidFill>
                  <a:srgbClr val="4A4A4A"/>
                </a:solidFill>
                <a:latin typeface="Roboto Condensed Light" panose="02000000000000000000" pitchFamily="2" charset="0"/>
                <a:ea typeface="Roboto Condensed Light" panose="02000000000000000000" pitchFamily="2" charset="0"/>
              </a:rPr>
              <a:t>Business process improvement</a:t>
            </a:r>
          </a:p>
          <a:p>
            <a:pPr marL="112713" indent="-112713">
              <a:spcAft>
                <a:spcPts val="300"/>
              </a:spcAft>
              <a:buFont typeface="Arial" panose="020B0604020202020204" pitchFamily="34" charset="0"/>
              <a:buChar char="•"/>
            </a:pPr>
            <a:r>
              <a:rPr lang="en-US" sz="1000" b="1" noProof="1">
                <a:solidFill>
                  <a:srgbClr val="4A4A4A"/>
                </a:solidFill>
                <a:latin typeface="Roboto Condensed Light" panose="02000000000000000000" pitchFamily="2" charset="0"/>
                <a:ea typeface="Roboto Condensed Light" panose="02000000000000000000" pitchFamily="2" charset="0"/>
              </a:rPr>
              <a:t>IT</a:t>
            </a:r>
            <a:r>
              <a:rPr lang="en-US" sz="1000" b="1" noProof="1">
                <a:latin typeface="Roboto Condensed Light" panose="02000000000000000000" pitchFamily="2" charset="0"/>
                <a:ea typeface="Roboto Condensed Light" panose="02000000000000000000" pitchFamily="2" charset="0"/>
              </a:rPr>
              <a:t> </a:t>
            </a:r>
            <a:r>
              <a:rPr lang="en-US" sz="1000" b="1" noProof="1">
                <a:solidFill>
                  <a:srgbClr val="4A4A4A"/>
                </a:solidFill>
                <a:latin typeface="Roboto Condensed Light" panose="02000000000000000000" pitchFamily="2" charset="0"/>
                <a:ea typeface="Roboto Condensed Light" panose="02000000000000000000" pitchFamily="2" charset="0"/>
              </a:rPr>
              <a:t>operations improvement</a:t>
            </a:r>
          </a:p>
          <a:p>
            <a:pPr marL="285750" indent="-285750">
              <a:spcAft>
                <a:spcPts val="300"/>
              </a:spcAft>
              <a:buFont typeface="Arial" panose="020B0604020202020204" pitchFamily="34" charset="0"/>
              <a:buChar char="•"/>
            </a:pPr>
            <a:endParaRPr lang="en-US" sz="1000" b="1" noProof="1">
              <a:solidFill>
                <a:srgbClr val="4A4A4A"/>
              </a:solidFill>
              <a:latin typeface="Roboto Condensed Light" panose="02000000000000000000" pitchFamily="2" charset="0"/>
              <a:ea typeface="Roboto Condensed Light" panose="02000000000000000000" pitchFamily="2" charset="0"/>
            </a:endParaRPr>
          </a:p>
        </p:txBody>
      </p:sp>
      <p:sp>
        <p:nvSpPr>
          <p:cNvPr id="40" name="TextBox 39">
            <a:extLst>
              <a:ext uri="{FF2B5EF4-FFF2-40B4-BE49-F238E27FC236}">
                <a16:creationId xmlns:a16="http://schemas.microsoft.com/office/drawing/2014/main" id="{33F2A800-7BE4-4AAF-AC1F-A9DA0BC5E185}"/>
              </a:ext>
            </a:extLst>
          </p:cNvPr>
          <p:cNvSpPr txBox="1"/>
          <p:nvPr/>
        </p:nvSpPr>
        <p:spPr>
          <a:xfrm>
            <a:off x="4937745" y="2777989"/>
            <a:ext cx="1421448" cy="999925"/>
          </a:xfrm>
          <a:prstGeom prst="rect">
            <a:avLst/>
          </a:prstGeom>
          <a:noFill/>
          <a:ln>
            <a:noFill/>
          </a:ln>
        </p:spPr>
        <p:txBody>
          <a:bodyPr wrap="square" lIns="0" rIns="0" rtlCol="0" anchor="t">
            <a:noAutofit/>
          </a:bodyPr>
          <a:lstStyle/>
          <a:p>
            <a:pPr marL="112713" indent="-112713">
              <a:spcAft>
                <a:spcPts val="300"/>
              </a:spcAft>
              <a:buFont typeface="Arial" panose="020B0604020202020204" pitchFamily="34" charset="0"/>
              <a:buChar char="•"/>
            </a:pPr>
            <a:r>
              <a:rPr lang="en-US" sz="1000" b="1" noProof="1">
                <a:solidFill>
                  <a:schemeClr val="bg1"/>
                </a:solidFill>
                <a:latin typeface="Roboto Condensed Light" panose="02000000000000000000" pitchFamily="2" charset="0"/>
                <a:ea typeface="Roboto Condensed Light" panose="02000000000000000000" pitchFamily="2" charset="0"/>
              </a:rPr>
              <a:t>Partial-stack customization</a:t>
            </a:r>
          </a:p>
          <a:p>
            <a:pPr marL="112713" indent="-112713">
              <a:spcAft>
                <a:spcPts val="300"/>
              </a:spcAft>
              <a:buFont typeface="Arial" panose="020B0604020202020204" pitchFamily="34" charset="0"/>
              <a:buChar char="•"/>
            </a:pPr>
            <a:r>
              <a:rPr lang="en-US" sz="1000" b="1" noProof="1">
                <a:solidFill>
                  <a:schemeClr val="bg1"/>
                </a:solidFill>
                <a:latin typeface="Roboto Condensed Light" panose="02000000000000000000" pitchFamily="2" charset="0"/>
                <a:ea typeface="Roboto Condensed Light" panose="02000000000000000000" pitchFamily="2" charset="0"/>
              </a:rPr>
              <a:t>User experience enhancements</a:t>
            </a:r>
          </a:p>
          <a:p>
            <a:pPr marL="112713" indent="-112713">
              <a:spcAft>
                <a:spcPts val="300"/>
              </a:spcAft>
              <a:buFont typeface="Arial" panose="020B0604020202020204" pitchFamily="34" charset="0"/>
              <a:buChar char="•"/>
            </a:pPr>
            <a:r>
              <a:rPr lang="en-US" sz="1000" b="1" noProof="1">
                <a:solidFill>
                  <a:schemeClr val="bg1"/>
                </a:solidFill>
                <a:latin typeface="Roboto Condensed Light" panose="02000000000000000000" pitchFamily="2" charset="0"/>
                <a:ea typeface="Roboto Condensed Light" panose="02000000000000000000" pitchFamily="2" charset="0"/>
              </a:rPr>
              <a:t>Outsource modernization</a:t>
            </a:r>
          </a:p>
        </p:txBody>
      </p:sp>
      <p:sp>
        <p:nvSpPr>
          <p:cNvPr id="41" name="TextBox 40">
            <a:extLst>
              <a:ext uri="{FF2B5EF4-FFF2-40B4-BE49-F238E27FC236}">
                <a16:creationId xmlns:a16="http://schemas.microsoft.com/office/drawing/2014/main" id="{56923F14-5320-4BC5-B946-799C7D189DB6}"/>
              </a:ext>
            </a:extLst>
          </p:cNvPr>
          <p:cNvSpPr txBox="1"/>
          <p:nvPr/>
        </p:nvSpPr>
        <p:spPr>
          <a:xfrm>
            <a:off x="4926808" y="4158332"/>
            <a:ext cx="1421448" cy="891947"/>
          </a:xfrm>
          <a:prstGeom prst="rect">
            <a:avLst/>
          </a:prstGeom>
          <a:noFill/>
          <a:ln>
            <a:noFill/>
          </a:ln>
        </p:spPr>
        <p:txBody>
          <a:bodyPr wrap="square" lIns="0" rIns="0" rtlCol="0" anchor="t">
            <a:noAutofit/>
          </a:bodyPr>
          <a:lstStyle/>
          <a:p>
            <a:pPr marL="112713" indent="-112713">
              <a:spcAft>
                <a:spcPts val="300"/>
              </a:spcAft>
              <a:buFont typeface="Arial" panose="020B0604020202020204" pitchFamily="34" charset="0"/>
              <a:buChar char="•"/>
            </a:pPr>
            <a:r>
              <a:rPr lang="en-US" sz="1000" b="1" noProof="1">
                <a:solidFill>
                  <a:srgbClr val="4A4A4A"/>
                </a:solidFill>
                <a:latin typeface="Roboto Condensed Light" panose="02000000000000000000" pitchFamily="2" charset="0"/>
                <a:ea typeface="Roboto Condensed Light" panose="02000000000000000000" pitchFamily="2" charset="0"/>
              </a:rPr>
              <a:t>Core updates and upgrades</a:t>
            </a:r>
          </a:p>
          <a:p>
            <a:pPr marL="112713" indent="-112713">
              <a:spcAft>
                <a:spcPts val="300"/>
              </a:spcAft>
              <a:buFont typeface="Arial" panose="020B0604020202020204" pitchFamily="34" charset="0"/>
              <a:buChar char="•"/>
            </a:pPr>
            <a:r>
              <a:rPr lang="en-US" sz="1000" b="1" noProof="1">
                <a:solidFill>
                  <a:srgbClr val="4A4A4A"/>
                </a:solidFill>
                <a:latin typeface="Roboto Condensed Light" panose="02000000000000000000" pitchFamily="2" charset="0"/>
                <a:ea typeface="Roboto Condensed Light" panose="02000000000000000000" pitchFamily="2" charset="0"/>
              </a:rPr>
              <a:t>Maintenance</a:t>
            </a:r>
          </a:p>
          <a:p>
            <a:pPr marL="112713" indent="-112713">
              <a:spcAft>
                <a:spcPts val="300"/>
              </a:spcAft>
              <a:buFont typeface="Arial" panose="020B0604020202020204" pitchFamily="34" charset="0"/>
              <a:buChar char="•"/>
            </a:pPr>
            <a:r>
              <a:rPr lang="en-US" sz="1000" b="1" noProof="1">
                <a:solidFill>
                  <a:srgbClr val="4A4A4A"/>
                </a:solidFill>
                <a:latin typeface="Roboto Condensed Light" panose="02000000000000000000" pitchFamily="2" charset="0"/>
                <a:ea typeface="Roboto Condensed Light" panose="02000000000000000000" pitchFamily="2" charset="0"/>
              </a:rPr>
              <a:t>Application assessment</a:t>
            </a:r>
          </a:p>
          <a:p>
            <a:pPr marL="285750" indent="-285750">
              <a:spcAft>
                <a:spcPts val="300"/>
              </a:spcAft>
              <a:buFont typeface="Arial" panose="020B0604020202020204" pitchFamily="34" charset="0"/>
              <a:buChar char="•"/>
            </a:pPr>
            <a:endParaRPr lang="en-US" sz="1000" b="1" noProof="1">
              <a:solidFill>
                <a:srgbClr val="4A4A4A"/>
              </a:solidFill>
              <a:latin typeface="Roboto Condensed Light" panose="02000000000000000000" pitchFamily="2" charset="0"/>
              <a:ea typeface="Roboto Condensed Light" panose="02000000000000000000" pitchFamily="2" charset="0"/>
            </a:endParaRPr>
          </a:p>
          <a:p>
            <a:pPr marL="285750" indent="-285750">
              <a:spcAft>
                <a:spcPts val="300"/>
              </a:spcAft>
              <a:buFont typeface="Arial" panose="020B0604020202020204" pitchFamily="34" charset="0"/>
              <a:buChar char="•"/>
            </a:pPr>
            <a:endParaRPr lang="en-US" sz="1000" b="1" noProof="1">
              <a:solidFill>
                <a:srgbClr val="4A4A4A"/>
              </a:solidFill>
              <a:latin typeface="Roboto Condensed Light" panose="02000000000000000000" pitchFamily="2" charset="0"/>
              <a:ea typeface="Roboto Condensed Light" panose="02000000000000000000" pitchFamily="2" charset="0"/>
            </a:endParaRPr>
          </a:p>
        </p:txBody>
      </p:sp>
      <p:sp>
        <p:nvSpPr>
          <p:cNvPr id="42" name="TextBox 41">
            <a:extLst>
              <a:ext uri="{FF2B5EF4-FFF2-40B4-BE49-F238E27FC236}">
                <a16:creationId xmlns:a16="http://schemas.microsoft.com/office/drawing/2014/main" id="{BAB0A6E4-3613-4169-92B7-49C8C5A91EDB}"/>
              </a:ext>
            </a:extLst>
          </p:cNvPr>
          <p:cNvSpPr txBox="1"/>
          <p:nvPr/>
        </p:nvSpPr>
        <p:spPr>
          <a:xfrm>
            <a:off x="11310998" y="3688056"/>
            <a:ext cx="715539" cy="449831"/>
          </a:xfrm>
          <a:prstGeom prst="rect">
            <a:avLst/>
          </a:prstGeom>
        </p:spPr>
        <p:txBody>
          <a:bodyPr wrap="square" lIns="0" tIns="0" rIns="0" bIns="0" numCol="1" spcCol="360000" rtlCol="0">
            <a:noAutofit/>
          </a:bodyPr>
          <a:lstStyle/>
          <a:p>
            <a:pPr algn="l">
              <a:lnSpc>
                <a:spcPct val="110000"/>
              </a:lnSpc>
              <a:tabLst/>
            </a:pPr>
            <a:r>
              <a:rPr lang="en-US" sz="1000" b="1" dirty="0">
                <a:solidFill>
                  <a:srgbClr val="4A4A4A"/>
                </a:solidFill>
                <a:latin typeface="Roboto Condensed Light" panose="02000000000000000000" pitchFamily="2" charset="0"/>
                <a:ea typeface="Roboto Condensed Light" panose="02000000000000000000" pitchFamily="2" charset="0"/>
              </a:rPr>
              <a:t>Application System Knowledge</a:t>
            </a:r>
            <a:endParaRPr lang="en-CA" sz="1000" b="1" dirty="0">
              <a:solidFill>
                <a:srgbClr val="4A4A4A"/>
              </a:solidFill>
              <a:latin typeface="Roboto Condensed Light" panose="02000000000000000000" pitchFamily="2" charset="0"/>
              <a:ea typeface="Roboto Condensed Light" panose="02000000000000000000" pitchFamily="2" charset="0"/>
            </a:endParaRPr>
          </a:p>
        </p:txBody>
      </p:sp>
      <p:sp>
        <p:nvSpPr>
          <p:cNvPr id="43" name="Arrow: Up 42">
            <a:extLst>
              <a:ext uri="{FF2B5EF4-FFF2-40B4-BE49-F238E27FC236}">
                <a16:creationId xmlns:a16="http://schemas.microsoft.com/office/drawing/2014/main" id="{7D2EA944-B2A1-4A88-A784-A65A7B2760C6}"/>
              </a:ext>
            </a:extLst>
          </p:cNvPr>
          <p:cNvSpPr/>
          <p:nvPr/>
        </p:nvSpPr>
        <p:spPr>
          <a:xfrm>
            <a:off x="11871524" y="3476452"/>
            <a:ext cx="155013" cy="840003"/>
          </a:xfrm>
          <a:prstGeom prst="upArrow">
            <a:avLst/>
          </a:prstGeom>
          <a:gradFill>
            <a:gsLst>
              <a:gs pos="0">
                <a:srgbClr val="F17926"/>
              </a:gs>
              <a:gs pos="50000">
                <a:srgbClr val="F49656"/>
              </a:gs>
              <a:gs pos="100000">
                <a:srgbClr val="F6AC7A"/>
              </a:gs>
            </a:gsLst>
          </a:gra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CA" sz="800" dirty="0">
              <a:latin typeface="Roboto Condensed Light" panose="02000000000000000000" pitchFamily="2" charset="0"/>
              <a:ea typeface="Roboto Condensed Light" panose="02000000000000000000" pitchFamily="2" charset="0"/>
            </a:endParaRPr>
          </a:p>
        </p:txBody>
      </p:sp>
      <p:sp>
        <p:nvSpPr>
          <p:cNvPr id="44" name="TextBox 43">
            <a:extLst>
              <a:ext uri="{FF2B5EF4-FFF2-40B4-BE49-F238E27FC236}">
                <a16:creationId xmlns:a16="http://schemas.microsoft.com/office/drawing/2014/main" id="{C8640CF3-48E8-4EE5-8939-60AF2688E62E}"/>
              </a:ext>
            </a:extLst>
          </p:cNvPr>
          <p:cNvSpPr txBox="1"/>
          <p:nvPr/>
        </p:nvSpPr>
        <p:spPr>
          <a:xfrm>
            <a:off x="11084985" y="3212857"/>
            <a:ext cx="922530" cy="246221"/>
          </a:xfrm>
          <a:prstGeom prst="rect">
            <a:avLst/>
          </a:prstGeom>
          <a:noFill/>
          <a:ln>
            <a:noFill/>
          </a:ln>
        </p:spPr>
        <p:txBody>
          <a:bodyPr wrap="square" lIns="0" rIns="0" rtlCol="0" anchor="b">
            <a:spAutoFit/>
          </a:bodyPr>
          <a:lstStyle/>
          <a:p>
            <a:pPr algn="r"/>
            <a:r>
              <a:rPr lang="en-US" sz="1000" noProof="1">
                <a:latin typeface="Roboto Condensed Light" panose="02000000000000000000" pitchFamily="2" charset="0"/>
                <a:ea typeface="Roboto Condensed Light" panose="02000000000000000000" pitchFamily="2" charset="0"/>
              </a:rPr>
              <a:t>High</a:t>
            </a:r>
          </a:p>
        </p:txBody>
      </p:sp>
      <p:sp>
        <p:nvSpPr>
          <p:cNvPr id="45" name="TextBox 44">
            <a:extLst>
              <a:ext uri="{FF2B5EF4-FFF2-40B4-BE49-F238E27FC236}">
                <a16:creationId xmlns:a16="http://schemas.microsoft.com/office/drawing/2014/main" id="{1FF59225-9810-4E95-8D47-4CE3CDBE5990}"/>
              </a:ext>
            </a:extLst>
          </p:cNvPr>
          <p:cNvSpPr txBox="1"/>
          <p:nvPr/>
        </p:nvSpPr>
        <p:spPr>
          <a:xfrm>
            <a:off x="11084985" y="4324077"/>
            <a:ext cx="922530" cy="246221"/>
          </a:xfrm>
          <a:prstGeom prst="rect">
            <a:avLst/>
          </a:prstGeom>
          <a:noFill/>
          <a:ln>
            <a:noFill/>
          </a:ln>
        </p:spPr>
        <p:txBody>
          <a:bodyPr wrap="square" lIns="0" rIns="0" rtlCol="0" anchor="b">
            <a:spAutoFit/>
          </a:bodyPr>
          <a:lstStyle/>
          <a:p>
            <a:pPr algn="r"/>
            <a:r>
              <a:rPr lang="en-US" sz="1000" noProof="1">
                <a:latin typeface="Roboto Condensed Light" panose="02000000000000000000" pitchFamily="2" charset="0"/>
                <a:ea typeface="Roboto Condensed Light" panose="02000000000000000000" pitchFamily="2" charset="0"/>
              </a:rPr>
              <a:t>Low</a:t>
            </a:r>
          </a:p>
        </p:txBody>
      </p:sp>
      <p:sp>
        <p:nvSpPr>
          <p:cNvPr id="46" name="TextBox 45">
            <a:extLst>
              <a:ext uri="{FF2B5EF4-FFF2-40B4-BE49-F238E27FC236}">
                <a16:creationId xmlns:a16="http://schemas.microsoft.com/office/drawing/2014/main" id="{93812E92-1497-4529-94B7-DE3464BA3BAE}"/>
              </a:ext>
            </a:extLst>
          </p:cNvPr>
          <p:cNvSpPr txBox="1"/>
          <p:nvPr/>
        </p:nvSpPr>
        <p:spPr>
          <a:xfrm>
            <a:off x="8501603" y="2131188"/>
            <a:ext cx="2744060" cy="211311"/>
          </a:xfrm>
          <a:prstGeom prst="rect">
            <a:avLst/>
          </a:prstGeom>
        </p:spPr>
        <p:txBody>
          <a:bodyPr wrap="square" lIns="0" tIns="0" rIns="0" bIns="0" numCol="1" spcCol="360000" rtlCol="0" anchor="ctr">
            <a:noAutofit/>
          </a:bodyPr>
          <a:lstStyle/>
          <a:p>
            <a:pPr algn="ctr">
              <a:lnSpc>
                <a:spcPct val="110000"/>
              </a:lnSpc>
              <a:tabLst/>
            </a:pPr>
            <a:r>
              <a:rPr lang="en-CA" sz="1100" b="1" dirty="0">
                <a:solidFill>
                  <a:srgbClr val="4A4A4A"/>
                </a:solidFill>
                <a:latin typeface="Roboto Condensed Light" panose="02000000000000000000" pitchFamily="2" charset="0"/>
                <a:ea typeface="Roboto Condensed Light" panose="02000000000000000000" pitchFamily="2" charset="0"/>
              </a:rPr>
              <a:t>IT Is Able to Change</a:t>
            </a:r>
            <a:endParaRPr lang="en-US" sz="1100" b="1" dirty="0">
              <a:solidFill>
                <a:srgbClr val="4A4A4A"/>
              </a:solidFill>
              <a:latin typeface="Roboto Condensed Light" panose="02000000000000000000" pitchFamily="2" charset="0"/>
              <a:ea typeface="Roboto Condensed Light" panose="02000000000000000000" pitchFamily="2" charset="0"/>
            </a:endParaRPr>
          </a:p>
        </p:txBody>
      </p:sp>
      <p:sp>
        <p:nvSpPr>
          <p:cNvPr id="47" name="TextBox 46">
            <a:extLst>
              <a:ext uri="{FF2B5EF4-FFF2-40B4-BE49-F238E27FC236}">
                <a16:creationId xmlns:a16="http://schemas.microsoft.com/office/drawing/2014/main" id="{6D344B58-31BF-46F6-9844-4A607B407EA1}"/>
              </a:ext>
            </a:extLst>
          </p:cNvPr>
          <p:cNvSpPr txBox="1"/>
          <p:nvPr/>
        </p:nvSpPr>
        <p:spPr>
          <a:xfrm>
            <a:off x="4450300" y="2105454"/>
            <a:ext cx="317590" cy="2159608"/>
          </a:xfrm>
          <a:prstGeom prst="rect">
            <a:avLst/>
          </a:prstGeom>
        </p:spPr>
        <p:txBody>
          <a:bodyPr vert="vert270" wrap="square" lIns="0" tIns="0" rIns="0" bIns="0" numCol="1" spcCol="360000" rtlCol="0" anchor="ctr">
            <a:noAutofit/>
          </a:bodyPr>
          <a:lstStyle/>
          <a:p>
            <a:pPr algn="ctr">
              <a:lnSpc>
                <a:spcPct val="110000"/>
              </a:lnSpc>
              <a:tabLst/>
            </a:pPr>
            <a:r>
              <a:rPr lang="en-CA" sz="1100" b="1" dirty="0">
                <a:solidFill>
                  <a:srgbClr val="4A4A4A"/>
                </a:solidFill>
                <a:latin typeface="Roboto Condensed Light" panose="02000000000000000000" pitchFamily="2" charset="0"/>
                <a:ea typeface="Roboto Condensed Light" panose="02000000000000000000" pitchFamily="2" charset="0"/>
              </a:rPr>
              <a:t>Business Is Able to Change</a:t>
            </a:r>
            <a:endParaRPr lang="en-US" sz="1100" b="1" dirty="0">
              <a:solidFill>
                <a:srgbClr val="4A4A4A"/>
              </a:solidFill>
              <a:latin typeface="Roboto Condensed Light" panose="02000000000000000000" pitchFamily="2" charset="0"/>
              <a:ea typeface="Roboto Condensed Light" panose="02000000000000000000" pitchFamily="2" charset="0"/>
            </a:endParaRPr>
          </a:p>
        </p:txBody>
      </p:sp>
      <p:sp>
        <p:nvSpPr>
          <p:cNvPr id="48" name="TextBox 47">
            <a:extLst>
              <a:ext uri="{FF2B5EF4-FFF2-40B4-BE49-F238E27FC236}">
                <a16:creationId xmlns:a16="http://schemas.microsoft.com/office/drawing/2014/main" id="{D4795549-7788-4E73-9973-180223F9304C}"/>
              </a:ext>
            </a:extLst>
          </p:cNvPr>
          <p:cNvSpPr txBox="1"/>
          <p:nvPr/>
        </p:nvSpPr>
        <p:spPr>
          <a:xfrm>
            <a:off x="4450079" y="3779638"/>
            <a:ext cx="317590" cy="2159608"/>
          </a:xfrm>
          <a:prstGeom prst="rect">
            <a:avLst/>
          </a:prstGeom>
        </p:spPr>
        <p:txBody>
          <a:bodyPr vert="vert270" wrap="square" lIns="0" tIns="0" rIns="0" bIns="0" numCol="1" spcCol="360000" rtlCol="0" anchor="ctr">
            <a:noAutofit/>
          </a:bodyPr>
          <a:lstStyle/>
          <a:p>
            <a:pPr algn="ctr">
              <a:lnSpc>
                <a:spcPct val="110000"/>
              </a:lnSpc>
              <a:tabLst/>
            </a:pPr>
            <a:r>
              <a:rPr lang="en-CA" sz="1100" b="1" dirty="0">
                <a:solidFill>
                  <a:srgbClr val="4A4A4A"/>
                </a:solidFill>
                <a:latin typeface="Roboto Condensed Light" panose="02000000000000000000" pitchFamily="2" charset="0"/>
                <a:ea typeface="Roboto Condensed Light" panose="02000000000000000000" pitchFamily="2" charset="0"/>
              </a:rPr>
              <a:t>Business Is Ready to Change</a:t>
            </a:r>
            <a:endParaRPr lang="en-US" sz="1100" b="1" dirty="0">
              <a:solidFill>
                <a:srgbClr val="4A4A4A"/>
              </a:solidFill>
              <a:latin typeface="Roboto Condensed Light" panose="02000000000000000000" pitchFamily="2" charset="0"/>
              <a:ea typeface="Roboto Condensed Light" panose="02000000000000000000" pitchFamily="2" charset="0"/>
            </a:endParaRPr>
          </a:p>
        </p:txBody>
      </p:sp>
      <p:sp>
        <p:nvSpPr>
          <p:cNvPr id="49" name="Arrow: Up 48">
            <a:extLst>
              <a:ext uri="{FF2B5EF4-FFF2-40B4-BE49-F238E27FC236}">
                <a16:creationId xmlns:a16="http://schemas.microsoft.com/office/drawing/2014/main" id="{62862D95-9585-4225-892F-49D86B68D293}"/>
              </a:ext>
            </a:extLst>
          </p:cNvPr>
          <p:cNvSpPr/>
          <p:nvPr/>
        </p:nvSpPr>
        <p:spPr>
          <a:xfrm>
            <a:off x="10821967" y="2851629"/>
            <a:ext cx="155013" cy="840003"/>
          </a:xfrm>
          <a:prstGeom prst="upArrow">
            <a:avLst/>
          </a:prstGeom>
          <a:gradFill>
            <a:gsLst>
              <a:gs pos="0">
                <a:srgbClr val="F17926"/>
              </a:gs>
              <a:gs pos="50000">
                <a:srgbClr val="F49656"/>
              </a:gs>
              <a:gs pos="100000">
                <a:srgbClr val="F6AC7A"/>
              </a:gs>
            </a:gsLst>
          </a:gra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CA" sz="800" dirty="0">
              <a:latin typeface="Roboto Condensed Light" panose="02000000000000000000" pitchFamily="2" charset="0"/>
              <a:ea typeface="Roboto Condensed Light" panose="02000000000000000000" pitchFamily="2" charset="0"/>
            </a:endParaRPr>
          </a:p>
        </p:txBody>
      </p:sp>
      <p:sp>
        <p:nvSpPr>
          <p:cNvPr id="50" name="Arrow: Up 49">
            <a:extLst>
              <a:ext uri="{FF2B5EF4-FFF2-40B4-BE49-F238E27FC236}">
                <a16:creationId xmlns:a16="http://schemas.microsoft.com/office/drawing/2014/main" id="{C98FE59D-D5D9-4CA6-BBBB-36B21DC24DD6}"/>
              </a:ext>
            </a:extLst>
          </p:cNvPr>
          <p:cNvSpPr/>
          <p:nvPr/>
        </p:nvSpPr>
        <p:spPr>
          <a:xfrm>
            <a:off x="6408747" y="2848053"/>
            <a:ext cx="155013" cy="840003"/>
          </a:xfrm>
          <a:prstGeom prst="upArrow">
            <a:avLst/>
          </a:prstGeom>
          <a:gradFill>
            <a:gsLst>
              <a:gs pos="0">
                <a:srgbClr val="F17926"/>
              </a:gs>
              <a:gs pos="50000">
                <a:srgbClr val="F49656"/>
              </a:gs>
              <a:gs pos="100000">
                <a:srgbClr val="F6AC7A"/>
              </a:gs>
            </a:gsLst>
          </a:gra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CA" sz="800" dirty="0">
              <a:latin typeface="Roboto Condensed Light" panose="02000000000000000000" pitchFamily="2" charset="0"/>
              <a:ea typeface="Roboto Condensed Light" panose="02000000000000000000" pitchFamily="2" charset="0"/>
            </a:endParaRPr>
          </a:p>
        </p:txBody>
      </p:sp>
      <p:sp>
        <p:nvSpPr>
          <p:cNvPr id="51" name="Arrow: Up 50">
            <a:extLst>
              <a:ext uri="{FF2B5EF4-FFF2-40B4-BE49-F238E27FC236}">
                <a16:creationId xmlns:a16="http://schemas.microsoft.com/office/drawing/2014/main" id="{73AD39B6-B09E-400A-B90D-DB8390CD5E00}"/>
              </a:ext>
            </a:extLst>
          </p:cNvPr>
          <p:cNvSpPr/>
          <p:nvPr/>
        </p:nvSpPr>
        <p:spPr>
          <a:xfrm>
            <a:off x="10839234" y="4324411"/>
            <a:ext cx="155013" cy="840003"/>
          </a:xfrm>
          <a:prstGeom prst="upArrow">
            <a:avLst/>
          </a:prstGeom>
          <a:gradFill>
            <a:gsLst>
              <a:gs pos="0">
                <a:srgbClr val="F17926"/>
              </a:gs>
              <a:gs pos="50000">
                <a:srgbClr val="F49656"/>
              </a:gs>
              <a:gs pos="100000">
                <a:srgbClr val="F6AC7A"/>
              </a:gs>
            </a:gsLst>
          </a:gra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CA" sz="800" dirty="0">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30810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E8ED96-E7F6-4A45-BCD9-943DDD9206ED}"/>
              </a:ext>
            </a:extLst>
          </p:cNvPr>
          <p:cNvSpPr>
            <a:spLocks noGrp="1"/>
          </p:cNvSpPr>
          <p:nvPr>
            <p:ph type="title"/>
          </p:nvPr>
        </p:nvSpPr>
        <p:spPr>
          <a:xfrm>
            <a:off x="354106" y="530021"/>
            <a:ext cx="11331482" cy="1130188"/>
          </a:xfrm>
        </p:spPr>
        <p:txBody>
          <a:bodyPr/>
          <a:lstStyle/>
          <a:p>
            <a:r>
              <a:rPr lang="en-US" dirty="0"/>
              <a:t>Improving application portfolio management and strategic alignment</a:t>
            </a:r>
            <a:endParaRPr lang="en-CA" dirty="0"/>
          </a:p>
        </p:txBody>
      </p:sp>
      <p:graphicFrame>
        <p:nvGraphicFramePr>
          <p:cNvPr id="23" name="Content Placeholder 22">
            <a:extLst>
              <a:ext uri="{FF2B5EF4-FFF2-40B4-BE49-F238E27FC236}">
                <a16:creationId xmlns:a16="http://schemas.microsoft.com/office/drawing/2014/main" id="{2E924EA1-452F-4DD8-884D-7B059F5D8B8C}"/>
              </a:ext>
            </a:extLst>
          </p:cNvPr>
          <p:cNvGraphicFramePr>
            <a:graphicFrameLocks noGrp="1"/>
          </p:cNvGraphicFramePr>
          <p:nvPr>
            <p:ph idx="1"/>
            <p:extLst>
              <p:ext uri="{D42A27DB-BD31-4B8C-83A1-F6EECF244321}">
                <p14:modId xmlns:p14="http://schemas.microsoft.com/office/powerpoint/2010/main" val="3551366502"/>
              </p:ext>
            </p:extLst>
          </p:nvPr>
        </p:nvGraphicFramePr>
        <p:xfrm>
          <a:off x="406400" y="1637333"/>
          <a:ext cx="11279188" cy="45370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Rectangle 23">
            <a:extLst>
              <a:ext uri="{FF2B5EF4-FFF2-40B4-BE49-F238E27FC236}">
                <a16:creationId xmlns:a16="http://schemas.microsoft.com/office/drawing/2014/main" id="{B15B0293-E328-4273-8BF3-215405EC4117}"/>
              </a:ext>
            </a:extLst>
          </p:cNvPr>
          <p:cNvSpPr/>
          <p:nvPr/>
        </p:nvSpPr>
        <p:spPr>
          <a:xfrm>
            <a:off x="354106" y="6327979"/>
            <a:ext cx="9523320" cy="338554"/>
          </a:xfrm>
          <a:prstGeom prst="rect">
            <a:avLst/>
          </a:prstGeom>
        </p:spPr>
        <p:txBody>
          <a:bodyPr wrap="square">
            <a:spAutoFit/>
          </a:bodyPr>
          <a:lstStyle/>
          <a:p>
            <a:r>
              <a:rPr lang="en-CA" sz="1600" b="1" dirty="0">
                <a:solidFill>
                  <a:schemeClr val="tx2"/>
                </a:solidFill>
                <a:latin typeface="Exo" panose="02000303000000000000" pitchFamily="2" charset="0"/>
              </a:rPr>
              <a:t>Details and links to research/diagnostics can be found in </a:t>
            </a:r>
            <a:r>
              <a:rPr lang="en-US" sz="1600" b="1" dirty="0">
                <a:solidFill>
                  <a:schemeClr val="tx2"/>
                </a:solidFill>
                <a:latin typeface="Exo" panose="02000303000000000000" pitchFamily="2" charset="0"/>
                <a:hlinkClick r:id="rId8" action="ppaction://hlinksldjump"/>
              </a:rPr>
              <a:t>Next Steps: Blueprints and Diagnostics</a:t>
            </a:r>
            <a:endParaRPr lang="en-CA" sz="1600" b="1" dirty="0">
              <a:solidFill>
                <a:schemeClr val="tx2"/>
              </a:solidFill>
              <a:latin typeface="Exo" panose="02000303000000000000" pitchFamily="2" charset="0"/>
            </a:endParaRPr>
          </a:p>
        </p:txBody>
      </p:sp>
      <p:sp>
        <p:nvSpPr>
          <p:cNvPr id="5" name="Rectangle 4">
            <a:extLst>
              <a:ext uri="{FF2B5EF4-FFF2-40B4-BE49-F238E27FC236}">
                <a16:creationId xmlns:a16="http://schemas.microsoft.com/office/drawing/2014/main" id="{62BEE886-D887-4997-88C7-62413CA0CBFC}"/>
              </a:ext>
            </a:extLst>
          </p:cNvPr>
          <p:cNvSpPr/>
          <p:nvPr/>
        </p:nvSpPr>
        <p:spPr>
          <a:xfrm>
            <a:off x="4176076" y="2847825"/>
            <a:ext cx="3542400" cy="21389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solidFill>
                <a:latin typeface="Roboto Condensed Light" panose="02000000000000000000" pitchFamily="2" charset="0"/>
              </a:rPr>
              <a:t>Instructions</a:t>
            </a:r>
          </a:p>
          <a:p>
            <a:pPr algn="ctr"/>
            <a:endParaRPr lang="en-US" sz="1200" dirty="0">
              <a:solidFill>
                <a:schemeClr val="bg2"/>
              </a:solidFill>
              <a:latin typeface="Roboto Condensed Light" panose="02000000000000000000" pitchFamily="2" charset="0"/>
            </a:endParaRPr>
          </a:p>
          <a:p>
            <a:pPr marL="228600" indent="-228600">
              <a:buAutoNum type="arabicPeriod"/>
            </a:pPr>
            <a:r>
              <a:rPr lang="en-US" sz="1200" dirty="0">
                <a:solidFill>
                  <a:schemeClr val="bg2"/>
                </a:solidFill>
                <a:latin typeface="Roboto Condensed Light" panose="02000000000000000000" pitchFamily="2" charset="0"/>
              </a:rPr>
              <a:t>Update with recommended next steps and related research.</a:t>
            </a:r>
          </a:p>
          <a:p>
            <a:pPr algn="ctr"/>
            <a:endParaRPr lang="en-CA" sz="1200" dirty="0">
              <a:solidFill>
                <a:schemeClr val="bg2"/>
              </a:solidFill>
              <a:latin typeface="Roboto Condensed Light" panose="02000000000000000000" pitchFamily="2" charset="0"/>
            </a:endParaRPr>
          </a:p>
        </p:txBody>
      </p:sp>
    </p:spTree>
    <p:extLst>
      <p:ext uri="{BB962C8B-B14F-4D97-AF65-F5344CB8AC3E}">
        <p14:creationId xmlns:p14="http://schemas.microsoft.com/office/powerpoint/2010/main" val="4181394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9ED470-DD15-436D-9555-CF62FEFD04F4}"/>
              </a:ext>
            </a:extLst>
          </p:cNvPr>
          <p:cNvSpPr>
            <a:spLocks noGrp="1"/>
          </p:cNvSpPr>
          <p:nvPr>
            <p:ph type="body" sz="quarter" idx="10"/>
          </p:nvPr>
        </p:nvSpPr>
        <p:spPr>
          <a:xfrm>
            <a:off x="650874" y="1391732"/>
            <a:ext cx="10891840" cy="1237168"/>
          </a:xfrm>
        </p:spPr>
        <p:txBody>
          <a:bodyPr/>
          <a:lstStyle/>
          <a:p>
            <a:r>
              <a:rPr lang="en-US" dirty="0"/>
              <a:t>[COMPANY] Application Portfolio APM Findings</a:t>
            </a:r>
            <a:endParaRPr lang="en-CA" dirty="0"/>
          </a:p>
        </p:txBody>
      </p:sp>
      <p:sp>
        <p:nvSpPr>
          <p:cNvPr id="3" name="Text Placeholder 2">
            <a:extLst>
              <a:ext uri="{FF2B5EF4-FFF2-40B4-BE49-F238E27FC236}">
                <a16:creationId xmlns:a16="http://schemas.microsoft.com/office/drawing/2014/main" id="{FFDFEA12-7004-425A-92DF-033838398309}"/>
              </a:ext>
            </a:extLst>
          </p:cNvPr>
          <p:cNvSpPr>
            <a:spLocks noGrp="1"/>
          </p:cNvSpPr>
          <p:nvPr>
            <p:ph type="body" sz="quarter" idx="11"/>
          </p:nvPr>
        </p:nvSpPr>
        <p:spPr>
          <a:xfrm>
            <a:off x="650874" y="2628900"/>
            <a:ext cx="10891840" cy="1677286"/>
          </a:xfrm>
        </p:spPr>
        <p:txBody>
          <a:bodyPr/>
          <a:lstStyle/>
          <a:p>
            <a:r>
              <a:rPr lang="en-US" dirty="0"/>
              <a:t>The following slides provide a summary of the Application Portfolio Snapshot working sessions and serve as a starting point for your transformation.</a:t>
            </a:r>
            <a:endParaRPr lang="en-CA" dirty="0"/>
          </a:p>
        </p:txBody>
      </p:sp>
    </p:spTree>
    <p:extLst>
      <p:ext uri="{BB962C8B-B14F-4D97-AF65-F5344CB8AC3E}">
        <p14:creationId xmlns:p14="http://schemas.microsoft.com/office/powerpoint/2010/main" val="4164044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C414C98-AA91-4CBB-B7F3-72F2E7FF0AC8}"/>
              </a:ext>
            </a:extLst>
          </p:cNvPr>
          <p:cNvSpPr>
            <a:spLocks noGrp="1"/>
          </p:cNvSpPr>
          <p:nvPr>
            <p:ph type="body" sz="quarter" idx="10"/>
          </p:nvPr>
        </p:nvSpPr>
        <p:spPr>
          <a:xfrm>
            <a:off x="533644" y="530225"/>
            <a:ext cx="11048756" cy="724147"/>
          </a:xfrm>
          <a:prstGeom prst="rect">
            <a:avLst/>
          </a:prstGeom>
        </p:spPr>
        <p:txBody>
          <a:bodyPr/>
          <a:lstStyle/>
          <a:p>
            <a:pPr algn="ctr"/>
            <a:r>
              <a:rPr lang="en-US" sz="3600" dirty="0"/>
              <a:t>Why is APT needed?</a:t>
            </a:r>
            <a:endParaRPr lang="en-CA" sz="3600" dirty="0"/>
          </a:p>
          <a:p>
            <a:pPr algn="ctr"/>
            <a:endParaRPr lang="en-CA" sz="3600" dirty="0"/>
          </a:p>
        </p:txBody>
      </p:sp>
      <p:sp>
        <p:nvSpPr>
          <p:cNvPr id="31" name="Title 3">
            <a:extLst>
              <a:ext uri="{FF2B5EF4-FFF2-40B4-BE49-F238E27FC236}">
                <a16:creationId xmlns:a16="http://schemas.microsoft.com/office/drawing/2014/main" id="{9E0C69A3-1725-4A57-A5AF-F7584EBC558B}"/>
              </a:ext>
            </a:extLst>
          </p:cNvPr>
          <p:cNvSpPr txBox="1">
            <a:spLocks/>
          </p:cNvSpPr>
          <p:nvPr/>
        </p:nvSpPr>
        <p:spPr>
          <a:xfrm>
            <a:off x="280850" y="1378502"/>
            <a:ext cx="11631888" cy="913605"/>
          </a:xfrm>
          <a:prstGeom prst="rect">
            <a:avLst/>
          </a:prstGeom>
        </p:spPr>
        <p:txBody>
          <a:bodyPr/>
          <a:lstStyle>
            <a:lvl1pPr>
              <a:defRPr>
                <a:latin typeface="+mj-lt"/>
                <a:ea typeface="+mj-ea"/>
                <a:cs typeface="+mj-cs"/>
              </a:defRPr>
            </a:lvl1pPr>
          </a:lstStyle>
          <a:p>
            <a:pPr algn="ctr"/>
            <a:r>
              <a:rPr lang="en-US" sz="1800" b="1" kern="0" dirty="0">
                <a:solidFill>
                  <a:sysClr val="windowText" lastClr="000000"/>
                </a:solidFill>
                <a:latin typeface="Exo" panose="02000303000000000000" pitchFamily="2" charset="0"/>
              </a:rPr>
              <a:t>Application portfolio transformation achieved via application rationalization will enable our established goals listed in IT Application </a:t>
            </a:r>
            <a:r>
              <a:rPr lang="en-US" sz="1800" b="1" kern="0">
                <a:solidFill>
                  <a:sysClr val="windowText" lastClr="000000"/>
                </a:solidFill>
                <a:latin typeface="Exo" panose="02000303000000000000" pitchFamily="2" charset="0"/>
              </a:rPr>
              <a:t>Services – </a:t>
            </a:r>
            <a:r>
              <a:rPr lang="en-US" sz="1800" b="1" kern="0" dirty="0">
                <a:solidFill>
                  <a:sysClr val="windowText" lastClr="000000"/>
                </a:solidFill>
                <a:latin typeface="Exo" panose="02000303000000000000" pitchFamily="2" charset="0"/>
              </a:rPr>
              <a:t>Roadmap and Applications Operations Report.  </a:t>
            </a:r>
            <a:endParaRPr lang="en-CA" sz="1800" b="1" kern="0" dirty="0">
              <a:solidFill>
                <a:sysClr val="windowText" lastClr="000000"/>
              </a:solidFill>
              <a:latin typeface="Exo" panose="02000303000000000000" pitchFamily="2" charset="0"/>
            </a:endParaRPr>
          </a:p>
        </p:txBody>
      </p:sp>
      <p:graphicFrame>
        <p:nvGraphicFramePr>
          <p:cNvPr id="6" name="Table 5">
            <a:extLst>
              <a:ext uri="{FF2B5EF4-FFF2-40B4-BE49-F238E27FC236}">
                <a16:creationId xmlns:a16="http://schemas.microsoft.com/office/drawing/2014/main" id="{DA3B5475-E600-49BA-BB34-27CC6C56A912}"/>
              </a:ext>
            </a:extLst>
          </p:cNvPr>
          <p:cNvGraphicFramePr>
            <a:graphicFrameLocks noGrp="1"/>
          </p:cNvGraphicFramePr>
          <p:nvPr>
            <p:extLst>
              <p:ext uri="{D42A27DB-BD31-4B8C-83A1-F6EECF244321}">
                <p14:modId xmlns:p14="http://schemas.microsoft.com/office/powerpoint/2010/main" val="235947489"/>
              </p:ext>
            </p:extLst>
          </p:nvPr>
        </p:nvGraphicFramePr>
        <p:xfrm>
          <a:off x="533644" y="2755792"/>
          <a:ext cx="11048756" cy="3607341"/>
        </p:xfrm>
        <a:graphic>
          <a:graphicData uri="http://schemas.openxmlformats.org/drawingml/2006/table">
            <a:tbl>
              <a:tblPr firstRow="1">
                <a:tableStyleId>{5C22544A-7EE6-4342-B048-85BDC9FD1C3A}</a:tableStyleId>
              </a:tblPr>
              <a:tblGrid>
                <a:gridCol w="5524378">
                  <a:extLst>
                    <a:ext uri="{9D8B030D-6E8A-4147-A177-3AD203B41FA5}">
                      <a16:colId xmlns:a16="http://schemas.microsoft.com/office/drawing/2014/main" val="3330916157"/>
                    </a:ext>
                  </a:extLst>
                </a:gridCol>
                <a:gridCol w="5524378">
                  <a:extLst>
                    <a:ext uri="{9D8B030D-6E8A-4147-A177-3AD203B41FA5}">
                      <a16:colId xmlns:a16="http://schemas.microsoft.com/office/drawing/2014/main" val="91780317"/>
                    </a:ext>
                  </a:extLst>
                </a:gridCol>
              </a:tblGrid>
              <a:tr h="218008">
                <a:tc>
                  <a:txBody>
                    <a:bodyPr/>
                    <a:lstStyle/>
                    <a:p>
                      <a:pPr algn="ctr" fontAlgn="ctr"/>
                      <a:r>
                        <a:rPr lang="en-CA" sz="1600" u="none" strike="noStrike" dirty="0">
                          <a:effectLst/>
                          <a:latin typeface="Roboto Condensed Light" panose="02000000000000000000" pitchFamily="2" charset="0"/>
                          <a:ea typeface="Roboto Condensed Light" panose="02000000000000000000" pitchFamily="2" charset="0"/>
                        </a:rPr>
                        <a:t>Business Goals</a:t>
                      </a:r>
                    </a:p>
                  </a:txBody>
                  <a:tcPr marL="9525" marR="9525" marT="9525" marB="0" anchor="ctr"/>
                </a:tc>
                <a:tc>
                  <a:txBody>
                    <a:bodyPr/>
                    <a:lstStyle/>
                    <a:p>
                      <a:pPr algn="ctr" fontAlgn="ctr"/>
                      <a:r>
                        <a:rPr lang="en-CA" sz="1600" u="none" strike="noStrike" dirty="0">
                          <a:effectLst/>
                          <a:latin typeface="Roboto Condensed Light" panose="02000000000000000000" pitchFamily="2" charset="0"/>
                          <a:ea typeface="Roboto Condensed Light" panose="02000000000000000000" pitchFamily="2" charset="0"/>
                        </a:rPr>
                        <a:t>Technical Objectives</a:t>
                      </a:r>
                    </a:p>
                  </a:txBody>
                  <a:tcPr marL="9525" marR="9525" marT="9525" marB="0" anchor="ctr"/>
                </a:tc>
                <a:extLst>
                  <a:ext uri="{0D108BD9-81ED-4DB2-BD59-A6C34878D82A}">
                    <a16:rowId xmlns:a16="http://schemas.microsoft.com/office/drawing/2014/main" val="961813181"/>
                  </a:ext>
                </a:extLst>
              </a:tr>
              <a:tr h="1676988">
                <a:tc>
                  <a:txBody>
                    <a:bodyPr/>
                    <a:lstStyle/>
                    <a:p>
                      <a:pPr algn="l" fontAlgn="t"/>
                      <a:endParaRPr lang="en-US" sz="1600" b="0" i="0" u="none" strike="noStrike" dirty="0">
                        <a:solidFill>
                          <a:srgbClr val="000000"/>
                        </a:solidFill>
                        <a:effectLst/>
                        <a:latin typeface="Roboto Condensed Light" panose="02000000000000000000" pitchFamily="2" charset="0"/>
                        <a:ea typeface="Roboto Condensed Light" panose="02000000000000000000" pitchFamily="2" charset="0"/>
                      </a:endParaRPr>
                    </a:p>
                  </a:txBody>
                  <a:tcPr marL="9525" marR="9525" marT="9525" marB="0"/>
                </a:tc>
                <a:tc>
                  <a:txBody>
                    <a:bodyPr/>
                    <a:lstStyle/>
                    <a:p>
                      <a:pPr algn="l" fontAlgn="t"/>
                      <a:endParaRPr lang="en-US" sz="1600" b="0" i="0" u="none" strike="noStrike" dirty="0">
                        <a:solidFill>
                          <a:srgbClr val="000000"/>
                        </a:solidFill>
                        <a:effectLst/>
                        <a:latin typeface="Roboto Condensed Light" panose="02000000000000000000" pitchFamily="2" charset="0"/>
                        <a:ea typeface="Roboto Condensed Light" panose="02000000000000000000" pitchFamily="2" charset="0"/>
                      </a:endParaRPr>
                    </a:p>
                  </a:txBody>
                  <a:tcPr marL="9525" marR="9525" marT="9525" marB="0"/>
                </a:tc>
                <a:extLst>
                  <a:ext uri="{0D108BD9-81ED-4DB2-BD59-A6C34878D82A}">
                    <a16:rowId xmlns:a16="http://schemas.microsoft.com/office/drawing/2014/main" val="2532511156"/>
                  </a:ext>
                </a:extLst>
              </a:tr>
              <a:tr h="1676988">
                <a:tc>
                  <a:txBody>
                    <a:bodyPr/>
                    <a:lstStyle/>
                    <a:p>
                      <a:pPr algn="l" fontAlgn="t"/>
                      <a:endParaRPr lang="en-US" sz="1600" b="0" i="0" u="none" strike="noStrike" dirty="0">
                        <a:solidFill>
                          <a:srgbClr val="000000"/>
                        </a:solidFill>
                        <a:effectLst/>
                        <a:latin typeface="Roboto Condensed Light" panose="02000000000000000000" pitchFamily="2" charset="0"/>
                        <a:ea typeface="Roboto Condensed Light" panose="02000000000000000000" pitchFamily="2" charset="0"/>
                      </a:endParaRPr>
                    </a:p>
                  </a:txBody>
                  <a:tcPr marL="9525" marR="9525" marT="9525" marB="0"/>
                </a:tc>
                <a:tc>
                  <a:txBody>
                    <a:bodyPr/>
                    <a:lstStyle/>
                    <a:p>
                      <a:pPr algn="l" fontAlgn="t"/>
                      <a:endParaRPr lang="en-US" sz="1600" b="0" i="0" u="none" strike="noStrike" dirty="0">
                        <a:solidFill>
                          <a:srgbClr val="000000"/>
                        </a:solidFill>
                        <a:effectLst/>
                        <a:latin typeface="Roboto Condensed Light" panose="02000000000000000000" pitchFamily="2" charset="0"/>
                        <a:ea typeface="Roboto Condensed Light" panose="02000000000000000000" pitchFamily="2" charset="0"/>
                      </a:endParaRPr>
                    </a:p>
                  </a:txBody>
                  <a:tcPr marL="9525" marR="9525" marT="9525" marB="0"/>
                </a:tc>
                <a:extLst>
                  <a:ext uri="{0D108BD9-81ED-4DB2-BD59-A6C34878D82A}">
                    <a16:rowId xmlns:a16="http://schemas.microsoft.com/office/drawing/2014/main" val="2454533249"/>
                  </a:ext>
                </a:extLst>
              </a:tr>
            </a:tbl>
          </a:graphicData>
        </a:graphic>
      </p:graphicFrame>
      <p:sp>
        <p:nvSpPr>
          <p:cNvPr id="8" name="Rectangle 7">
            <a:extLst>
              <a:ext uri="{FF2B5EF4-FFF2-40B4-BE49-F238E27FC236}">
                <a16:creationId xmlns:a16="http://schemas.microsoft.com/office/drawing/2014/main" id="{BF0896EC-876B-4AF3-A4EF-F69D32076E77}"/>
              </a:ext>
            </a:extLst>
          </p:cNvPr>
          <p:cNvSpPr/>
          <p:nvPr/>
        </p:nvSpPr>
        <p:spPr>
          <a:xfrm>
            <a:off x="533645" y="2246960"/>
            <a:ext cx="11048756" cy="338554"/>
          </a:xfrm>
          <a:prstGeom prst="rect">
            <a:avLst/>
          </a:prstGeom>
        </p:spPr>
        <p:txBody>
          <a:bodyPr wrap="square">
            <a:spAutoFit/>
          </a:bodyPr>
          <a:lstStyle/>
          <a:p>
            <a:pPr algn="ctr"/>
            <a:r>
              <a:rPr lang="en-CA" sz="1600" b="1" dirty="0">
                <a:solidFill>
                  <a:schemeClr val="tx2"/>
                </a:solidFill>
                <a:latin typeface="Exo" panose="02000303000000000000" pitchFamily="2" charset="0"/>
              </a:rPr>
              <a:t>[</a:t>
            </a:r>
            <a:r>
              <a:rPr lang="en-CA" sz="1600" b="1">
                <a:solidFill>
                  <a:schemeClr val="tx2"/>
                </a:solidFill>
                <a:latin typeface="Exo" panose="02000303000000000000" pitchFamily="2" charset="0"/>
              </a:rPr>
              <a:t>REPLACE with </a:t>
            </a:r>
            <a:r>
              <a:rPr lang="en-CA" sz="1600" b="1" dirty="0">
                <a:solidFill>
                  <a:schemeClr val="tx2"/>
                </a:solidFill>
                <a:latin typeface="Exo" panose="02000303000000000000" pitchFamily="2" charset="0"/>
              </a:rPr>
              <a:t>Narrative APM Theme]</a:t>
            </a:r>
          </a:p>
        </p:txBody>
      </p:sp>
      <p:sp>
        <p:nvSpPr>
          <p:cNvPr id="9" name="Rectangle 8">
            <a:extLst>
              <a:ext uri="{FF2B5EF4-FFF2-40B4-BE49-F238E27FC236}">
                <a16:creationId xmlns:a16="http://schemas.microsoft.com/office/drawing/2014/main" id="{51DF2E2C-64A7-49B9-830B-77D7D7ADD514}"/>
              </a:ext>
            </a:extLst>
          </p:cNvPr>
          <p:cNvSpPr/>
          <p:nvPr/>
        </p:nvSpPr>
        <p:spPr>
          <a:xfrm>
            <a:off x="4440492" y="2837895"/>
            <a:ext cx="3542400" cy="21389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solidFill>
                <a:latin typeface="Roboto Condensed Light" panose="02000000000000000000" pitchFamily="2" charset="0"/>
              </a:rPr>
              <a:t>Instructions</a:t>
            </a:r>
          </a:p>
          <a:p>
            <a:pPr algn="ctr"/>
            <a:endParaRPr lang="en-US" sz="1200" dirty="0">
              <a:solidFill>
                <a:schemeClr val="bg2"/>
              </a:solidFill>
              <a:latin typeface="Roboto Condensed Light" panose="02000000000000000000" pitchFamily="2" charset="0"/>
            </a:endParaRPr>
          </a:p>
          <a:p>
            <a:pPr marL="228600" indent="-228600">
              <a:buAutoNum type="arabicPeriod"/>
            </a:pPr>
            <a:r>
              <a:rPr lang="en-US" sz="1200" dirty="0">
                <a:solidFill>
                  <a:schemeClr val="bg2"/>
                </a:solidFill>
                <a:latin typeface="Roboto Condensed Light" panose="02000000000000000000" pitchFamily="2" charset="0"/>
              </a:rPr>
              <a:t>Repeat this slide and the recommended resources slide for each Narrative Theme uncovered during the workshop.</a:t>
            </a:r>
            <a:endParaRPr lang="en-CA" sz="1200" dirty="0">
              <a:solidFill>
                <a:schemeClr val="bg2"/>
              </a:solidFill>
              <a:latin typeface="Roboto Condensed Light" panose="02000000000000000000" pitchFamily="2" charset="0"/>
            </a:endParaRPr>
          </a:p>
        </p:txBody>
      </p:sp>
    </p:spTree>
    <p:extLst>
      <p:ext uri="{BB962C8B-B14F-4D97-AF65-F5344CB8AC3E}">
        <p14:creationId xmlns:p14="http://schemas.microsoft.com/office/powerpoint/2010/main" val="593731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C414C98-AA91-4CBB-B7F3-72F2E7FF0AC8}"/>
              </a:ext>
            </a:extLst>
          </p:cNvPr>
          <p:cNvSpPr>
            <a:spLocks noGrp="1"/>
          </p:cNvSpPr>
          <p:nvPr>
            <p:ph type="body" sz="quarter" idx="10"/>
          </p:nvPr>
        </p:nvSpPr>
        <p:spPr>
          <a:xfrm>
            <a:off x="533644" y="530225"/>
            <a:ext cx="11048756" cy="724147"/>
          </a:xfrm>
          <a:prstGeom prst="rect">
            <a:avLst/>
          </a:prstGeom>
        </p:spPr>
        <p:txBody>
          <a:bodyPr/>
          <a:lstStyle/>
          <a:p>
            <a:pPr algn="ctr"/>
            <a:r>
              <a:rPr lang="en-US" sz="3600" dirty="0"/>
              <a:t>Why is APT needed?</a:t>
            </a:r>
            <a:endParaRPr lang="en-CA" sz="3600" dirty="0"/>
          </a:p>
          <a:p>
            <a:pPr algn="ctr"/>
            <a:endParaRPr lang="en-CA" sz="3600" dirty="0"/>
          </a:p>
        </p:txBody>
      </p:sp>
      <p:sp>
        <p:nvSpPr>
          <p:cNvPr id="31" name="Title 3">
            <a:extLst>
              <a:ext uri="{FF2B5EF4-FFF2-40B4-BE49-F238E27FC236}">
                <a16:creationId xmlns:a16="http://schemas.microsoft.com/office/drawing/2014/main" id="{9E0C69A3-1725-4A57-A5AF-F7584EBC558B}"/>
              </a:ext>
            </a:extLst>
          </p:cNvPr>
          <p:cNvSpPr txBox="1">
            <a:spLocks/>
          </p:cNvSpPr>
          <p:nvPr/>
        </p:nvSpPr>
        <p:spPr>
          <a:xfrm>
            <a:off x="280850" y="1378502"/>
            <a:ext cx="11631888" cy="913605"/>
          </a:xfrm>
          <a:prstGeom prst="rect">
            <a:avLst/>
          </a:prstGeom>
        </p:spPr>
        <p:txBody>
          <a:bodyPr/>
          <a:lstStyle>
            <a:lvl1pPr>
              <a:defRPr>
                <a:latin typeface="+mj-lt"/>
                <a:ea typeface="+mj-ea"/>
                <a:cs typeface="+mj-cs"/>
              </a:defRPr>
            </a:lvl1pPr>
          </a:lstStyle>
          <a:p>
            <a:pPr algn="ctr"/>
            <a:r>
              <a:rPr lang="en-US" sz="1800" b="1" kern="0" dirty="0">
                <a:solidFill>
                  <a:sysClr val="windowText" lastClr="000000"/>
                </a:solidFill>
                <a:latin typeface="Exo" panose="02000303000000000000" pitchFamily="2" charset="0"/>
              </a:rPr>
              <a:t>Application portfolio transformation for each business goal theme can be supported by leveraging Info-Tech’s research and diagnostics.  </a:t>
            </a:r>
            <a:endParaRPr lang="en-CA" sz="1800" b="1" kern="0" dirty="0">
              <a:solidFill>
                <a:sysClr val="windowText" lastClr="000000"/>
              </a:solidFill>
              <a:latin typeface="Exo" panose="02000303000000000000" pitchFamily="2" charset="0"/>
            </a:endParaRPr>
          </a:p>
        </p:txBody>
      </p:sp>
      <p:sp>
        <p:nvSpPr>
          <p:cNvPr id="2" name="Rectangle 1">
            <a:extLst>
              <a:ext uri="{FF2B5EF4-FFF2-40B4-BE49-F238E27FC236}">
                <a16:creationId xmlns:a16="http://schemas.microsoft.com/office/drawing/2014/main" id="{A5CBEFE9-E37C-4600-AD25-B7D275FDEBC1}"/>
              </a:ext>
            </a:extLst>
          </p:cNvPr>
          <p:cNvSpPr/>
          <p:nvPr/>
        </p:nvSpPr>
        <p:spPr>
          <a:xfrm>
            <a:off x="533644" y="3154459"/>
            <a:ext cx="11048755" cy="338554"/>
          </a:xfrm>
          <a:prstGeom prst="rect">
            <a:avLst/>
          </a:prstGeom>
        </p:spPr>
        <p:txBody>
          <a:bodyPr wrap="square">
            <a:spAutoFit/>
          </a:bodyPr>
          <a:lstStyle/>
          <a:p>
            <a:r>
              <a:rPr lang="en-US" sz="1600" dirty="0">
                <a:solidFill>
                  <a:schemeClr val="tx2">
                    <a:lumMod val="50000"/>
                  </a:schemeClr>
                </a:solidFill>
                <a:latin typeface="Roboto Condensed Light" panose="02000000000000000000" pitchFamily="2" charset="0"/>
              </a:rPr>
              <a:t>Insert recommendations and related blueprints supporting the Narrative APM Theme. </a:t>
            </a:r>
            <a:endParaRPr lang="en-CA" sz="1600" dirty="0">
              <a:solidFill>
                <a:schemeClr val="tx2">
                  <a:lumMod val="50000"/>
                </a:schemeClr>
              </a:solidFill>
              <a:latin typeface="Roboto Condensed Light" panose="02000000000000000000" pitchFamily="2" charset="0"/>
            </a:endParaRPr>
          </a:p>
        </p:txBody>
      </p:sp>
      <p:sp>
        <p:nvSpPr>
          <p:cNvPr id="6" name="Rectangle 5">
            <a:extLst>
              <a:ext uri="{FF2B5EF4-FFF2-40B4-BE49-F238E27FC236}">
                <a16:creationId xmlns:a16="http://schemas.microsoft.com/office/drawing/2014/main" id="{92938AF7-2D09-4C4F-8FA8-AF0638BFDE00}"/>
              </a:ext>
            </a:extLst>
          </p:cNvPr>
          <p:cNvSpPr/>
          <p:nvPr/>
        </p:nvSpPr>
        <p:spPr>
          <a:xfrm>
            <a:off x="533645" y="2246960"/>
            <a:ext cx="11048756" cy="338554"/>
          </a:xfrm>
          <a:prstGeom prst="rect">
            <a:avLst/>
          </a:prstGeom>
        </p:spPr>
        <p:txBody>
          <a:bodyPr wrap="square">
            <a:spAutoFit/>
          </a:bodyPr>
          <a:lstStyle/>
          <a:p>
            <a:pPr algn="ctr"/>
            <a:r>
              <a:rPr lang="en-CA" sz="1600" b="1" dirty="0">
                <a:solidFill>
                  <a:schemeClr val="tx2"/>
                </a:solidFill>
                <a:latin typeface="Exo" panose="02000303000000000000" pitchFamily="2" charset="0"/>
              </a:rPr>
              <a:t>Supporting resources for [REPLACE with Narrative APM Theme]</a:t>
            </a:r>
          </a:p>
        </p:txBody>
      </p:sp>
      <p:sp>
        <p:nvSpPr>
          <p:cNvPr id="8" name="Rectangle 7">
            <a:extLst>
              <a:ext uri="{FF2B5EF4-FFF2-40B4-BE49-F238E27FC236}">
                <a16:creationId xmlns:a16="http://schemas.microsoft.com/office/drawing/2014/main" id="{090FEAFD-E010-4FC9-8D14-210193C6D162}"/>
              </a:ext>
            </a:extLst>
          </p:cNvPr>
          <p:cNvSpPr/>
          <p:nvPr/>
        </p:nvSpPr>
        <p:spPr>
          <a:xfrm>
            <a:off x="4325594" y="2872729"/>
            <a:ext cx="3542400" cy="21389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solidFill>
                <a:latin typeface="Roboto Condensed Light" panose="02000000000000000000" pitchFamily="2" charset="0"/>
              </a:rPr>
              <a:t>Instructions</a:t>
            </a:r>
          </a:p>
          <a:p>
            <a:pPr algn="ctr"/>
            <a:endParaRPr lang="en-US" sz="1200" dirty="0">
              <a:solidFill>
                <a:schemeClr val="bg2"/>
              </a:solidFill>
              <a:latin typeface="Roboto Condensed Light" panose="02000000000000000000" pitchFamily="2" charset="0"/>
            </a:endParaRPr>
          </a:p>
          <a:p>
            <a:pPr marL="228600" indent="-228600">
              <a:buAutoNum type="arabicPeriod"/>
            </a:pPr>
            <a:r>
              <a:rPr lang="en-US" sz="1200" dirty="0">
                <a:solidFill>
                  <a:schemeClr val="bg2"/>
                </a:solidFill>
                <a:latin typeface="Roboto Condensed Light" panose="02000000000000000000" pitchFamily="2" charset="0"/>
              </a:rPr>
              <a:t>Repeat this slide and the recommended resources slide for each Narrative Theme uncovered during the workshop.</a:t>
            </a:r>
          </a:p>
        </p:txBody>
      </p:sp>
    </p:spTree>
    <p:extLst>
      <p:ext uri="{BB962C8B-B14F-4D97-AF65-F5344CB8AC3E}">
        <p14:creationId xmlns:p14="http://schemas.microsoft.com/office/powerpoint/2010/main" val="4247069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85CE20-BBED-4B5D-803D-D9D88044E185}"/>
              </a:ext>
            </a:extLst>
          </p:cNvPr>
          <p:cNvSpPr>
            <a:spLocks noGrp="1"/>
          </p:cNvSpPr>
          <p:nvPr>
            <p:ph type="body" sz="quarter" idx="10"/>
          </p:nvPr>
        </p:nvSpPr>
        <p:spPr>
          <a:xfrm>
            <a:off x="650874" y="1391732"/>
            <a:ext cx="10959879" cy="1313368"/>
          </a:xfrm>
        </p:spPr>
        <p:txBody>
          <a:bodyPr/>
          <a:lstStyle/>
          <a:p>
            <a:r>
              <a:rPr lang="en-US" dirty="0"/>
              <a:t>Next Steps: </a:t>
            </a:r>
            <a:br>
              <a:rPr lang="en-US" dirty="0"/>
            </a:br>
            <a:r>
              <a:rPr lang="en-US" sz="4400" dirty="0"/>
              <a:t>Application Portfolio Transformation</a:t>
            </a:r>
            <a:endParaRPr lang="en-CA" dirty="0"/>
          </a:p>
        </p:txBody>
      </p:sp>
      <p:sp>
        <p:nvSpPr>
          <p:cNvPr id="3" name="Text Placeholder 2">
            <a:extLst>
              <a:ext uri="{FF2B5EF4-FFF2-40B4-BE49-F238E27FC236}">
                <a16:creationId xmlns:a16="http://schemas.microsoft.com/office/drawing/2014/main" id="{97A03993-6F5D-49B6-9867-C5250F88A958}"/>
              </a:ext>
            </a:extLst>
          </p:cNvPr>
          <p:cNvSpPr>
            <a:spLocks noGrp="1"/>
          </p:cNvSpPr>
          <p:nvPr>
            <p:ph type="body" sz="quarter" idx="11"/>
          </p:nvPr>
        </p:nvSpPr>
        <p:spPr>
          <a:xfrm>
            <a:off x="650874" y="2705100"/>
            <a:ext cx="10959879" cy="1601086"/>
          </a:xfrm>
        </p:spPr>
        <p:txBody>
          <a:bodyPr/>
          <a:lstStyle/>
          <a:p>
            <a:r>
              <a:rPr lang="en-US" dirty="0"/>
              <a:t>The application portfolio snapshot is the first step on your application portfolio management journey.</a:t>
            </a:r>
            <a:endParaRPr lang="en-CA" dirty="0"/>
          </a:p>
        </p:txBody>
      </p:sp>
    </p:spTree>
    <p:extLst>
      <p:ext uri="{BB962C8B-B14F-4D97-AF65-F5344CB8AC3E}">
        <p14:creationId xmlns:p14="http://schemas.microsoft.com/office/powerpoint/2010/main" val="1765404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EDBDD90-E882-417B-8E5F-ABC65AF53C31}"/>
              </a:ext>
            </a:extLst>
          </p:cNvPr>
          <p:cNvSpPr>
            <a:spLocks noGrp="1"/>
          </p:cNvSpPr>
          <p:nvPr>
            <p:ph type="body" sz="quarter" idx="11"/>
          </p:nvPr>
        </p:nvSpPr>
        <p:spPr>
          <a:xfrm>
            <a:off x="4556814" y="1648758"/>
            <a:ext cx="7336736" cy="456696"/>
          </a:xfrm>
        </p:spPr>
        <p:txBody>
          <a:bodyPr/>
          <a:lstStyle/>
          <a:p>
            <a:r>
              <a:rPr lang="en-US" dirty="0"/>
              <a:t>Central to transformation is application rationalization. </a:t>
            </a:r>
            <a:endParaRPr lang="en-CA" dirty="0"/>
          </a:p>
        </p:txBody>
      </p:sp>
      <p:sp>
        <p:nvSpPr>
          <p:cNvPr id="4" name="Title 3">
            <a:extLst>
              <a:ext uri="{FF2B5EF4-FFF2-40B4-BE49-F238E27FC236}">
                <a16:creationId xmlns:a16="http://schemas.microsoft.com/office/drawing/2014/main" id="{913142B9-3472-4902-B971-B7FF29F5D02F}"/>
              </a:ext>
            </a:extLst>
          </p:cNvPr>
          <p:cNvSpPr>
            <a:spLocks noGrp="1"/>
          </p:cNvSpPr>
          <p:nvPr>
            <p:ph type="title"/>
          </p:nvPr>
        </p:nvSpPr>
        <p:spPr>
          <a:xfrm>
            <a:off x="4536832" y="530021"/>
            <a:ext cx="6661150" cy="1130188"/>
          </a:xfrm>
        </p:spPr>
        <p:txBody>
          <a:bodyPr/>
          <a:lstStyle/>
          <a:p>
            <a:r>
              <a:rPr lang="en-US" dirty="0"/>
              <a:t>How do we transform the application portfolio?</a:t>
            </a:r>
            <a:endParaRPr lang="en-CA" dirty="0"/>
          </a:p>
        </p:txBody>
      </p:sp>
      <p:sp>
        <p:nvSpPr>
          <p:cNvPr id="6" name="Text Placeholder 5">
            <a:extLst>
              <a:ext uri="{FF2B5EF4-FFF2-40B4-BE49-F238E27FC236}">
                <a16:creationId xmlns:a16="http://schemas.microsoft.com/office/drawing/2014/main" id="{E6761469-644F-4A5D-80BA-FD22651CE6FE}"/>
              </a:ext>
            </a:extLst>
          </p:cNvPr>
          <p:cNvSpPr>
            <a:spLocks noGrp="1"/>
          </p:cNvSpPr>
          <p:nvPr>
            <p:ph type="body" sz="quarter" idx="14"/>
          </p:nvPr>
        </p:nvSpPr>
        <p:spPr/>
        <p:txBody>
          <a:bodyPr/>
          <a:lstStyle/>
          <a:p>
            <a:r>
              <a:rPr lang="en-US" b="1" dirty="0"/>
              <a:t>Application Rationalization:</a:t>
            </a:r>
          </a:p>
          <a:p>
            <a:r>
              <a:rPr lang="en-US" sz="2000" dirty="0">
                <a:latin typeface="Montserrat" panose="00000500000000000000" pitchFamily="2" charset="0"/>
              </a:rPr>
              <a:t>The process of evaluating your applications to determine their ideal strategic direction. </a:t>
            </a:r>
            <a:endParaRPr lang="en-US" dirty="0"/>
          </a:p>
          <a:p>
            <a:endParaRPr lang="en-US" dirty="0"/>
          </a:p>
          <a:p>
            <a:endParaRPr lang="en-US" dirty="0"/>
          </a:p>
          <a:p>
            <a:endParaRPr lang="en-CA" dirty="0"/>
          </a:p>
        </p:txBody>
      </p:sp>
      <p:sp>
        <p:nvSpPr>
          <p:cNvPr id="14" name="Text Placeholder 3">
            <a:extLst>
              <a:ext uri="{FF2B5EF4-FFF2-40B4-BE49-F238E27FC236}">
                <a16:creationId xmlns:a16="http://schemas.microsoft.com/office/drawing/2014/main" id="{80417CBE-41BC-4710-9643-52BDAA125817}"/>
              </a:ext>
            </a:extLst>
          </p:cNvPr>
          <p:cNvSpPr txBox="1">
            <a:spLocks/>
          </p:cNvSpPr>
          <p:nvPr/>
        </p:nvSpPr>
        <p:spPr>
          <a:xfrm>
            <a:off x="6028142" y="4757126"/>
            <a:ext cx="4683401" cy="863482"/>
          </a:xfrm>
          <a:prstGeom prst="rect">
            <a:avLst/>
          </a:prstGeom>
        </p:spPr>
        <p:txBody>
          <a:bodyPr lIns="0" tIns="0" rIns="0" bIns="0">
            <a:noAutofit/>
          </a:bodyPr>
          <a:lstStyle>
            <a:lvl1pPr indent="0" defTabSz="914400">
              <a:lnSpc>
                <a:spcPct val="110000"/>
              </a:lnSpc>
              <a:spcBef>
                <a:spcPts val="1000"/>
              </a:spcBef>
              <a:buFont typeface="Arial" panose="020B0604020202020204" pitchFamily="34" charset="0"/>
              <a:buNone/>
              <a:defRPr sz="2000" b="0" i="0">
                <a:solidFill>
                  <a:srgbClr val="4A4A4A"/>
                </a:solidFill>
                <a:latin typeface="Montserrat SemiBold" pitchFamily="2" charset="77"/>
                <a:cs typeface="Arial" panose="020B0604020202020204" pitchFamily="34" charset="0"/>
              </a:defRPr>
            </a:lvl1pPr>
            <a:lvl2pPr marL="457200" indent="0" defTabSz="914400">
              <a:lnSpc>
                <a:spcPts val="2400"/>
              </a:lnSpc>
              <a:spcBef>
                <a:spcPts val="500"/>
              </a:spcBef>
              <a:buFont typeface="Arial" panose="020B0604020202020204" pitchFamily="34" charset="0"/>
              <a:buNone/>
              <a:defRPr sz="2000">
                <a:solidFill>
                  <a:srgbClr val="848585"/>
                </a:solidFill>
                <a:latin typeface="Arial" panose="020B0604020202020204" pitchFamily="34" charset="0"/>
                <a:cs typeface="Arial" panose="020B0604020202020204" pitchFamily="34" charset="0"/>
              </a:defRPr>
            </a:lvl2pPr>
            <a:lvl3pPr marL="914400" indent="0" defTabSz="914400">
              <a:lnSpc>
                <a:spcPts val="2400"/>
              </a:lnSpc>
              <a:spcBef>
                <a:spcPts val="500"/>
              </a:spcBef>
              <a:buFont typeface="Arial" panose="020B0604020202020204" pitchFamily="34" charset="0"/>
              <a:buNone/>
              <a:defRPr sz="2000">
                <a:solidFill>
                  <a:srgbClr val="848585"/>
                </a:solidFill>
                <a:latin typeface="Arial" panose="020B0604020202020204" pitchFamily="34" charset="0"/>
                <a:cs typeface="Arial" panose="020B0604020202020204" pitchFamily="34" charset="0"/>
              </a:defRPr>
            </a:lvl3pPr>
            <a:lvl4pPr marL="1371600" indent="0" defTabSz="914400">
              <a:lnSpc>
                <a:spcPts val="2400"/>
              </a:lnSpc>
              <a:spcBef>
                <a:spcPts val="500"/>
              </a:spcBef>
              <a:buFont typeface="Arial" panose="020B0604020202020204" pitchFamily="34" charset="0"/>
              <a:buNone/>
              <a:defRPr sz="2000">
                <a:solidFill>
                  <a:srgbClr val="848585"/>
                </a:solidFill>
                <a:latin typeface="Arial" panose="020B0604020202020204" pitchFamily="34" charset="0"/>
                <a:cs typeface="Arial" panose="020B0604020202020204" pitchFamily="34" charset="0"/>
              </a:defRPr>
            </a:lvl4pPr>
            <a:lvl5pPr marL="1828800" indent="0" defTabSz="914400">
              <a:lnSpc>
                <a:spcPts val="2400"/>
              </a:lnSpc>
              <a:spcBef>
                <a:spcPts val="500"/>
              </a:spcBef>
              <a:buFont typeface="Arial" panose="020B0604020202020204" pitchFamily="34" charset="0"/>
              <a:buNone/>
              <a:defRPr sz="2000">
                <a:solidFill>
                  <a:srgbClr val="848585"/>
                </a:solidFill>
                <a:latin typeface="Arial" panose="020B0604020202020204" pitchFamily="34" charset="0"/>
                <a:cs typeface="Arial" panose="020B0604020202020204" pitchFamily="34" charset="0"/>
              </a:defRPr>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dirty="0"/>
              <a:t>to determine which we should:</a:t>
            </a:r>
          </a:p>
        </p:txBody>
      </p:sp>
      <p:grpSp>
        <p:nvGrpSpPr>
          <p:cNvPr id="15" name="Group 14">
            <a:extLst>
              <a:ext uri="{FF2B5EF4-FFF2-40B4-BE49-F238E27FC236}">
                <a16:creationId xmlns:a16="http://schemas.microsoft.com/office/drawing/2014/main" id="{BDE2C330-1664-43AF-B970-528ADFA287F8}"/>
              </a:ext>
            </a:extLst>
          </p:cNvPr>
          <p:cNvGrpSpPr/>
          <p:nvPr/>
        </p:nvGrpSpPr>
        <p:grpSpPr>
          <a:xfrm>
            <a:off x="5297853" y="2953964"/>
            <a:ext cx="5526781" cy="1621509"/>
            <a:chOff x="2465726" y="2300083"/>
            <a:chExt cx="5526781" cy="1621509"/>
          </a:xfrm>
        </p:grpSpPr>
        <p:cxnSp>
          <p:nvCxnSpPr>
            <p:cNvPr id="16" name="Straight Arrow Connector 15">
              <a:extLst>
                <a:ext uri="{FF2B5EF4-FFF2-40B4-BE49-F238E27FC236}">
                  <a16:creationId xmlns:a16="http://schemas.microsoft.com/office/drawing/2014/main" id="{9A9E40C1-9B47-4D95-AD5A-2E1F31F4B919}"/>
                </a:ext>
              </a:extLst>
            </p:cNvPr>
            <p:cNvCxnSpPr/>
            <p:nvPr/>
          </p:nvCxnSpPr>
          <p:spPr>
            <a:xfrm flipV="1">
              <a:off x="7593774" y="3110074"/>
              <a:ext cx="398733" cy="3196"/>
            </a:xfrm>
            <a:prstGeom prst="straightConnector1">
              <a:avLst/>
            </a:prstGeom>
            <a:solidFill>
              <a:schemeClr val="accent4"/>
            </a:solidFill>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7CDF354F-EEE6-4648-9BE9-D32ABC314951}"/>
                </a:ext>
              </a:extLst>
            </p:cNvPr>
            <p:cNvSpPr/>
            <p:nvPr/>
          </p:nvSpPr>
          <p:spPr>
            <a:xfrm rot="523302">
              <a:off x="5972668" y="2300083"/>
              <a:ext cx="1618062" cy="1620000"/>
            </a:xfrm>
            <a:prstGeom prst="ellipse">
              <a:avLst/>
            </a:prstGeom>
            <a:solidFill>
              <a:schemeClr val="accent1">
                <a:lumMod val="20000"/>
                <a:lumOff val="80000"/>
              </a:schemeClr>
            </a:solidFill>
            <a:ln w="3175">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360000" tIns="0" rIns="0" bIns="900000" rtlCol="0" anchor="ctr"/>
            <a:lstStyle/>
            <a:p>
              <a:pPr algn="ctr"/>
              <a:r>
                <a:rPr lang="en-CA" sz="1050" b="1" dirty="0">
                  <a:solidFill>
                    <a:srgbClr val="29475F"/>
                  </a:solidFill>
                  <a:latin typeface="Roboto Condensed Light" panose="02000000000000000000" pitchFamily="2" charset="0"/>
                </a:rPr>
                <a:t>Technical Health</a:t>
              </a:r>
              <a:endParaRPr lang="en-US" sz="1050" b="1" dirty="0">
                <a:solidFill>
                  <a:srgbClr val="29475F"/>
                </a:solidFill>
                <a:latin typeface="Roboto Condensed Light" panose="02000000000000000000" pitchFamily="2" charset="0"/>
              </a:endParaRPr>
            </a:p>
          </p:txBody>
        </p:sp>
        <p:sp>
          <p:nvSpPr>
            <p:cNvPr id="18" name="Oval 17">
              <a:extLst>
                <a:ext uri="{FF2B5EF4-FFF2-40B4-BE49-F238E27FC236}">
                  <a16:creationId xmlns:a16="http://schemas.microsoft.com/office/drawing/2014/main" id="{84F11A63-44C4-4198-B1CF-CD6D17424471}"/>
                </a:ext>
              </a:extLst>
            </p:cNvPr>
            <p:cNvSpPr/>
            <p:nvPr/>
          </p:nvSpPr>
          <p:spPr>
            <a:xfrm rot="523302">
              <a:off x="5217314" y="2300083"/>
              <a:ext cx="1618062" cy="1620000"/>
            </a:xfrm>
            <a:prstGeom prst="ellipse">
              <a:avLst/>
            </a:prstGeom>
            <a:solidFill>
              <a:schemeClr val="accent1">
                <a:lumMod val="20000"/>
                <a:lumOff val="80000"/>
              </a:schemeClr>
            </a:solidFill>
            <a:ln w="3175">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360000" tIns="0" rIns="0" bIns="900000" rtlCol="0" anchor="ctr"/>
            <a:lstStyle/>
            <a:p>
              <a:pPr algn="ctr"/>
              <a:r>
                <a:rPr lang="en-CA" sz="1050" b="1" dirty="0">
                  <a:solidFill>
                    <a:srgbClr val="29475F"/>
                  </a:solidFill>
                  <a:latin typeface="Roboto Condensed Light" panose="02000000000000000000" pitchFamily="2" charset="0"/>
                </a:rPr>
                <a:t>End-User Perspective</a:t>
              </a:r>
              <a:endParaRPr lang="en-US" sz="1050" b="1" dirty="0">
                <a:solidFill>
                  <a:srgbClr val="29475F"/>
                </a:solidFill>
                <a:latin typeface="Roboto Condensed Light" panose="02000000000000000000" pitchFamily="2" charset="0"/>
              </a:endParaRPr>
            </a:p>
          </p:txBody>
        </p:sp>
        <p:sp>
          <p:nvSpPr>
            <p:cNvPr id="19" name="Oval 18">
              <a:extLst>
                <a:ext uri="{FF2B5EF4-FFF2-40B4-BE49-F238E27FC236}">
                  <a16:creationId xmlns:a16="http://schemas.microsoft.com/office/drawing/2014/main" id="{B0A0494E-85C2-46F8-9C61-9A84A796DCF7}"/>
                </a:ext>
              </a:extLst>
            </p:cNvPr>
            <p:cNvSpPr/>
            <p:nvPr/>
          </p:nvSpPr>
          <p:spPr>
            <a:xfrm rot="523302">
              <a:off x="4461962" y="2300083"/>
              <a:ext cx="1618062" cy="1620000"/>
            </a:xfrm>
            <a:prstGeom prst="ellipse">
              <a:avLst/>
            </a:prstGeom>
            <a:solidFill>
              <a:schemeClr val="accent1">
                <a:lumMod val="20000"/>
                <a:lumOff val="80000"/>
              </a:schemeClr>
            </a:solidFill>
            <a:ln w="3175">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360000" tIns="0" rIns="0" bIns="900000" rtlCol="0" anchor="ctr"/>
            <a:lstStyle/>
            <a:p>
              <a:pPr algn="ctr"/>
              <a:r>
                <a:rPr lang="en-CA" sz="1050" b="1" dirty="0">
                  <a:solidFill>
                    <a:srgbClr val="29475F"/>
                  </a:solidFill>
                  <a:latin typeface="Roboto Condensed Light" panose="02000000000000000000" pitchFamily="2" charset="0"/>
                </a:rPr>
                <a:t>TCO</a:t>
              </a:r>
              <a:endParaRPr lang="en-US" sz="1050" b="1" dirty="0">
                <a:solidFill>
                  <a:srgbClr val="29475F"/>
                </a:solidFill>
                <a:latin typeface="Roboto Condensed Light" panose="02000000000000000000" pitchFamily="2" charset="0"/>
              </a:endParaRPr>
            </a:p>
          </p:txBody>
        </p:sp>
        <p:sp>
          <p:nvSpPr>
            <p:cNvPr id="20" name="Oval 19">
              <a:extLst>
                <a:ext uri="{FF2B5EF4-FFF2-40B4-BE49-F238E27FC236}">
                  <a16:creationId xmlns:a16="http://schemas.microsoft.com/office/drawing/2014/main" id="{053ABA22-CFDB-4A94-A151-DF17CDBC1AE1}"/>
                </a:ext>
              </a:extLst>
            </p:cNvPr>
            <p:cNvSpPr/>
            <p:nvPr/>
          </p:nvSpPr>
          <p:spPr>
            <a:xfrm rot="523302">
              <a:off x="3706610" y="2300083"/>
              <a:ext cx="1618062" cy="1620000"/>
            </a:xfrm>
            <a:prstGeom prst="ellipse">
              <a:avLst/>
            </a:prstGeom>
            <a:solidFill>
              <a:schemeClr val="accent1">
                <a:lumMod val="20000"/>
                <a:lumOff val="80000"/>
              </a:schemeClr>
            </a:solidFill>
            <a:ln w="3175">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360000" tIns="0" rIns="0" bIns="900000" rtlCol="0" anchor="ctr"/>
            <a:lstStyle/>
            <a:p>
              <a:pPr algn="ctr"/>
              <a:r>
                <a:rPr lang="en-CA" sz="1050" b="1" dirty="0">
                  <a:solidFill>
                    <a:srgbClr val="29475F"/>
                  </a:solidFill>
                  <a:latin typeface="Roboto Condensed Light" panose="02000000000000000000" pitchFamily="2" charset="0"/>
                </a:rPr>
                <a:t>Business Value</a:t>
              </a:r>
              <a:endParaRPr lang="en-US" sz="1050" b="1" dirty="0">
                <a:solidFill>
                  <a:srgbClr val="29475F"/>
                </a:solidFill>
                <a:latin typeface="Roboto Condensed Light" panose="02000000000000000000" pitchFamily="2" charset="0"/>
              </a:endParaRPr>
            </a:p>
          </p:txBody>
        </p:sp>
        <p:sp>
          <p:nvSpPr>
            <p:cNvPr id="21" name="Oval 20">
              <a:extLst>
                <a:ext uri="{FF2B5EF4-FFF2-40B4-BE49-F238E27FC236}">
                  <a16:creationId xmlns:a16="http://schemas.microsoft.com/office/drawing/2014/main" id="{C505822F-6A43-480F-B802-62B6E43F657C}"/>
                </a:ext>
              </a:extLst>
            </p:cNvPr>
            <p:cNvSpPr/>
            <p:nvPr/>
          </p:nvSpPr>
          <p:spPr>
            <a:xfrm rot="523302">
              <a:off x="2951258" y="2301592"/>
              <a:ext cx="1618062" cy="1620000"/>
            </a:xfrm>
            <a:prstGeom prst="ellipse">
              <a:avLst/>
            </a:prstGeom>
            <a:solidFill>
              <a:schemeClr val="accent1">
                <a:lumMod val="20000"/>
                <a:lumOff val="80000"/>
              </a:schemeClr>
            </a:solidFill>
            <a:ln w="3175">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tIns="0" rIns="0" bIns="900000" rtlCol="0" anchor="ctr"/>
            <a:lstStyle/>
            <a:p>
              <a:pPr algn="ctr"/>
              <a:r>
                <a:rPr lang="en-CA" sz="1050" b="1" dirty="0">
                  <a:solidFill>
                    <a:srgbClr val="29475F"/>
                  </a:solidFill>
                  <a:latin typeface="Roboto Condensed Light" panose="02000000000000000000" pitchFamily="2" charset="0"/>
                </a:rPr>
                <a:t>Application Alignment</a:t>
              </a:r>
              <a:endParaRPr lang="en-US" sz="1050" b="1" dirty="0">
                <a:solidFill>
                  <a:srgbClr val="29475F"/>
                </a:solidFill>
                <a:latin typeface="Roboto Condensed Light" panose="02000000000000000000" pitchFamily="2" charset="0"/>
              </a:endParaRPr>
            </a:p>
          </p:txBody>
        </p:sp>
        <p:sp>
          <p:nvSpPr>
            <p:cNvPr id="22" name="Rectangle 21">
              <a:extLst>
                <a:ext uri="{FF2B5EF4-FFF2-40B4-BE49-F238E27FC236}">
                  <a16:creationId xmlns:a16="http://schemas.microsoft.com/office/drawing/2014/main" id="{2C5C19AF-B8AF-4157-9CBD-3EB9AEA787D3}"/>
                </a:ext>
              </a:extLst>
            </p:cNvPr>
            <p:cNvSpPr/>
            <p:nvPr/>
          </p:nvSpPr>
          <p:spPr>
            <a:xfrm>
              <a:off x="2465726" y="3088813"/>
              <a:ext cx="1342877" cy="45719"/>
            </a:xfrm>
            <a:prstGeom prst="rect">
              <a:avLst/>
            </a:prstGeom>
            <a:solidFill>
              <a:schemeClr val="accent4"/>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Condensed Light" panose="02000000000000000000" pitchFamily="2" charset="0"/>
              </a:endParaRPr>
            </a:p>
          </p:txBody>
        </p:sp>
      </p:grpSp>
      <p:sp>
        <p:nvSpPr>
          <p:cNvPr id="51" name="TextBox 50">
            <a:extLst>
              <a:ext uri="{FF2B5EF4-FFF2-40B4-BE49-F238E27FC236}">
                <a16:creationId xmlns:a16="http://schemas.microsoft.com/office/drawing/2014/main" id="{966B283A-1702-4D07-A91C-4135E99BDEAE}"/>
              </a:ext>
            </a:extLst>
          </p:cNvPr>
          <p:cNvSpPr txBox="1"/>
          <p:nvPr/>
        </p:nvSpPr>
        <p:spPr>
          <a:xfrm>
            <a:off x="5669915" y="5413037"/>
            <a:ext cx="6526187" cy="307777"/>
          </a:xfrm>
          <a:prstGeom prst="rect">
            <a:avLst/>
          </a:prstGeom>
        </p:spPr>
        <p:txBody>
          <a:bodyPr wrap="square" rtlCol="0">
            <a:spAutoFit/>
          </a:bodyPr>
          <a:lstStyle/>
          <a:p>
            <a:r>
              <a:rPr lang="en-CA" sz="1400" b="1" dirty="0">
                <a:latin typeface="Roboto Condensed Light" panose="02000000000000000000" pitchFamily="2" charset="0"/>
              </a:rPr>
              <a:t>Modernize: </a:t>
            </a:r>
            <a:r>
              <a:rPr lang="en-CA" sz="1400" dirty="0">
                <a:latin typeface="Roboto Condensed Light" panose="02000000000000000000" pitchFamily="2" charset="0"/>
              </a:rPr>
              <a:t>Create a new initiative to address an inadequacy.</a:t>
            </a:r>
            <a:endParaRPr lang="en-US" sz="1400" b="1" dirty="0">
              <a:latin typeface="Roboto Condensed Light" panose="02000000000000000000" pitchFamily="2" charset="0"/>
            </a:endParaRPr>
          </a:p>
        </p:txBody>
      </p:sp>
      <p:sp>
        <p:nvSpPr>
          <p:cNvPr id="52" name="TextBox 51">
            <a:extLst>
              <a:ext uri="{FF2B5EF4-FFF2-40B4-BE49-F238E27FC236}">
                <a16:creationId xmlns:a16="http://schemas.microsoft.com/office/drawing/2014/main" id="{54C93293-7E81-4435-9124-2327CE862CAB}"/>
              </a:ext>
            </a:extLst>
          </p:cNvPr>
          <p:cNvSpPr txBox="1"/>
          <p:nvPr/>
        </p:nvSpPr>
        <p:spPr>
          <a:xfrm>
            <a:off x="5669915" y="5120238"/>
            <a:ext cx="6606225" cy="307777"/>
          </a:xfrm>
          <a:prstGeom prst="rect">
            <a:avLst/>
          </a:prstGeom>
        </p:spPr>
        <p:txBody>
          <a:bodyPr wrap="square" rtlCol="0">
            <a:spAutoFit/>
          </a:bodyPr>
          <a:lstStyle/>
          <a:p>
            <a:r>
              <a:rPr lang="en-CA" sz="1400" b="1" dirty="0">
                <a:latin typeface="Roboto Condensed Light" panose="02000000000000000000" pitchFamily="2" charset="0"/>
              </a:rPr>
              <a:t>Maintain: </a:t>
            </a:r>
            <a:r>
              <a:rPr lang="en-CA" sz="1400" dirty="0">
                <a:latin typeface="Roboto Condensed Light" panose="02000000000000000000" pitchFamily="2" charset="0"/>
              </a:rPr>
              <a:t>Keep the application but adjust its support structure.</a:t>
            </a:r>
            <a:endParaRPr lang="en-US" sz="1400" dirty="0">
              <a:latin typeface="Roboto Condensed Light" panose="02000000000000000000" pitchFamily="2" charset="0"/>
            </a:endParaRPr>
          </a:p>
        </p:txBody>
      </p:sp>
      <p:sp>
        <p:nvSpPr>
          <p:cNvPr id="53" name="TextBox 52">
            <a:extLst>
              <a:ext uri="{FF2B5EF4-FFF2-40B4-BE49-F238E27FC236}">
                <a16:creationId xmlns:a16="http://schemas.microsoft.com/office/drawing/2014/main" id="{7CC32AFF-A1E4-454F-A712-F3BC25DC07A3}"/>
              </a:ext>
            </a:extLst>
          </p:cNvPr>
          <p:cNvSpPr txBox="1"/>
          <p:nvPr/>
        </p:nvSpPr>
        <p:spPr>
          <a:xfrm>
            <a:off x="5669915" y="6006570"/>
            <a:ext cx="6526537" cy="307777"/>
          </a:xfrm>
          <a:prstGeom prst="rect">
            <a:avLst/>
          </a:prstGeom>
        </p:spPr>
        <p:txBody>
          <a:bodyPr wrap="square" rtlCol="0">
            <a:spAutoFit/>
          </a:bodyPr>
          <a:lstStyle/>
          <a:p>
            <a:r>
              <a:rPr lang="en-CA" sz="1400" b="1" dirty="0">
                <a:latin typeface="Roboto Condensed Light" panose="02000000000000000000" pitchFamily="2" charset="0"/>
              </a:rPr>
              <a:t>Retire: </a:t>
            </a:r>
            <a:r>
              <a:rPr lang="en-CA" sz="1400" dirty="0">
                <a:latin typeface="Roboto Condensed Light" panose="02000000000000000000" pitchFamily="2" charset="0"/>
              </a:rPr>
              <a:t>Phase out the application. </a:t>
            </a:r>
            <a:endParaRPr lang="en-US" sz="1400" dirty="0">
              <a:latin typeface="Roboto Condensed Light" panose="02000000000000000000" pitchFamily="2" charset="0"/>
            </a:endParaRPr>
          </a:p>
        </p:txBody>
      </p:sp>
      <p:sp>
        <p:nvSpPr>
          <p:cNvPr id="54" name="TextBox 53">
            <a:extLst>
              <a:ext uri="{FF2B5EF4-FFF2-40B4-BE49-F238E27FC236}">
                <a16:creationId xmlns:a16="http://schemas.microsoft.com/office/drawing/2014/main" id="{05FBF729-CA33-4E31-85FA-B7519CD4540F}"/>
              </a:ext>
            </a:extLst>
          </p:cNvPr>
          <p:cNvSpPr txBox="1"/>
          <p:nvPr/>
        </p:nvSpPr>
        <p:spPr>
          <a:xfrm>
            <a:off x="5669915" y="5722110"/>
            <a:ext cx="6526187" cy="307777"/>
          </a:xfrm>
          <a:prstGeom prst="rect">
            <a:avLst/>
          </a:prstGeom>
        </p:spPr>
        <p:txBody>
          <a:bodyPr wrap="square" rtlCol="0">
            <a:spAutoFit/>
          </a:bodyPr>
          <a:lstStyle/>
          <a:p>
            <a:r>
              <a:rPr lang="en-CA" sz="1400" b="1" dirty="0">
                <a:latin typeface="Roboto Condensed Light" panose="02000000000000000000" pitchFamily="2" charset="0"/>
              </a:rPr>
              <a:t>Consolidate: </a:t>
            </a:r>
            <a:r>
              <a:rPr lang="en-CA" sz="1400" dirty="0">
                <a:latin typeface="Roboto Condensed Light" panose="02000000000000000000" pitchFamily="2" charset="0"/>
              </a:rPr>
              <a:t>Create a new initiative to reduce duplicate functionality. </a:t>
            </a:r>
            <a:endParaRPr lang="en-US" sz="1400" dirty="0">
              <a:latin typeface="Roboto Condensed Light" panose="02000000000000000000" pitchFamily="2" charset="0"/>
            </a:endParaRPr>
          </a:p>
        </p:txBody>
      </p:sp>
      <p:sp>
        <p:nvSpPr>
          <p:cNvPr id="57" name="Text Placeholder 3">
            <a:extLst>
              <a:ext uri="{FF2B5EF4-FFF2-40B4-BE49-F238E27FC236}">
                <a16:creationId xmlns:a16="http://schemas.microsoft.com/office/drawing/2014/main" id="{25292805-CA47-4199-957B-EE33852F9859}"/>
              </a:ext>
            </a:extLst>
          </p:cNvPr>
          <p:cNvSpPr txBox="1">
            <a:spLocks/>
          </p:cNvSpPr>
          <p:nvPr/>
        </p:nvSpPr>
        <p:spPr>
          <a:xfrm>
            <a:off x="5844250" y="2438822"/>
            <a:ext cx="5785321" cy="863482"/>
          </a:xfrm>
          <a:prstGeom prst="rect">
            <a:avLst/>
          </a:prstGeom>
        </p:spPr>
        <p:txBody>
          <a:bodyPr lIns="0" tIns="0" rIns="0" bIns="0">
            <a:noAutofit/>
          </a:bodyPr>
          <a:lstStyle>
            <a:lvl1pPr indent="0" defTabSz="914400">
              <a:lnSpc>
                <a:spcPct val="110000"/>
              </a:lnSpc>
              <a:spcBef>
                <a:spcPts val="1000"/>
              </a:spcBef>
              <a:buFont typeface="Arial" panose="020B0604020202020204" pitchFamily="34" charset="0"/>
              <a:buNone/>
              <a:defRPr sz="2000" b="0" i="0">
                <a:solidFill>
                  <a:srgbClr val="4A4A4A"/>
                </a:solidFill>
                <a:latin typeface="Montserrat SemiBold" pitchFamily="2" charset="77"/>
                <a:cs typeface="Arial" panose="020B0604020202020204" pitchFamily="34" charset="0"/>
              </a:defRPr>
            </a:lvl1pPr>
            <a:lvl2pPr marL="457200" indent="0" defTabSz="914400">
              <a:lnSpc>
                <a:spcPts val="2400"/>
              </a:lnSpc>
              <a:spcBef>
                <a:spcPts val="500"/>
              </a:spcBef>
              <a:buFont typeface="Arial" panose="020B0604020202020204" pitchFamily="34" charset="0"/>
              <a:buNone/>
              <a:defRPr sz="2000">
                <a:solidFill>
                  <a:srgbClr val="848585"/>
                </a:solidFill>
                <a:latin typeface="Arial" panose="020B0604020202020204" pitchFamily="34" charset="0"/>
                <a:cs typeface="Arial" panose="020B0604020202020204" pitchFamily="34" charset="0"/>
              </a:defRPr>
            </a:lvl2pPr>
            <a:lvl3pPr marL="914400" indent="0" defTabSz="914400">
              <a:lnSpc>
                <a:spcPts val="2400"/>
              </a:lnSpc>
              <a:spcBef>
                <a:spcPts val="500"/>
              </a:spcBef>
              <a:buFont typeface="Arial" panose="020B0604020202020204" pitchFamily="34" charset="0"/>
              <a:buNone/>
              <a:defRPr sz="2000">
                <a:solidFill>
                  <a:srgbClr val="848585"/>
                </a:solidFill>
                <a:latin typeface="Arial" panose="020B0604020202020204" pitchFamily="34" charset="0"/>
                <a:cs typeface="Arial" panose="020B0604020202020204" pitchFamily="34" charset="0"/>
              </a:defRPr>
            </a:lvl3pPr>
            <a:lvl4pPr marL="1371600" indent="0" defTabSz="914400">
              <a:lnSpc>
                <a:spcPts val="2400"/>
              </a:lnSpc>
              <a:spcBef>
                <a:spcPts val="500"/>
              </a:spcBef>
              <a:buFont typeface="Arial" panose="020B0604020202020204" pitchFamily="34" charset="0"/>
              <a:buNone/>
              <a:defRPr sz="2000">
                <a:solidFill>
                  <a:srgbClr val="848585"/>
                </a:solidFill>
                <a:latin typeface="Arial" panose="020B0604020202020204" pitchFamily="34" charset="0"/>
                <a:cs typeface="Arial" panose="020B0604020202020204" pitchFamily="34" charset="0"/>
              </a:defRPr>
            </a:lvl4pPr>
            <a:lvl5pPr marL="1828800" indent="0" defTabSz="914400">
              <a:lnSpc>
                <a:spcPts val="2400"/>
              </a:lnSpc>
              <a:spcBef>
                <a:spcPts val="500"/>
              </a:spcBef>
              <a:buFont typeface="Arial" panose="020B0604020202020204" pitchFamily="34" charset="0"/>
              <a:buNone/>
              <a:defRPr sz="2000">
                <a:solidFill>
                  <a:srgbClr val="848585"/>
                </a:solidFill>
                <a:latin typeface="Arial" panose="020B0604020202020204" pitchFamily="34" charset="0"/>
                <a:cs typeface="Arial" panose="020B0604020202020204" pitchFamily="34" charset="0"/>
              </a:defRPr>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dirty="0"/>
              <a:t>Objectively evaluate our application</a:t>
            </a:r>
          </a:p>
        </p:txBody>
      </p:sp>
    </p:spTree>
    <p:extLst>
      <p:ext uri="{BB962C8B-B14F-4D97-AF65-F5344CB8AC3E}">
        <p14:creationId xmlns:p14="http://schemas.microsoft.com/office/powerpoint/2010/main" val="1836113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3BE95B-AAB4-4F3E-A5EA-22E6647CB1FD}"/>
              </a:ext>
            </a:extLst>
          </p:cNvPr>
          <p:cNvSpPr>
            <a:spLocks noGrp="1"/>
          </p:cNvSpPr>
          <p:nvPr>
            <p:ph type="title"/>
          </p:nvPr>
        </p:nvSpPr>
        <p:spPr>
          <a:xfrm>
            <a:off x="354105" y="639749"/>
            <a:ext cx="10261643" cy="1130188"/>
          </a:xfrm>
        </p:spPr>
        <p:txBody>
          <a:bodyPr/>
          <a:lstStyle/>
          <a:p>
            <a:r>
              <a:rPr lang="en-US" dirty="0"/>
              <a:t>Application Portfolio Snapshot Executive Presentation Template</a:t>
            </a:r>
            <a:endParaRPr lang="en-CA" dirty="0"/>
          </a:p>
        </p:txBody>
      </p:sp>
      <p:sp>
        <p:nvSpPr>
          <p:cNvPr id="3" name="TextBox 2">
            <a:extLst>
              <a:ext uri="{FF2B5EF4-FFF2-40B4-BE49-F238E27FC236}">
                <a16:creationId xmlns:a16="http://schemas.microsoft.com/office/drawing/2014/main" id="{AAB2C641-6975-4EF7-8B01-8C4778B8ADAC}"/>
              </a:ext>
            </a:extLst>
          </p:cNvPr>
          <p:cNvSpPr txBox="1"/>
          <p:nvPr/>
        </p:nvSpPr>
        <p:spPr>
          <a:xfrm>
            <a:off x="1128241" y="1687354"/>
            <a:ext cx="10018729" cy="4462760"/>
          </a:xfrm>
          <a:prstGeom prst="rect">
            <a:avLst/>
          </a:prstGeom>
          <a:noFill/>
        </p:spPr>
        <p:txBody>
          <a:bodyPr wrap="square" rtlCol="0">
            <a:spAutoFit/>
          </a:bodyPr>
          <a:lstStyle/>
          <a:p>
            <a:pPr lvl="0"/>
            <a:endParaRPr lang="en-US" sz="2000" dirty="0">
              <a:solidFill>
                <a:srgbClr val="333333"/>
              </a:solidFill>
              <a:latin typeface="Roboto Condensed Light" panose="02000000000000000000" pitchFamily="2" charset="0"/>
              <a:cs typeface="Arial" panose="020B0604020202020204" pitchFamily="34" charset="0"/>
            </a:endParaRPr>
          </a:p>
          <a:p>
            <a:pPr lvl="0"/>
            <a:r>
              <a:rPr lang="en-US" sz="1800" dirty="0">
                <a:solidFill>
                  <a:srgbClr val="333333"/>
                </a:solidFill>
                <a:latin typeface="Roboto Condensed Light" panose="02000000000000000000" pitchFamily="2" charset="0"/>
                <a:cs typeface="Arial" panose="020B0604020202020204" pitchFamily="34" charset="0"/>
              </a:rPr>
              <a:t>This deck is intended to act as a template for the Application Portfolio Snapshot. It uses sample data to demonstrate an ideal presentation to make the case for application portfolio transformation (APT). </a:t>
            </a:r>
          </a:p>
          <a:p>
            <a:pPr lvl="0"/>
            <a:endParaRPr lang="en-US" sz="1800" dirty="0">
              <a:solidFill>
                <a:srgbClr val="333333"/>
              </a:solidFill>
              <a:latin typeface="Roboto Condensed Light" panose="02000000000000000000" pitchFamily="2" charset="0"/>
              <a:cs typeface="Arial" panose="020B0604020202020204" pitchFamily="34" charset="0"/>
            </a:endParaRPr>
          </a:p>
          <a:p>
            <a:pPr lvl="0"/>
            <a:r>
              <a:rPr lang="en-US" sz="1800" dirty="0">
                <a:solidFill>
                  <a:srgbClr val="333333"/>
                </a:solidFill>
                <a:latin typeface="Roboto Condensed Light" panose="02000000000000000000" pitchFamily="2" charset="0"/>
                <a:cs typeface="Arial" panose="020B0604020202020204" pitchFamily="34" charset="0"/>
              </a:rPr>
              <a:t>Content identified in </a:t>
            </a:r>
            <a:r>
              <a:rPr lang="en-US" sz="1800" dirty="0">
                <a:solidFill>
                  <a:srgbClr val="FFFFFF">
                    <a:lumMod val="50000"/>
                  </a:srgbClr>
                </a:solidFill>
                <a:latin typeface="Roboto Condensed Light" panose="02000000000000000000" pitchFamily="2" charset="0"/>
                <a:cs typeface="Arial" panose="020B0604020202020204" pitchFamily="34" charset="0"/>
              </a:rPr>
              <a:t>GREY</a:t>
            </a:r>
            <a:r>
              <a:rPr lang="en-US" sz="1800" dirty="0">
                <a:solidFill>
                  <a:srgbClr val="333333"/>
                </a:solidFill>
                <a:latin typeface="Roboto Condensed Light" panose="02000000000000000000" pitchFamily="2" charset="0"/>
                <a:cs typeface="Arial" panose="020B0604020202020204" pitchFamily="34" charset="0"/>
              </a:rPr>
              <a:t> </a:t>
            </a:r>
            <a:r>
              <a:rPr lang="en-US" sz="1800" dirty="0">
                <a:latin typeface="Roboto Condensed Light" panose="02000000000000000000" pitchFamily="2" charset="0"/>
              </a:rPr>
              <a:t>is intended to be edited or replaced with your organization’s specific data. Slides requiring input are marked “UPDATE” in the comments. </a:t>
            </a:r>
            <a:r>
              <a:rPr lang="en-US" sz="1800" b="1" dirty="0">
                <a:latin typeface="Roboto Condensed Light" panose="02000000000000000000" pitchFamily="2" charset="0"/>
              </a:rPr>
              <a:t>Certain information will require adjusting the slide master to be removed or changed.</a:t>
            </a:r>
          </a:p>
          <a:p>
            <a:endParaRPr lang="en-US" sz="1800" dirty="0">
              <a:latin typeface="Roboto Condensed Light" panose="02000000000000000000" pitchFamily="2" charset="0"/>
            </a:endParaRPr>
          </a:p>
          <a:p>
            <a:r>
              <a:rPr lang="en-US" sz="1800" dirty="0">
                <a:latin typeface="Roboto Condensed Light" panose="02000000000000000000" pitchFamily="2" charset="0"/>
              </a:rPr>
              <a:t>In some instances, additional information may be necessary, but where additional slides are added, every effort should be made to ensure the following:</a:t>
            </a:r>
          </a:p>
          <a:p>
            <a:pPr marL="742950" lvl="1" indent="-285750">
              <a:buFont typeface="Arial" panose="020B0604020202020204" pitchFamily="34" charset="0"/>
              <a:buChar char="•"/>
            </a:pPr>
            <a:r>
              <a:rPr lang="en-US" sz="1800" dirty="0">
                <a:latin typeface="Roboto Condensed Light" panose="02000000000000000000" pitchFamily="2" charset="0"/>
              </a:rPr>
              <a:t>The additional content is relevant and required and provides value</a:t>
            </a:r>
          </a:p>
          <a:p>
            <a:pPr marL="742950" lvl="1" indent="-285750">
              <a:buFont typeface="Arial" panose="020B0604020202020204" pitchFamily="34" charset="0"/>
              <a:buChar char="•"/>
            </a:pPr>
            <a:r>
              <a:rPr lang="en-US" sz="1800" dirty="0">
                <a:latin typeface="Roboto Condensed Light" panose="02000000000000000000" pitchFamily="2" charset="0"/>
              </a:rPr>
              <a:t>The format follows the other slides within the deck</a:t>
            </a:r>
          </a:p>
          <a:p>
            <a:pPr marL="742950" lvl="1" indent="-285750">
              <a:buFont typeface="Arial" panose="020B0604020202020204" pitchFamily="34" charset="0"/>
              <a:buChar char="•"/>
            </a:pPr>
            <a:r>
              <a:rPr lang="en-US" sz="1800" dirty="0">
                <a:latin typeface="Roboto Condensed Light" panose="02000000000000000000" pitchFamily="2" charset="0"/>
              </a:rPr>
              <a:t>The flow remains logical and clear</a:t>
            </a:r>
          </a:p>
          <a:p>
            <a:pPr marL="742950" lvl="1" indent="-285750">
              <a:buFont typeface="Arial" panose="020B0604020202020204" pitchFamily="34" charset="0"/>
              <a:buChar char="•"/>
            </a:pPr>
            <a:endParaRPr lang="en-US" sz="1200" dirty="0">
              <a:latin typeface="Roboto Condensed Light" panose="02000000000000000000" pitchFamily="2" charset="0"/>
            </a:endParaRPr>
          </a:p>
          <a:p>
            <a:pPr marL="742950" lvl="1" indent="-285750">
              <a:buFont typeface="Arial" panose="020B0604020202020204" pitchFamily="34" charset="0"/>
              <a:buChar char="•"/>
            </a:pPr>
            <a:endParaRPr lang="en-US" sz="1200" dirty="0">
              <a:latin typeface="Roboto Condensed Light" panose="02000000000000000000" pitchFamily="2" charset="0"/>
            </a:endParaRPr>
          </a:p>
          <a:p>
            <a:endParaRPr lang="en-US" sz="1200" dirty="0">
              <a:latin typeface="Roboto Condensed Light" panose="02000000000000000000" pitchFamily="2" charset="0"/>
            </a:endParaRPr>
          </a:p>
          <a:p>
            <a:endParaRPr lang="en-CA" sz="1200" dirty="0">
              <a:latin typeface="Roboto Condensed Light" panose="02000000000000000000" pitchFamily="2" charset="0"/>
            </a:endParaRPr>
          </a:p>
        </p:txBody>
      </p:sp>
      <p:sp>
        <p:nvSpPr>
          <p:cNvPr id="5" name="Rectangle 4">
            <a:extLst>
              <a:ext uri="{FF2B5EF4-FFF2-40B4-BE49-F238E27FC236}">
                <a16:creationId xmlns:a16="http://schemas.microsoft.com/office/drawing/2014/main" id="{7E3B1BA6-0F31-47FC-A176-4D6314F0BB06}"/>
              </a:ext>
            </a:extLst>
          </p:cNvPr>
          <p:cNvSpPr/>
          <p:nvPr/>
        </p:nvSpPr>
        <p:spPr>
          <a:xfrm>
            <a:off x="9178832" y="4720045"/>
            <a:ext cx="2379951" cy="134740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solidFill>
                <a:latin typeface="Roboto Condensed Light" panose="02000000000000000000" pitchFamily="2" charset="0"/>
              </a:rPr>
              <a:t>Instructions</a:t>
            </a:r>
          </a:p>
          <a:p>
            <a:pPr algn="ctr"/>
            <a:endParaRPr lang="en-US" sz="1200" dirty="0">
              <a:solidFill>
                <a:schemeClr val="bg2"/>
              </a:solidFill>
              <a:latin typeface="Roboto Condensed Light" panose="02000000000000000000" pitchFamily="2" charset="0"/>
            </a:endParaRPr>
          </a:p>
          <a:p>
            <a:pPr marL="228600" indent="-228600">
              <a:buAutoNum type="arabicPeriod"/>
            </a:pPr>
            <a:r>
              <a:rPr lang="en-US" sz="1200" dirty="0">
                <a:solidFill>
                  <a:schemeClr val="bg2"/>
                </a:solidFill>
                <a:latin typeface="Roboto Condensed Light" panose="02000000000000000000" pitchFamily="2" charset="0"/>
              </a:rPr>
              <a:t>Review these instructions and delete before sharing with your audience.</a:t>
            </a:r>
            <a:endParaRPr lang="en-CA" sz="1200" dirty="0">
              <a:solidFill>
                <a:schemeClr val="bg2"/>
              </a:solidFill>
              <a:latin typeface="Roboto Condensed Light" panose="02000000000000000000" pitchFamily="2" charset="0"/>
            </a:endParaRPr>
          </a:p>
        </p:txBody>
      </p:sp>
    </p:spTree>
    <p:extLst>
      <p:ext uri="{BB962C8B-B14F-4D97-AF65-F5344CB8AC3E}">
        <p14:creationId xmlns:p14="http://schemas.microsoft.com/office/powerpoint/2010/main" val="2355931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EDBDD90-E882-417B-8E5F-ABC65AF53C31}"/>
              </a:ext>
            </a:extLst>
          </p:cNvPr>
          <p:cNvSpPr>
            <a:spLocks noGrp="1"/>
          </p:cNvSpPr>
          <p:nvPr>
            <p:ph type="body" sz="quarter" idx="11"/>
          </p:nvPr>
        </p:nvSpPr>
        <p:spPr>
          <a:xfrm>
            <a:off x="4556814" y="1648758"/>
            <a:ext cx="7336736" cy="456696"/>
          </a:xfrm>
        </p:spPr>
        <p:txBody>
          <a:bodyPr/>
          <a:lstStyle/>
          <a:p>
            <a:r>
              <a:rPr lang="en-US" dirty="0"/>
              <a:t>Central to transformation is application discovery.</a:t>
            </a:r>
            <a:endParaRPr lang="en-CA" dirty="0"/>
          </a:p>
        </p:txBody>
      </p:sp>
      <p:sp>
        <p:nvSpPr>
          <p:cNvPr id="4" name="Title 3">
            <a:extLst>
              <a:ext uri="{FF2B5EF4-FFF2-40B4-BE49-F238E27FC236}">
                <a16:creationId xmlns:a16="http://schemas.microsoft.com/office/drawing/2014/main" id="{913142B9-3472-4902-B971-B7FF29F5D02F}"/>
              </a:ext>
            </a:extLst>
          </p:cNvPr>
          <p:cNvSpPr>
            <a:spLocks noGrp="1"/>
          </p:cNvSpPr>
          <p:nvPr>
            <p:ph type="title"/>
          </p:nvPr>
        </p:nvSpPr>
        <p:spPr>
          <a:xfrm>
            <a:off x="4536832" y="530021"/>
            <a:ext cx="6661150" cy="1130188"/>
          </a:xfrm>
        </p:spPr>
        <p:txBody>
          <a:bodyPr/>
          <a:lstStyle/>
          <a:p>
            <a:r>
              <a:rPr lang="en-US" dirty="0"/>
              <a:t>How do we transform the application portfolio?</a:t>
            </a:r>
            <a:endParaRPr lang="en-CA" dirty="0"/>
          </a:p>
        </p:txBody>
      </p:sp>
      <p:sp>
        <p:nvSpPr>
          <p:cNvPr id="6" name="Text Placeholder 5">
            <a:extLst>
              <a:ext uri="{FF2B5EF4-FFF2-40B4-BE49-F238E27FC236}">
                <a16:creationId xmlns:a16="http://schemas.microsoft.com/office/drawing/2014/main" id="{E6761469-644F-4A5D-80BA-FD22651CE6FE}"/>
              </a:ext>
            </a:extLst>
          </p:cNvPr>
          <p:cNvSpPr>
            <a:spLocks noGrp="1"/>
          </p:cNvSpPr>
          <p:nvPr>
            <p:ph type="body" sz="quarter" idx="14"/>
          </p:nvPr>
        </p:nvSpPr>
        <p:spPr>
          <a:xfrm>
            <a:off x="367657" y="952499"/>
            <a:ext cx="3557188" cy="5367277"/>
          </a:xfrm>
        </p:spPr>
        <p:txBody>
          <a:bodyPr/>
          <a:lstStyle/>
          <a:p>
            <a:r>
              <a:rPr lang="en-US" b="1" dirty="0"/>
              <a:t>Application Discovery: </a:t>
            </a:r>
          </a:p>
          <a:p>
            <a:r>
              <a:rPr lang="en-US" sz="2000" dirty="0">
                <a:latin typeface="Montserrat" panose="00000500000000000000" pitchFamily="2" charset="0"/>
              </a:rPr>
              <a:t>The process of revealing application information through interviewing users and dissecting business processes and their connection to applications.</a:t>
            </a:r>
            <a:endParaRPr lang="en-US" b="1" dirty="0"/>
          </a:p>
          <a:p>
            <a:endParaRPr lang="en-US" b="1" dirty="0"/>
          </a:p>
          <a:p>
            <a:endParaRPr lang="en-CA" b="1" dirty="0"/>
          </a:p>
        </p:txBody>
      </p:sp>
      <p:sp>
        <p:nvSpPr>
          <p:cNvPr id="7" name="Chevron 2">
            <a:extLst>
              <a:ext uri="{FF2B5EF4-FFF2-40B4-BE49-F238E27FC236}">
                <a16:creationId xmlns:a16="http://schemas.microsoft.com/office/drawing/2014/main" id="{D68BF91C-5C95-4B5D-BDB4-5D0E9B0ACE39}"/>
              </a:ext>
            </a:extLst>
          </p:cNvPr>
          <p:cNvSpPr/>
          <p:nvPr/>
        </p:nvSpPr>
        <p:spPr>
          <a:xfrm>
            <a:off x="4536832" y="3038402"/>
            <a:ext cx="7485437" cy="1210659"/>
          </a:xfrm>
          <a:prstGeom prst="chevr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dirty="0">
                <a:solidFill>
                  <a:schemeClr val="tx1"/>
                </a:solidFill>
                <a:latin typeface="Montserrat SemiBold" panose="00000700000000000000" pitchFamily="2" charset="0"/>
              </a:rPr>
              <a:t>Business Process</a:t>
            </a:r>
            <a:endParaRPr lang="en-CA" sz="1600" b="1" dirty="0">
              <a:solidFill>
                <a:schemeClr val="tx1"/>
              </a:solidFill>
              <a:latin typeface="Montserrat SemiBold" panose="00000700000000000000" pitchFamily="2" charset="0"/>
            </a:endParaRPr>
          </a:p>
        </p:txBody>
      </p:sp>
      <p:sp>
        <p:nvSpPr>
          <p:cNvPr id="9" name="Freeform 9">
            <a:extLst>
              <a:ext uri="{FF2B5EF4-FFF2-40B4-BE49-F238E27FC236}">
                <a16:creationId xmlns:a16="http://schemas.microsoft.com/office/drawing/2014/main" id="{67D5339B-FE1F-4707-AEB1-7A01AFB90348}"/>
              </a:ext>
            </a:extLst>
          </p:cNvPr>
          <p:cNvSpPr/>
          <p:nvPr/>
        </p:nvSpPr>
        <p:spPr>
          <a:xfrm>
            <a:off x="4952096" y="3378817"/>
            <a:ext cx="1764000" cy="540000"/>
          </a:xfrm>
          <a:custGeom>
            <a:avLst/>
            <a:gdLst>
              <a:gd name="connsiteX0" fmla="*/ 0 w 1324570"/>
              <a:gd name="connsiteY0" fmla="*/ 0 h 529828"/>
              <a:gd name="connsiteX1" fmla="*/ 1059656 w 1324570"/>
              <a:gd name="connsiteY1" fmla="*/ 0 h 529828"/>
              <a:gd name="connsiteX2" fmla="*/ 1324570 w 1324570"/>
              <a:gd name="connsiteY2" fmla="*/ 264914 h 529828"/>
              <a:gd name="connsiteX3" fmla="*/ 1059656 w 1324570"/>
              <a:gd name="connsiteY3" fmla="*/ 529828 h 529828"/>
              <a:gd name="connsiteX4" fmla="*/ 0 w 1324570"/>
              <a:gd name="connsiteY4" fmla="*/ 529828 h 529828"/>
              <a:gd name="connsiteX5" fmla="*/ 264914 w 1324570"/>
              <a:gd name="connsiteY5" fmla="*/ 264914 h 529828"/>
              <a:gd name="connsiteX6" fmla="*/ 0 w 1324570"/>
              <a:gd name="connsiteY6" fmla="*/ 0 h 52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570" h="529828">
                <a:moveTo>
                  <a:pt x="0" y="0"/>
                </a:moveTo>
                <a:lnTo>
                  <a:pt x="1059656" y="0"/>
                </a:lnTo>
                <a:lnTo>
                  <a:pt x="1324570" y="264914"/>
                </a:lnTo>
                <a:lnTo>
                  <a:pt x="1059656" y="529828"/>
                </a:lnTo>
                <a:lnTo>
                  <a:pt x="0" y="529828"/>
                </a:lnTo>
                <a:lnTo>
                  <a:pt x="264914" y="26491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4922" tIns="20003" rIns="284917" bIns="20003" numCol="1" spcCol="1270" anchor="ctr" anchorCtr="0">
            <a:noAutofit/>
          </a:bodyPr>
          <a:lstStyle/>
          <a:p>
            <a:pPr lvl="0" algn="ctr" defTabSz="666750">
              <a:lnSpc>
                <a:spcPct val="90000"/>
              </a:lnSpc>
              <a:spcBef>
                <a:spcPct val="0"/>
              </a:spcBef>
              <a:spcAft>
                <a:spcPct val="35000"/>
              </a:spcAft>
            </a:pPr>
            <a:r>
              <a:rPr lang="en-CA" sz="1500" kern="1200" dirty="0">
                <a:latin typeface="Montserrat SemiBold" panose="00000700000000000000" pitchFamily="2" charset="0"/>
              </a:rPr>
              <a:t>Step</a:t>
            </a:r>
            <a:endParaRPr lang="en-US" sz="1500" kern="1200" dirty="0">
              <a:latin typeface="Montserrat SemiBold" panose="00000700000000000000" pitchFamily="2" charset="0"/>
            </a:endParaRPr>
          </a:p>
        </p:txBody>
      </p:sp>
      <p:sp>
        <p:nvSpPr>
          <p:cNvPr id="10" name="Freeform 10">
            <a:extLst>
              <a:ext uri="{FF2B5EF4-FFF2-40B4-BE49-F238E27FC236}">
                <a16:creationId xmlns:a16="http://schemas.microsoft.com/office/drawing/2014/main" id="{E245CEBE-F2ED-45F5-82E1-80450E2AA374}"/>
              </a:ext>
            </a:extLst>
          </p:cNvPr>
          <p:cNvSpPr/>
          <p:nvPr/>
        </p:nvSpPr>
        <p:spPr>
          <a:xfrm>
            <a:off x="6623281" y="3378817"/>
            <a:ext cx="1764000" cy="540000"/>
          </a:xfrm>
          <a:custGeom>
            <a:avLst/>
            <a:gdLst>
              <a:gd name="connsiteX0" fmla="*/ 0 w 1324570"/>
              <a:gd name="connsiteY0" fmla="*/ 0 h 529828"/>
              <a:gd name="connsiteX1" fmla="*/ 1059656 w 1324570"/>
              <a:gd name="connsiteY1" fmla="*/ 0 h 529828"/>
              <a:gd name="connsiteX2" fmla="*/ 1324570 w 1324570"/>
              <a:gd name="connsiteY2" fmla="*/ 264914 h 529828"/>
              <a:gd name="connsiteX3" fmla="*/ 1059656 w 1324570"/>
              <a:gd name="connsiteY3" fmla="*/ 529828 h 529828"/>
              <a:gd name="connsiteX4" fmla="*/ 0 w 1324570"/>
              <a:gd name="connsiteY4" fmla="*/ 529828 h 529828"/>
              <a:gd name="connsiteX5" fmla="*/ 264914 w 1324570"/>
              <a:gd name="connsiteY5" fmla="*/ 264914 h 529828"/>
              <a:gd name="connsiteX6" fmla="*/ 0 w 1324570"/>
              <a:gd name="connsiteY6" fmla="*/ 0 h 52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570" h="529828">
                <a:moveTo>
                  <a:pt x="0" y="0"/>
                </a:moveTo>
                <a:lnTo>
                  <a:pt x="1059656" y="0"/>
                </a:lnTo>
                <a:lnTo>
                  <a:pt x="1324570" y="264914"/>
                </a:lnTo>
                <a:lnTo>
                  <a:pt x="1059656" y="529828"/>
                </a:lnTo>
                <a:lnTo>
                  <a:pt x="0" y="529828"/>
                </a:lnTo>
                <a:lnTo>
                  <a:pt x="264914" y="26491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4922" tIns="20003" rIns="284917" bIns="20003" numCol="1" spcCol="1270" anchor="ctr" anchorCtr="0">
            <a:noAutofit/>
          </a:bodyPr>
          <a:lstStyle/>
          <a:p>
            <a:pPr lvl="0" algn="ctr" defTabSz="666750">
              <a:lnSpc>
                <a:spcPct val="90000"/>
              </a:lnSpc>
              <a:spcBef>
                <a:spcPct val="0"/>
              </a:spcBef>
              <a:spcAft>
                <a:spcPct val="35000"/>
              </a:spcAft>
            </a:pPr>
            <a:r>
              <a:rPr lang="en-CA" sz="1500" kern="1200" dirty="0">
                <a:latin typeface="Montserrat SemiBold" panose="00000700000000000000" pitchFamily="2" charset="0"/>
              </a:rPr>
              <a:t>Step</a:t>
            </a:r>
            <a:endParaRPr lang="en-US" sz="1500" kern="1200" dirty="0">
              <a:latin typeface="Montserrat SemiBold" panose="00000700000000000000" pitchFamily="2" charset="0"/>
            </a:endParaRPr>
          </a:p>
        </p:txBody>
      </p:sp>
      <p:sp>
        <p:nvSpPr>
          <p:cNvPr id="11" name="Freeform 11">
            <a:extLst>
              <a:ext uri="{FF2B5EF4-FFF2-40B4-BE49-F238E27FC236}">
                <a16:creationId xmlns:a16="http://schemas.microsoft.com/office/drawing/2014/main" id="{B23D7544-ADC4-4BFD-A0D1-EBE24F55BA19}"/>
              </a:ext>
            </a:extLst>
          </p:cNvPr>
          <p:cNvSpPr/>
          <p:nvPr/>
        </p:nvSpPr>
        <p:spPr>
          <a:xfrm>
            <a:off x="8294467" y="3378817"/>
            <a:ext cx="1764000" cy="540000"/>
          </a:xfrm>
          <a:custGeom>
            <a:avLst/>
            <a:gdLst>
              <a:gd name="connsiteX0" fmla="*/ 0 w 1324570"/>
              <a:gd name="connsiteY0" fmla="*/ 0 h 529828"/>
              <a:gd name="connsiteX1" fmla="*/ 1059656 w 1324570"/>
              <a:gd name="connsiteY1" fmla="*/ 0 h 529828"/>
              <a:gd name="connsiteX2" fmla="*/ 1324570 w 1324570"/>
              <a:gd name="connsiteY2" fmla="*/ 264914 h 529828"/>
              <a:gd name="connsiteX3" fmla="*/ 1059656 w 1324570"/>
              <a:gd name="connsiteY3" fmla="*/ 529828 h 529828"/>
              <a:gd name="connsiteX4" fmla="*/ 0 w 1324570"/>
              <a:gd name="connsiteY4" fmla="*/ 529828 h 529828"/>
              <a:gd name="connsiteX5" fmla="*/ 264914 w 1324570"/>
              <a:gd name="connsiteY5" fmla="*/ 264914 h 529828"/>
              <a:gd name="connsiteX6" fmla="*/ 0 w 1324570"/>
              <a:gd name="connsiteY6" fmla="*/ 0 h 52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570" h="529828">
                <a:moveTo>
                  <a:pt x="0" y="0"/>
                </a:moveTo>
                <a:lnTo>
                  <a:pt x="1059656" y="0"/>
                </a:lnTo>
                <a:lnTo>
                  <a:pt x="1324570" y="264914"/>
                </a:lnTo>
                <a:lnTo>
                  <a:pt x="1059656" y="529828"/>
                </a:lnTo>
                <a:lnTo>
                  <a:pt x="0" y="529828"/>
                </a:lnTo>
                <a:lnTo>
                  <a:pt x="264914" y="26491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4922" tIns="20003" rIns="284917" bIns="20003" numCol="1" spcCol="1270" anchor="ctr" anchorCtr="0">
            <a:noAutofit/>
          </a:bodyPr>
          <a:lstStyle/>
          <a:p>
            <a:pPr lvl="0" algn="ctr" defTabSz="666750">
              <a:lnSpc>
                <a:spcPct val="90000"/>
              </a:lnSpc>
              <a:spcBef>
                <a:spcPct val="0"/>
              </a:spcBef>
              <a:spcAft>
                <a:spcPct val="35000"/>
              </a:spcAft>
            </a:pPr>
            <a:r>
              <a:rPr lang="en-CA" sz="1500" kern="1200" dirty="0">
                <a:latin typeface="Montserrat SemiBold" panose="00000700000000000000" pitchFamily="2" charset="0"/>
              </a:rPr>
              <a:t>Step</a:t>
            </a:r>
            <a:endParaRPr lang="en-US" sz="1500" kern="1200" dirty="0">
              <a:latin typeface="Montserrat SemiBold" panose="00000700000000000000" pitchFamily="2" charset="0"/>
            </a:endParaRPr>
          </a:p>
        </p:txBody>
      </p:sp>
      <p:sp>
        <p:nvSpPr>
          <p:cNvPr id="12" name="Freeform 12">
            <a:extLst>
              <a:ext uri="{FF2B5EF4-FFF2-40B4-BE49-F238E27FC236}">
                <a16:creationId xmlns:a16="http://schemas.microsoft.com/office/drawing/2014/main" id="{F8B136A8-7095-4936-9808-9FB035F9B0F0}"/>
              </a:ext>
            </a:extLst>
          </p:cNvPr>
          <p:cNvSpPr/>
          <p:nvPr/>
        </p:nvSpPr>
        <p:spPr>
          <a:xfrm>
            <a:off x="9965653" y="3378817"/>
            <a:ext cx="1764000" cy="540000"/>
          </a:xfrm>
          <a:custGeom>
            <a:avLst/>
            <a:gdLst>
              <a:gd name="connsiteX0" fmla="*/ 0 w 1324570"/>
              <a:gd name="connsiteY0" fmla="*/ 0 h 529828"/>
              <a:gd name="connsiteX1" fmla="*/ 1059656 w 1324570"/>
              <a:gd name="connsiteY1" fmla="*/ 0 h 529828"/>
              <a:gd name="connsiteX2" fmla="*/ 1324570 w 1324570"/>
              <a:gd name="connsiteY2" fmla="*/ 264914 h 529828"/>
              <a:gd name="connsiteX3" fmla="*/ 1059656 w 1324570"/>
              <a:gd name="connsiteY3" fmla="*/ 529828 h 529828"/>
              <a:gd name="connsiteX4" fmla="*/ 0 w 1324570"/>
              <a:gd name="connsiteY4" fmla="*/ 529828 h 529828"/>
              <a:gd name="connsiteX5" fmla="*/ 264914 w 1324570"/>
              <a:gd name="connsiteY5" fmla="*/ 264914 h 529828"/>
              <a:gd name="connsiteX6" fmla="*/ 0 w 1324570"/>
              <a:gd name="connsiteY6" fmla="*/ 0 h 52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570" h="529828">
                <a:moveTo>
                  <a:pt x="0" y="0"/>
                </a:moveTo>
                <a:lnTo>
                  <a:pt x="1059656" y="0"/>
                </a:lnTo>
                <a:lnTo>
                  <a:pt x="1324570" y="264914"/>
                </a:lnTo>
                <a:lnTo>
                  <a:pt x="1059656" y="529828"/>
                </a:lnTo>
                <a:lnTo>
                  <a:pt x="0" y="529828"/>
                </a:lnTo>
                <a:lnTo>
                  <a:pt x="264914" y="26491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4922" tIns="20003" rIns="284917" bIns="20003" numCol="1" spcCol="1270" anchor="ctr" anchorCtr="0">
            <a:noAutofit/>
          </a:bodyPr>
          <a:lstStyle/>
          <a:p>
            <a:pPr lvl="0" algn="ctr" defTabSz="666750">
              <a:lnSpc>
                <a:spcPct val="90000"/>
              </a:lnSpc>
              <a:spcBef>
                <a:spcPct val="0"/>
              </a:spcBef>
              <a:spcAft>
                <a:spcPct val="35000"/>
              </a:spcAft>
            </a:pPr>
            <a:r>
              <a:rPr lang="en-CA" sz="1500" kern="1200" dirty="0">
                <a:latin typeface="Montserrat SemiBold" panose="00000700000000000000" pitchFamily="2" charset="0"/>
              </a:rPr>
              <a:t>Step</a:t>
            </a:r>
            <a:endParaRPr lang="en-US" sz="1500" kern="1200" dirty="0">
              <a:latin typeface="Montserrat SemiBold" panose="00000700000000000000" pitchFamily="2" charset="0"/>
            </a:endParaRPr>
          </a:p>
        </p:txBody>
      </p:sp>
      <p:cxnSp>
        <p:nvCxnSpPr>
          <p:cNvPr id="16" name="Straight Arrow Connector 15">
            <a:extLst>
              <a:ext uri="{FF2B5EF4-FFF2-40B4-BE49-F238E27FC236}">
                <a16:creationId xmlns:a16="http://schemas.microsoft.com/office/drawing/2014/main" id="{ED775ADD-97DF-46AC-95F5-B691797060BE}"/>
              </a:ext>
            </a:extLst>
          </p:cNvPr>
          <p:cNvCxnSpPr>
            <a:stCxn id="31" idx="0"/>
          </p:cNvCxnSpPr>
          <p:nvPr/>
        </p:nvCxnSpPr>
        <p:spPr>
          <a:xfrm flipV="1">
            <a:off x="5758457" y="3968799"/>
            <a:ext cx="4503" cy="3676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7AB5AFC-8BB0-4B15-9548-7F5FFCED2625}"/>
              </a:ext>
            </a:extLst>
          </p:cNvPr>
          <p:cNvCxnSpPr>
            <a:stCxn id="33" idx="0"/>
          </p:cNvCxnSpPr>
          <p:nvPr/>
        </p:nvCxnSpPr>
        <p:spPr>
          <a:xfrm flipV="1">
            <a:off x="7151468" y="3947770"/>
            <a:ext cx="182880" cy="388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4AE6FED-6438-40C2-93B2-57712DA03622}"/>
              </a:ext>
            </a:extLst>
          </p:cNvPr>
          <p:cNvCxnSpPr>
            <a:stCxn id="30" idx="0"/>
          </p:cNvCxnSpPr>
          <p:nvPr/>
        </p:nvCxnSpPr>
        <p:spPr>
          <a:xfrm flipH="1" flipV="1">
            <a:off x="7469378" y="3947770"/>
            <a:ext cx="133820" cy="388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C586FE6-CC0A-4AC5-8F24-615D6D5349BE}"/>
              </a:ext>
            </a:extLst>
          </p:cNvPr>
          <p:cNvCxnSpPr>
            <a:stCxn id="34" idx="0"/>
          </p:cNvCxnSpPr>
          <p:nvPr/>
        </p:nvCxnSpPr>
        <p:spPr>
          <a:xfrm flipH="1" flipV="1">
            <a:off x="10852912" y="3981535"/>
            <a:ext cx="182880" cy="3549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Flowchart: Process 24">
            <a:extLst>
              <a:ext uri="{FF2B5EF4-FFF2-40B4-BE49-F238E27FC236}">
                <a16:creationId xmlns:a16="http://schemas.microsoft.com/office/drawing/2014/main" id="{7F4731DA-6113-47EE-892C-0D21FC8C6163}"/>
              </a:ext>
            </a:extLst>
          </p:cNvPr>
          <p:cNvSpPr/>
          <p:nvPr/>
        </p:nvSpPr>
        <p:spPr>
          <a:xfrm>
            <a:off x="4360640" y="4697394"/>
            <a:ext cx="1803218" cy="338554"/>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4255 w 10000"/>
              <a:gd name="connsiteY0" fmla="*/ 0 h 18790"/>
              <a:gd name="connsiteX1" fmla="*/ 10000 w 10000"/>
              <a:gd name="connsiteY1" fmla="*/ 8790 h 18790"/>
              <a:gd name="connsiteX2" fmla="*/ 10000 w 10000"/>
              <a:gd name="connsiteY2" fmla="*/ 18790 h 18790"/>
              <a:gd name="connsiteX3" fmla="*/ 0 w 10000"/>
              <a:gd name="connsiteY3" fmla="*/ 18790 h 18790"/>
              <a:gd name="connsiteX4" fmla="*/ 4255 w 10000"/>
              <a:gd name="connsiteY4" fmla="*/ 0 h 18790"/>
              <a:gd name="connsiteX0" fmla="*/ 4255 w 10000"/>
              <a:gd name="connsiteY0" fmla="*/ 0 h 18790"/>
              <a:gd name="connsiteX1" fmla="*/ 7300 w 10000"/>
              <a:gd name="connsiteY1" fmla="*/ 1465 h 18790"/>
              <a:gd name="connsiteX2" fmla="*/ 10000 w 10000"/>
              <a:gd name="connsiteY2" fmla="*/ 18790 h 18790"/>
              <a:gd name="connsiteX3" fmla="*/ 0 w 10000"/>
              <a:gd name="connsiteY3" fmla="*/ 18790 h 18790"/>
              <a:gd name="connsiteX4" fmla="*/ 4255 w 10000"/>
              <a:gd name="connsiteY4" fmla="*/ 0 h 18790"/>
              <a:gd name="connsiteX0" fmla="*/ 3191 w 8936"/>
              <a:gd name="connsiteY0" fmla="*/ 0 h 20988"/>
              <a:gd name="connsiteX1" fmla="*/ 6236 w 8936"/>
              <a:gd name="connsiteY1" fmla="*/ 1465 h 20988"/>
              <a:gd name="connsiteX2" fmla="*/ 8936 w 8936"/>
              <a:gd name="connsiteY2" fmla="*/ 18790 h 20988"/>
              <a:gd name="connsiteX3" fmla="*/ 0 w 8936"/>
              <a:gd name="connsiteY3" fmla="*/ 20988 h 20988"/>
              <a:gd name="connsiteX4" fmla="*/ 3191 w 8936"/>
              <a:gd name="connsiteY4" fmla="*/ 0 h 20988"/>
              <a:gd name="connsiteX0" fmla="*/ 3571 w 16959"/>
              <a:gd name="connsiteY0" fmla="*/ 0 h 10698"/>
              <a:gd name="connsiteX1" fmla="*/ 6979 w 16959"/>
              <a:gd name="connsiteY1" fmla="*/ 698 h 10698"/>
              <a:gd name="connsiteX2" fmla="*/ 16959 w 16959"/>
              <a:gd name="connsiteY2" fmla="*/ 10698 h 10698"/>
              <a:gd name="connsiteX3" fmla="*/ 0 w 16959"/>
              <a:gd name="connsiteY3" fmla="*/ 10000 h 10698"/>
              <a:gd name="connsiteX4" fmla="*/ 3571 w 16959"/>
              <a:gd name="connsiteY4" fmla="*/ 0 h 10698"/>
              <a:gd name="connsiteX0" fmla="*/ 4212 w 17600"/>
              <a:gd name="connsiteY0" fmla="*/ 0 h 10698"/>
              <a:gd name="connsiteX1" fmla="*/ 7620 w 17600"/>
              <a:gd name="connsiteY1" fmla="*/ 698 h 10698"/>
              <a:gd name="connsiteX2" fmla="*/ 17600 w 17600"/>
              <a:gd name="connsiteY2" fmla="*/ 10698 h 10698"/>
              <a:gd name="connsiteX3" fmla="*/ 0 w 17600"/>
              <a:gd name="connsiteY3" fmla="*/ 10698 h 10698"/>
              <a:gd name="connsiteX4" fmla="*/ 4212 w 17600"/>
              <a:gd name="connsiteY4" fmla="*/ 0 h 10698"/>
              <a:gd name="connsiteX0" fmla="*/ 3965 w 17353"/>
              <a:gd name="connsiteY0" fmla="*/ 0 h 18022"/>
              <a:gd name="connsiteX1" fmla="*/ 7373 w 17353"/>
              <a:gd name="connsiteY1" fmla="*/ 698 h 18022"/>
              <a:gd name="connsiteX2" fmla="*/ 17353 w 17353"/>
              <a:gd name="connsiteY2" fmla="*/ 10698 h 18022"/>
              <a:gd name="connsiteX3" fmla="*/ 0 w 17353"/>
              <a:gd name="connsiteY3" fmla="*/ 18022 h 18022"/>
              <a:gd name="connsiteX4" fmla="*/ 3965 w 17353"/>
              <a:gd name="connsiteY4" fmla="*/ 0 h 18022"/>
              <a:gd name="connsiteX0" fmla="*/ 3965 w 17260"/>
              <a:gd name="connsiteY0" fmla="*/ 0 h 18022"/>
              <a:gd name="connsiteX1" fmla="*/ 7373 w 17260"/>
              <a:gd name="connsiteY1" fmla="*/ 698 h 18022"/>
              <a:gd name="connsiteX2" fmla="*/ 17260 w 17260"/>
              <a:gd name="connsiteY2" fmla="*/ 17821 h 18022"/>
              <a:gd name="connsiteX3" fmla="*/ 0 w 17260"/>
              <a:gd name="connsiteY3" fmla="*/ 18022 h 18022"/>
              <a:gd name="connsiteX4" fmla="*/ 3965 w 17260"/>
              <a:gd name="connsiteY4" fmla="*/ 0 h 18022"/>
              <a:gd name="connsiteX0" fmla="*/ 3965 w 17260"/>
              <a:gd name="connsiteY0" fmla="*/ 4 h 18026"/>
              <a:gd name="connsiteX1" fmla="*/ 7219 w 17260"/>
              <a:gd name="connsiteY1" fmla="*/ 0 h 18026"/>
              <a:gd name="connsiteX2" fmla="*/ 17260 w 17260"/>
              <a:gd name="connsiteY2" fmla="*/ 17825 h 18026"/>
              <a:gd name="connsiteX3" fmla="*/ 0 w 17260"/>
              <a:gd name="connsiteY3" fmla="*/ 18026 h 18026"/>
              <a:gd name="connsiteX4" fmla="*/ 3965 w 17260"/>
              <a:gd name="connsiteY4" fmla="*/ 4 h 18026"/>
              <a:gd name="connsiteX0" fmla="*/ 12079 w 17260"/>
              <a:gd name="connsiteY0" fmla="*/ 0 h 18455"/>
              <a:gd name="connsiteX1" fmla="*/ 7219 w 17260"/>
              <a:gd name="connsiteY1" fmla="*/ 429 h 18455"/>
              <a:gd name="connsiteX2" fmla="*/ 17260 w 17260"/>
              <a:gd name="connsiteY2" fmla="*/ 18254 h 18455"/>
              <a:gd name="connsiteX3" fmla="*/ 0 w 17260"/>
              <a:gd name="connsiteY3" fmla="*/ 18455 h 18455"/>
              <a:gd name="connsiteX4" fmla="*/ 12079 w 17260"/>
              <a:gd name="connsiteY4" fmla="*/ 0 h 18455"/>
              <a:gd name="connsiteX0" fmla="*/ 12079 w 17260"/>
              <a:gd name="connsiteY0" fmla="*/ 0 h 18455"/>
              <a:gd name="connsiteX1" fmla="*/ 15880 w 17260"/>
              <a:gd name="connsiteY1" fmla="*/ 429 h 18455"/>
              <a:gd name="connsiteX2" fmla="*/ 17260 w 17260"/>
              <a:gd name="connsiteY2" fmla="*/ 18254 h 18455"/>
              <a:gd name="connsiteX3" fmla="*/ 0 w 17260"/>
              <a:gd name="connsiteY3" fmla="*/ 18455 h 18455"/>
              <a:gd name="connsiteX4" fmla="*/ 12079 w 17260"/>
              <a:gd name="connsiteY4" fmla="*/ 0 h 18455"/>
              <a:gd name="connsiteX0" fmla="*/ 12079 w 17260"/>
              <a:gd name="connsiteY0" fmla="*/ 4 h 18459"/>
              <a:gd name="connsiteX1" fmla="*/ 15151 w 17260"/>
              <a:gd name="connsiteY1" fmla="*/ 0 h 18459"/>
              <a:gd name="connsiteX2" fmla="*/ 17260 w 17260"/>
              <a:gd name="connsiteY2" fmla="*/ 18258 h 18459"/>
              <a:gd name="connsiteX3" fmla="*/ 0 w 17260"/>
              <a:gd name="connsiteY3" fmla="*/ 18459 h 18459"/>
              <a:gd name="connsiteX4" fmla="*/ 12079 w 17260"/>
              <a:gd name="connsiteY4" fmla="*/ 4 h 18459"/>
              <a:gd name="connsiteX0" fmla="*/ 11509 w 17260"/>
              <a:gd name="connsiteY0" fmla="*/ 220 h 18459"/>
              <a:gd name="connsiteX1" fmla="*/ 15151 w 17260"/>
              <a:gd name="connsiteY1" fmla="*/ 0 h 18459"/>
              <a:gd name="connsiteX2" fmla="*/ 17260 w 17260"/>
              <a:gd name="connsiteY2" fmla="*/ 18258 h 18459"/>
              <a:gd name="connsiteX3" fmla="*/ 0 w 17260"/>
              <a:gd name="connsiteY3" fmla="*/ 18459 h 18459"/>
              <a:gd name="connsiteX4" fmla="*/ 11509 w 17260"/>
              <a:gd name="connsiteY4" fmla="*/ 220 h 18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0" h="18459">
                <a:moveTo>
                  <a:pt x="11509" y="220"/>
                </a:moveTo>
                <a:lnTo>
                  <a:pt x="15151" y="0"/>
                </a:lnTo>
                <a:lnTo>
                  <a:pt x="17260" y="18258"/>
                </a:lnTo>
                <a:lnTo>
                  <a:pt x="0" y="18459"/>
                </a:lnTo>
                <a:lnTo>
                  <a:pt x="11509" y="220"/>
                </a:lnTo>
                <a:close/>
              </a:path>
            </a:pathLst>
          </a:custGeom>
          <a:solidFill>
            <a:schemeClr val="accent3">
              <a:lumMod val="20000"/>
              <a:lumOff val="80000"/>
              <a:alpha val="90000"/>
            </a:schemeClr>
          </a:solidFill>
        </p:spPr>
        <p:txBody>
          <a:bodyPr wrap="square" rtlCol="0">
            <a:spAutoFit/>
          </a:bodyPr>
          <a:lstStyle/>
          <a:p>
            <a:endParaRPr lang="en-US" sz="1600" dirty="0">
              <a:solidFill>
                <a:srgbClr val="333333"/>
              </a:solidFill>
              <a:latin typeface="Montserrat SemiBold" panose="00000700000000000000" pitchFamily="2" charset="0"/>
            </a:endParaRPr>
          </a:p>
        </p:txBody>
      </p:sp>
      <p:sp>
        <p:nvSpPr>
          <p:cNvPr id="24" name="TextBox 23">
            <a:extLst>
              <a:ext uri="{FF2B5EF4-FFF2-40B4-BE49-F238E27FC236}">
                <a16:creationId xmlns:a16="http://schemas.microsoft.com/office/drawing/2014/main" id="{37345B23-D8AD-414D-8053-A609B23E31D9}"/>
              </a:ext>
            </a:extLst>
          </p:cNvPr>
          <p:cNvSpPr txBox="1"/>
          <p:nvPr/>
        </p:nvSpPr>
        <p:spPr>
          <a:xfrm>
            <a:off x="4386869" y="5040590"/>
            <a:ext cx="1776989" cy="954107"/>
          </a:xfrm>
          <a:prstGeom prst="rect">
            <a:avLst/>
          </a:prstGeom>
          <a:solidFill>
            <a:schemeClr val="bg1">
              <a:lumMod val="65000"/>
              <a:alpha val="90000"/>
            </a:schemeClr>
          </a:solidFill>
        </p:spPr>
        <p:txBody>
          <a:bodyPr wrap="square" lIns="36000" rIns="36000" rtlCol="0" anchor="ctr" anchorCtr="1">
            <a:spAutoFit/>
          </a:bodyPr>
          <a:lstStyle/>
          <a:p>
            <a:pPr algn="ctr"/>
            <a:r>
              <a:rPr lang="en-CA" sz="1400" dirty="0">
                <a:solidFill>
                  <a:srgbClr val="333333"/>
                </a:solidFill>
                <a:latin typeface="Montserrat SemiBold" panose="00000700000000000000" pitchFamily="2" charset="0"/>
              </a:rPr>
              <a:t>Understand users and categorize apps by their  functionality.</a:t>
            </a:r>
            <a:endParaRPr lang="en-US" sz="1400" dirty="0">
              <a:solidFill>
                <a:srgbClr val="333333"/>
              </a:solidFill>
              <a:latin typeface="Montserrat SemiBold" panose="00000700000000000000" pitchFamily="2" charset="0"/>
            </a:endParaRPr>
          </a:p>
        </p:txBody>
      </p:sp>
      <p:sp>
        <p:nvSpPr>
          <p:cNvPr id="25" name="TextBox 24">
            <a:extLst>
              <a:ext uri="{FF2B5EF4-FFF2-40B4-BE49-F238E27FC236}">
                <a16:creationId xmlns:a16="http://schemas.microsoft.com/office/drawing/2014/main" id="{D57B9F1D-1C67-4B6F-8882-9AC8F2DD2327}"/>
              </a:ext>
            </a:extLst>
          </p:cNvPr>
          <p:cNvSpPr txBox="1"/>
          <p:nvPr/>
        </p:nvSpPr>
        <p:spPr>
          <a:xfrm>
            <a:off x="6322687" y="5035738"/>
            <a:ext cx="1776989" cy="954107"/>
          </a:xfrm>
          <a:prstGeom prst="rect">
            <a:avLst/>
          </a:prstGeom>
          <a:solidFill>
            <a:schemeClr val="bg1">
              <a:lumMod val="65000"/>
              <a:alpha val="90000"/>
            </a:schemeClr>
          </a:solidFill>
        </p:spPr>
        <p:txBody>
          <a:bodyPr wrap="square" lIns="36000" rIns="36000" rtlCol="0" anchor="ctr" anchorCtr="1">
            <a:spAutoFit/>
          </a:bodyPr>
          <a:lstStyle/>
          <a:p>
            <a:pPr algn="ctr"/>
            <a:r>
              <a:rPr lang="en-CA" sz="1400" dirty="0">
                <a:solidFill>
                  <a:srgbClr val="333333"/>
                </a:solidFill>
                <a:latin typeface="Montserrat SemiBold" panose="00000700000000000000" pitchFamily="2" charset="0"/>
              </a:rPr>
              <a:t>Identify redundancies across the organization.</a:t>
            </a:r>
            <a:endParaRPr lang="en-US" sz="1400" dirty="0">
              <a:solidFill>
                <a:srgbClr val="333333"/>
              </a:solidFill>
              <a:latin typeface="Montserrat SemiBold" panose="00000700000000000000" pitchFamily="2" charset="0"/>
            </a:endParaRPr>
          </a:p>
        </p:txBody>
      </p:sp>
      <p:sp>
        <p:nvSpPr>
          <p:cNvPr id="26" name="TextBox 25">
            <a:extLst>
              <a:ext uri="{FF2B5EF4-FFF2-40B4-BE49-F238E27FC236}">
                <a16:creationId xmlns:a16="http://schemas.microsoft.com/office/drawing/2014/main" id="{386A972C-C451-4393-B0E5-8BD192F744F4}"/>
              </a:ext>
            </a:extLst>
          </p:cNvPr>
          <p:cNvSpPr txBox="1"/>
          <p:nvPr/>
        </p:nvSpPr>
        <p:spPr>
          <a:xfrm>
            <a:off x="8291385" y="5035738"/>
            <a:ext cx="1776989" cy="954107"/>
          </a:xfrm>
          <a:prstGeom prst="rect">
            <a:avLst/>
          </a:prstGeom>
          <a:solidFill>
            <a:schemeClr val="bg1">
              <a:lumMod val="65000"/>
              <a:alpha val="90000"/>
            </a:schemeClr>
          </a:solidFill>
        </p:spPr>
        <p:txBody>
          <a:bodyPr wrap="square" lIns="36000" rIns="36000" rtlCol="0" anchor="ctr" anchorCtr="1">
            <a:spAutoFit/>
          </a:bodyPr>
          <a:lstStyle/>
          <a:p>
            <a:pPr algn="ctr"/>
            <a:r>
              <a:rPr lang="en-CA" sz="1400" dirty="0">
                <a:solidFill>
                  <a:srgbClr val="333333"/>
                </a:solidFill>
                <a:latin typeface="Montserrat SemiBold" panose="00000700000000000000" pitchFamily="2" charset="0"/>
              </a:rPr>
              <a:t>Identify your technology gaps and opportunities to add value.</a:t>
            </a:r>
            <a:endParaRPr lang="en-US" sz="1400" dirty="0">
              <a:solidFill>
                <a:srgbClr val="333333"/>
              </a:solidFill>
              <a:latin typeface="Montserrat SemiBold" panose="00000700000000000000" pitchFamily="2" charset="0"/>
            </a:endParaRPr>
          </a:p>
        </p:txBody>
      </p:sp>
      <p:sp>
        <p:nvSpPr>
          <p:cNvPr id="27" name="TextBox 26">
            <a:extLst>
              <a:ext uri="{FF2B5EF4-FFF2-40B4-BE49-F238E27FC236}">
                <a16:creationId xmlns:a16="http://schemas.microsoft.com/office/drawing/2014/main" id="{CC11F998-CB97-4AB0-956D-079779190372}"/>
              </a:ext>
            </a:extLst>
          </p:cNvPr>
          <p:cNvSpPr txBox="1"/>
          <p:nvPr/>
        </p:nvSpPr>
        <p:spPr>
          <a:xfrm>
            <a:off x="10223608" y="5040590"/>
            <a:ext cx="1776989" cy="954107"/>
          </a:xfrm>
          <a:prstGeom prst="rect">
            <a:avLst/>
          </a:prstGeom>
          <a:solidFill>
            <a:schemeClr val="bg1">
              <a:lumMod val="65000"/>
              <a:alpha val="90000"/>
            </a:schemeClr>
          </a:solidFill>
        </p:spPr>
        <p:txBody>
          <a:bodyPr wrap="square" lIns="36000" rIns="36000" rtlCol="0" anchor="ctr" anchorCtr="1">
            <a:spAutoFit/>
          </a:bodyPr>
          <a:lstStyle/>
          <a:p>
            <a:pPr algn="ctr"/>
            <a:r>
              <a:rPr lang="en-CA" sz="1400" dirty="0">
                <a:solidFill>
                  <a:srgbClr val="333333"/>
                </a:solidFill>
                <a:latin typeface="Montserrat SemiBold" panose="00000700000000000000" pitchFamily="2" charset="0"/>
              </a:rPr>
              <a:t>Identify hidden apps exposing the organization to risk.</a:t>
            </a:r>
            <a:endParaRPr lang="en-US" sz="1400" dirty="0">
              <a:solidFill>
                <a:srgbClr val="333333"/>
              </a:solidFill>
              <a:latin typeface="Montserrat SemiBold" panose="00000700000000000000" pitchFamily="2" charset="0"/>
            </a:endParaRPr>
          </a:p>
        </p:txBody>
      </p:sp>
      <p:cxnSp>
        <p:nvCxnSpPr>
          <p:cNvPr id="28" name="Straight Arrow Connector 27">
            <a:extLst>
              <a:ext uri="{FF2B5EF4-FFF2-40B4-BE49-F238E27FC236}">
                <a16:creationId xmlns:a16="http://schemas.microsoft.com/office/drawing/2014/main" id="{79B83CDB-AE57-4A27-8A2A-148DBC376230}"/>
              </a:ext>
            </a:extLst>
          </p:cNvPr>
          <p:cNvCxnSpPr>
            <a:stCxn id="32" idx="0"/>
          </p:cNvCxnSpPr>
          <p:nvPr/>
        </p:nvCxnSpPr>
        <p:spPr>
          <a:xfrm flipH="1" flipV="1">
            <a:off x="9090308" y="3947770"/>
            <a:ext cx="13092" cy="388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37CBDAA4-BCF8-47AA-B268-ADF6FC415AFC}"/>
              </a:ext>
            </a:extLst>
          </p:cNvPr>
          <p:cNvSpPr/>
          <p:nvPr/>
        </p:nvSpPr>
        <p:spPr>
          <a:xfrm>
            <a:off x="7420318" y="4336450"/>
            <a:ext cx="365760" cy="3697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000" dirty="0">
                <a:latin typeface="Montserrat SemiBold" panose="00000700000000000000" pitchFamily="2" charset="0"/>
              </a:rPr>
              <a:t>App</a:t>
            </a:r>
            <a:endParaRPr lang="en-US" sz="1000" dirty="0">
              <a:latin typeface="Montserrat SemiBold" panose="00000700000000000000" pitchFamily="2" charset="0"/>
            </a:endParaRPr>
          </a:p>
        </p:txBody>
      </p:sp>
      <p:sp>
        <p:nvSpPr>
          <p:cNvPr id="31" name="Rectangle 30">
            <a:extLst>
              <a:ext uri="{FF2B5EF4-FFF2-40B4-BE49-F238E27FC236}">
                <a16:creationId xmlns:a16="http://schemas.microsoft.com/office/drawing/2014/main" id="{F100125F-20E2-40BA-A170-74CC9B4156D6}"/>
              </a:ext>
            </a:extLst>
          </p:cNvPr>
          <p:cNvSpPr/>
          <p:nvPr/>
        </p:nvSpPr>
        <p:spPr>
          <a:xfrm>
            <a:off x="5575577" y="4336450"/>
            <a:ext cx="365760" cy="3697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000" dirty="0">
                <a:latin typeface="Montserrat SemiBold" panose="00000700000000000000" pitchFamily="2" charset="0"/>
              </a:rPr>
              <a:t>App</a:t>
            </a:r>
            <a:endParaRPr lang="en-US" sz="1000" dirty="0">
              <a:latin typeface="Montserrat SemiBold" panose="00000700000000000000" pitchFamily="2" charset="0"/>
            </a:endParaRPr>
          </a:p>
        </p:txBody>
      </p:sp>
      <p:sp>
        <p:nvSpPr>
          <p:cNvPr id="32" name="Rectangle 31">
            <a:extLst>
              <a:ext uri="{FF2B5EF4-FFF2-40B4-BE49-F238E27FC236}">
                <a16:creationId xmlns:a16="http://schemas.microsoft.com/office/drawing/2014/main" id="{9FCA8EDB-341F-4413-AD4A-470491D2853A}"/>
              </a:ext>
            </a:extLst>
          </p:cNvPr>
          <p:cNvSpPr/>
          <p:nvPr/>
        </p:nvSpPr>
        <p:spPr>
          <a:xfrm>
            <a:off x="8920520" y="4336450"/>
            <a:ext cx="365760" cy="369704"/>
          </a:xfrm>
          <a:prstGeom prst="rect">
            <a:avLst/>
          </a:prstGeom>
          <a:solidFill>
            <a:schemeClr val="bg2"/>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000" dirty="0">
              <a:latin typeface="Montserrat SemiBold" panose="00000700000000000000" pitchFamily="2" charset="0"/>
            </a:endParaRPr>
          </a:p>
        </p:txBody>
      </p:sp>
      <p:sp>
        <p:nvSpPr>
          <p:cNvPr id="33" name="Rectangle 32">
            <a:extLst>
              <a:ext uri="{FF2B5EF4-FFF2-40B4-BE49-F238E27FC236}">
                <a16:creationId xmlns:a16="http://schemas.microsoft.com/office/drawing/2014/main" id="{C20114FD-9F56-4858-8DD2-43424461D54F}"/>
              </a:ext>
            </a:extLst>
          </p:cNvPr>
          <p:cNvSpPr/>
          <p:nvPr/>
        </p:nvSpPr>
        <p:spPr>
          <a:xfrm>
            <a:off x="6968588" y="4336450"/>
            <a:ext cx="365760" cy="3697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000" dirty="0">
                <a:latin typeface="Montserrat SemiBold" panose="00000700000000000000" pitchFamily="2" charset="0"/>
              </a:rPr>
              <a:t>App</a:t>
            </a:r>
            <a:endParaRPr lang="en-US" sz="1000" dirty="0">
              <a:latin typeface="Montserrat SemiBold" panose="00000700000000000000" pitchFamily="2" charset="0"/>
            </a:endParaRPr>
          </a:p>
        </p:txBody>
      </p:sp>
      <p:sp>
        <p:nvSpPr>
          <p:cNvPr id="35" name="Flowchart: Process 24">
            <a:extLst>
              <a:ext uri="{FF2B5EF4-FFF2-40B4-BE49-F238E27FC236}">
                <a16:creationId xmlns:a16="http://schemas.microsoft.com/office/drawing/2014/main" id="{F6E641BE-DCD6-4A1E-80CF-CD4AA6E8522F}"/>
              </a:ext>
            </a:extLst>
          </p:cNvPr>
          <p:cNvSpPr/>
          <p:nvPr/>
        </p:nvSpPr>
        <p:spPr>
          <a:xfrm>
            <a:off x="6312115" y="4705518"/>
            <a:ext cx="1803218" cy="338554"/>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4255 w 10000"/>
              <a:gd name="connsiteY0" fmla="*/ 0 h 18790"/>
              <a:gd name="connsiteX1" fmla="*/ 10000 w 10000"/>
              <a:gd name="connsiteY1" fmla="*/ 8790 h 18790"/>
              <a:gd name="connsiteX2" fmla="*/ 10000 w 10000"/>
              <a:gd name="connsiteY2" fmla="*/ 18790 h 18790"/>
              <a:gd name="connsiteX3" fmla="*/ 0 w 10000"/>
              <a:gd name="connsiteY3" fmla="*/ 18790 h 18790"/>
              <a:gd name="connsiteX4" fmla="*/ 4255 w 10000"/>
              <a:gd name="connsiteY4" fmla="*/ 0 h 18790"/>
              <a:gd name="connsiteX0" fmla="*/ 4255 w 10000"/>
              <a:gd name="connsiteY0" fmla="*/ 0 h 18790"/>
              <a:gd name="connsiteX1" fmla="*/ 7300 w 10000"/>
              <a:gd name="connsiteY1" fmla="*/ 1465 h 18790"/>
              <a:gd name="connsiteX2" fmla="*/ 10000 w 10000"/>
              <a:gd name="connsiteY2" fmla="*/ 18790 h 18790"/>
              <a:gd name="connsiteX3" fmla="*/ 0 w 10000"/>
              <a:gd name="connsiteY3" fmla="*/ 18790 h 18790"/>
              <a:gd name="connsiteX4" fmla="*/ 4255 w 10000"/>
              <a:gd name="connsiteY4" fmla="*/ 0 h 18790"/>
              <a:gd name="connsiteX0" fmla="*/ 3191 w 8936"/>
              <a:gd name="connsiteY0" fmla="*/ 0 h 20988"/>
              <a:gd name="connsiteX1" fmla="*/ 6236 w 8936"/>
              <a:gd name="connsiteY1" fmla="*/ 1465 h 20988"/>
              <a:gd name="connsiteX2" fmla="*/ 8936 w 8936"/>
              <a:gd name="connsiteY2" fmla="*/ 18790 h 20988"/>
              <a:gd name="connsiteX3" fmla="*/ 0 w 8936"/>
              <a:gd name="connsiteY3" fmla="*/ 20988 h 20988"/>
              <a:gd name="connsiteX4" fmla="*/ 3191 w 8936"/>
              <a:gd name="connsiteY4" fmla="*/ 0 h 20988"/>
              <a:gd name="connsiteX0" fmla="*/ 3571 w 16959"/>
              <a:gd name="connsiteY0" fmla="*/ 0 h 10698"/>
              <a:gd name="connsiteX1" fmla="*/ 6979 w 16959"/>
              <a:gd name="connsiteY1" fmla="*/ 698 h 10698"/>
              <a:gd name="connsiteX2" fmla="*/ 16959 w 16959"/>
              <a:gd name="connsiteY2" fmla="*/ 10698 h 10698"/>
              <a:gd name="connsiteX3" fmla="*/ 0 w 16959"/>
              <a:gd name="connsiteY3" fmla="*/ 10000 h 10698"/>
              <a:gd name="connsiteX4" fmla="*/ 3571 w 16959"/>
              <a:gd name="connsiteY4" fmla="*/ 0 h 10698"/>
              <a:gd name="connsiteX0" fmla="*/ 4212 w 17600"/>
              <a:gd name="connsiteY0" fmla="*/ 0 h 10698"/>
              <a:gd name="connsiteX1" fmla="*/ 7620 w 17600"/>
              <a:gd name="connsiteY1" fmla="*/ 698 h 10698"/>
              <a:gd name="connsiteX2" fmla="*/ 17600 w 17600"/>
              <a:gd name="connsiteY2" fmla="*/ 10698 h 10698"/>
              <a:gd name="connsiteX3" fmla="*/ 0 w 17600"/>
              <a:gd name="connsiteY3" fmla="*/ 10698 h 10698"/>
              <a:gd name="connsiteX4" fmla="*/ 4212 w 17600"/>
              <a:gd name="connsiteY4" fmla="*/ 0 h 10698"/>
              <a:gd name="connsiteX0" fmla="*/ 3965 w 17353"/>
              <a:gd name="connsiteY0" fmla="*/ 0 h 18022"/>
              <a:gd name="connsiteX1" fmla="*/ 7373 w 17353"/>
              <a:gd name="connsiteY1" fmla="*/ 698 h 18022"/>
              <a:gd name="connsiteX2" fmla="*/ 17353 w 17353"/>
              <a:gd name="connsiteY2" fmla="*/ 10698 h 18022"/>
              <a:gd name="connsiteX3" fmla="*/ 0 w 17353"/>
              <a:gd name="connsiteY3" fmla="*/ 18022 h 18022"/>
              <a:gd name="connsiteX4" fmla="*/ 3965 w 17353"/>
              <a:gd name="connsiteY4" fmla="*/ 0 h 18022"/>
              <a:gd name="connsiteX0" fmla="*/ 3965 w 17260"/>
              <a:gd name="connsiteY0" fmla="*/ 0 h 18022"/>
              <a:gd name="connsiteX1" fmla="*/ 7373 w 17260"/>
              <a:gd name="connsiteY1" fmla="*/ 698 h 18022"/>
              <a:gd name="connsiteX2" fmla="*/ 17260 w 17260"/>
              <a:gd name="connsiteY2" fmla="*/ 17821 h 18022"/>
              <a:gd name="connsiteX3" fmla="*/ 0 w 17260"/>
              <a:gd name="connsiteY3" fmla="*/ 18022 h 18022"/>
              <a:gd name="connsiteX4" fmla="*/ 3965 w 17260"/>
              <a:gd name="connsiteY4" fmla="*/ 0 h 18022"/>
              <a:gd name="connsiteX0" fmla="*/ 3965 w 17260"/>
              <a:gd name="connsiteY0" fmla="*/ 4 h 18026"/>
              <a:gd name="connsiteX1" fmla="*/ 7219 w 17260"/>
              <a:gd name="connsiteY1" fmla="*/ 0 h 18026"/>
              <a:gd name="connsiteX2" fmla="*/ 17260 w 17260"/>
              <a:gd name="connsiteY2" fmla="*/ 17825 h 18026"/>
              <a:gd name="connsiteX3" fmla="*/ 0 w 17260"/>
              <a:gd name="connsiteY3" fmla="*/ 18026 h 18026"/>
              <a:gd name="connsiteX4" fmla="*/ 3965 w 17260"/>
              <a:gd name="connsiteY4" fmla="*/ 4 h 18026"/>
              <a:gd name="connsiteX0" fmla="*/ 12079 w 17260"/>
              <a:gd name="connsiteY0" fmla="*/ 0 h 18455"/>
              <a:gd name="connsiteX1" fmla="*/ 7219 w 17260"/>
              <a:gd name="connsiteY1" fmla="*/ 429 h 18455"/>
              <a:gd name="connsiteX2" fmla="*/ 17260 w 17260"/>
              <a:gd name="connsiteY2" fmla="*/ 18254 h 18455"/>
              <a:gd name="connsiteX3" fmla="*/ 0 w 17260"/>
              <a:gd name="connsiteY3" fmla="*/ 18455 h 18455"/>
              <a:gd name="connsiteX4" fmla="*/ 12079 w 17260"/>
              <a:gd name="connsiteY4" fmla="*/ 0 h 18455"/>
              <a:gd name="connsiteX0" fmla="*/ 12079 w 17260"/>
              <a:gd name="connsiteY0" fmla="*/ 0 h 18455"/>
              <a:gd name="connsiteX1" fmla="*/ 15880 w 17260"/>
              <a:gd name="connsiteY1" fmla="*/ 429 h 18455"/>
              <a:gd name="connsiteX2" fmla="*/ 17260 w 17260"/>
              <a:gd name="connsiteY2" fmla="*/ 18254 h 18455"/>
              <a:gd name="connsiteX3" fmla="*/ 0 w 17260"/>
              <a:gd name="connsiteY3" fmla="*/ 18455 h 18455"/>
              <a:gd name="connsiteX4" fmla="*/ 12079 w 17260"/>
              <a:gd name="connsiteY4" fmla="*/ 0 h 18455"/>
              <a:gd name="connsiteX0" fmla="*/ 12079 w 17260"/>
              <a:gd name="connsiteY0" fmla="*/ 4 h 18459"/>
              <a:gd name="connsiteX1" fmla="*/ 15151 w 17260"/>
              <a:gd name="connsiteY1" fmla="*/ 0 h 18459"/>
              <a:gd name="connsiteX2" fmla="*/ 17260 w 17260"/>
              <a:gd name="connsiteY2" fmla="*/ 18258 h 18459"/>
              <a:gd name="connsiteX3" fmla="*/ 0 w 17260"/>
              <a:gd name="connsiteY3" fmla="*/ 18459 h 18459"/>
              <a:gd name="connsiteX4" fmla="*/ 12079 w 17260"/>
              <a:gd name="connsiteY4" fmla="*/ 4 h 18459"/>
              <a:gd name="connsiteX0" fmla="*/ 11509 w 17260"/>
              <a:gd name="connsiteY0" fmla="*/ 220 h 18459"/>
              <a:gd name="connsiteX1" fmla="*/ 15151 w 17260"/>
              <a:gd name="connsiteY1" fmla="*/ 0 h 18459"/>
              <a:gd name="connsiteX2" fmla="*/ 17260 w 17260"/>
              <a:gd name="connsiteY2" fmla="*/ 18258 h 18459"/>
              <a:gd name="connsiteX3" fmla="*/ 0 w 17260"/>
              <a:gd name="connsiteY3" fmla="*/ 18459 h 18459"/>
              <a:gd name="connsiteX4" fmla="*/ 11509 w 17260"/>
              <a:gd name="connsiteY4" fmla="*/ 220 h 18459"/>
              <a:gd name="connsiteX0" fmla="*/ 6289 w 17260"/>
              <a:gd name="connsiteY0" fmla="*/ 2078 h 18459"/>
              <a:gd name="connsiteX1" fmla="*/ 15151 w 17260"/>
              <a:gd name="connsiteY1" fmla="*/ 0 h 18459"/>
              <a:gd name="connsiteX2" fmla="*/ 17260 w 17260"/>
              <a:gd name="connsiteY2" fmla="*/ 18258 h 18459"/>
              <a:gd name="connsiteX3" fmla="*/ 0 w 17260"/>
              <a:gd name="connsiteY3" fmla="*/ 18459 h 18459"/>
              <a:gd name="connsiteX4" fmla="*/ 6289 w 17260"/>
              <a:gd name="connsiteY4" fmla="*/ 2078 h 18459"/>
              <a:gd name="connsiteX0" fmla="*/ 6289 w 17260"/>
              <a:gd name="connsiteY0" fmla="*/ 2078 h 18459"/>
              <a:gd name="connsiteX1" fmla="*/ 15151 w 17260"/>
              <a:gd name="connsiteY1" fmla="*/ 0 h 18459"/>
              <a:gd name="connsiteX2" fmla="*/ 17260 w 17260"/>
              <a:gd name="connsiteY2" fmla="*/ 18258 h 18459"/>
              <a:gd name="connsiteX3" fmla="*/ 0 w 17260"/>
              <a:gd name="connsiteY3" fmla="*/ 18459 h 18459"/>
              <a:gd name="connsiteX4" fmla="*/ 6289 w 17260"/>
              <a:gd name="connsiteY4" fmla="*/ 2078 h 18459"/>
              <a:gd name="connsiteX0" fmla="*/ 6410 w 17260"/>
              <a:gd name="connsiteY0" fmla="*/ 0 h 20537"/>
              <a:gd name="connsiteX1" fmla="*/ 15151 w 17260"/>
              <a:gd name="connsiteY1" fmla="*/ 2078 h 20537"/>
              <a:gd name="connsiteX2" fmla="*/ 17260 w 17260"/>
              <a:gd name="connsiteY2" fmla="*/ 20336 h 20537"/>
              <a:gd name="connsiteX3" fmla="*/ 0 w 17260"/>
              <a:gd name="connsiteY3" fmla="*/ 20537 h 20537"/>
              <a:gd name="connsiteX4" fmla="*/ 6410 w 17260"/>
              <a:gd name="connsiteY4" fmla="*/ 0 h 20537"/>
              <a:gd name="connsiteX0" fmla="*/ 6410 w 17260"/>
              <a:gd name="connsiteY0" fmla="*/ 0 h 20537"/>
              <a:gd name="connsiteX1" fmla="*/ 14183 w 17260"/>
              <a:gd name="connsiteY1" fmla="*/ 2078 h 20537"/>
              <a:gd name="connsiteX2" fmla="*/ 17260 w 17260"/>
              <a:gd name="connsiteY2" fmla="*/ 20336 h 20537"/>
              <a:gd name="connsiteX3" fmla="*/ 0 w 17260"/>
              <a:gd name="connsiteY3" fmla="*/ 20537 h 20537"/>
              <a:gd name="connsiteX4" fmla="*/ 6410 w 17260"/>
              <a:gd name="connsiteY4" fmla="*/ 0 h 20537"/>
              <a:gd name="connsiteX0" fmla="*/ 6296 w 17260"/>
              <a:gd name="connsiteY0" fmla="*/ 0 h 18459"/>
              <a:gd name="connsiteX1" fmla="*/ 14183 w 17260"/>
              <a:gd name="connsiteY1" fmla="*/ 0 h 18459"/>
              <a:gd name="connsiteX2" fmla="*/ 17260 w 17260"/>
              <a:gd name="connsiteY2" fmla="*/ 18258 h 18459"/>
              <a:gd name="connsiteX3" fmla="*/ 0 w 17260"/>
              <a:gd name="connsiteY3" fmla="*/ 18459 h 18459"/>
              <a:gd name="connsiteX4" fmla="*/ 6296 w 17260"/>
              <a:gd name="connsiteY4" fmla="*/ 0 h 18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0" h="18459">
                <a:moveTo>
                  <a:pt x="6296" y="0"/>
                </a:moveTo>
                <a:lnTo>
                  <a:pt x="14183" y="0"/>
                </a:lnTo>
                <a:lnTo>
                  <a:pt x="17260" y="18258"/>
                </a:lnTo>
                <a:lnTo>
                  <a:pt x="0" y="18459"/>
                </a:lnTo>
                <a:lnTo>
                  <a:pt x="6296" y="0"/>
                </a:lnTo>
                <a:close/>
              </a:path>
            </a:pathLst>
          </a:custGeom>
          <a:solidFill>
            <a:schemeClr val="accent3">
              <a:lumMod val="20000"/>
              <a:lumOff val="80000"/>
              <a:alpha val="90000"/>
            </a:schemeClr>
          </a:solidFill>
        </p:spPr>
        <p:txBody>
          <a:bodyPr wrap="square" rtlCol="0">
            <a:spAutoFit/>
          </a:bodyPr>
          <a:lstStyle/>
          <a:p>
            <a:endParaRPr lang="en-US" sz="1600" dirty="0">
              <a:solidFill>
                <a:srgbClr val="333333"/>
              </a:solidFill>
              <a:latin typeface="Montserrat SemiBold" panose="00000700000000000000" pitchFamily="2" charset="0"/>
            </a:endParaRPr>
          </a:p>
        </p:txBody>
      </p:sp>
      <p:sp>
        <p:nvSpPr>
          <p:cNvPr id="2" name="TextBox 1">
            <a:extLst>
              <a:ext uri="{FF2B5EF4-FFF2-40B4-BE49-F238E27FC236}">
                <a16:creationId xmlns:a16="http://schemas.microsoft.com/office/drawing/2014/main" id="{4CC8DF5E-6CCA-4310-A052-D9FA08A2A322}"/>
              </a:ext>
            </a:extLst>
          </p:cNvPr>
          <p:cNvSpPr txBox="1"/>
          <p:nvPr/>
        </p:nvSpPr>
        <p:spPr>
          <a:xfrm>
            <a:off x="6767898" y="4653889"/>
            <a:ext cx="914400" cy="914400"/>
          </a:xfrm>
          <a:prstGeom prst="rect">
            <a:avLst/>
          </a:prstGeom>
        </p:spPr>
        <p:txBody>
          <a:bodyPr wrap="none" lIns="0" tIns="0" rIns="0" bIns="0" numCol="1" spcCol="360000" rtlCol="0">
            <a:noAutofit/>
          </a:bodyPr>
          <a:lstStyle/>
          <a:p>
            <a:pPr marL="179388" indent="-179388" algn="l">
              <a:lnSpc>
                <a:spcPct val="110000"/>
              </a:lnSpc>
              <a:buFont typeface="Arial" panose="020B0604020202020204" pitchFamily="34" charset="0"/>
              <a:buChar char="•"/>
              <a:tabLst/>
            </a:pPr>
            <a:endParaRPr lang="en-CA" sz="1400" dirty="0">
              <a:solidFill>
                <a:schemeClr val="tx1">
                  <a:lumMod val="50000"/>
                </a:schemeClr>
              </a:solidFill>
              <a:latin typeface="Montserrat SemiBold" panose="00000700000000000000" pitchFamily="2" charset="0"/>
              <a:ea typeface="Roboto Condensed Light" panose="02000000000000000000" pitchFamily="2" charset="0"/>
            </a:endParaRPr>
          </a:p>
        </p:txBody>
      </p:sp>
      <p:sp>
        <p:nvSpPr>
          <p:cNvPr id="36" name="Flowchart: Process 24">
            <a:extLst>
              <a:ext uri="{FF2B5EF4-FFF2-40B4-BE49-F238E27FC236}">
                <a16:creationId xmlns:a16="http://schemas.microsoft.com/office/drawing/2014/main" id="{6E982373-DED8-48D1-841A-ADCC6DB6871C}"/>
              </a:ext>
            </a:extLst>
          </p:cNvPr>
          <p:cNvSpPr/>
          <p:nvPr/>
        </p:nvSpPr>
        <p:spPr>
          <a:xfrm>
            <a:off x="8315011" y="4712947"/>
            <a:ext cx="1803218" cy="338554"/>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4255 w 10000"/>
              <a:gd name="connsiteY0" fmla="*/ 0 h 18790"/>
              <a:gd name="connsiteX1" fmla="*/ 10000 w 10000"/>
              <a:gd name="connsiteY1" fmla="*/ 8790 h 18790"/>
              <a:gd name="connsiteX2" fmla="*/ 10000 w 10000"/>
              <a:gd name="connsiteY2" fmla="*/ 18790 h 18790"/>
              <a:gd name="connsiteX3" fmla="*/ 0 w 10000"/>
              <a:gd name="connsiteY3" fmla="*/ 18790 h 18790"/>
              <a:gd name="connsiteX4" fmla="*/ 4255 w 10000"/>
              <a:gd name="connsiteY4" fmla="*/ 0 h 18790"/>
              <a:gd name="connsiteX0" fmla="*/ 4255 w 10000"/>
              <a:gd name="connsiteY0" fmla="*/ 0 h 18790"/>
              <a:gd name="connsiteX1" fmla="*/ 7300 w 10000"/>
              <a:gd name="connsiteY1" fmla="*/ 1465 h 18790"/>
              <a:gd name="connsiteX2" fmla="*/ 10000 w 10000"/>
              <a:gd name="connsiteY2" fmla="*/ 18790 h 18790"/>
              <a:gd name="connsiteX3" fmla="*/ 0 w 10000"/>
              <a:gd name="connsiteY3" fmla="*/ 18790 h 18790"/>
              <a:gd name="connsiteX4" fmla="*/ 4255 w 10000"/>
              <a:gd name="connsiteY4" fmla="*/ 0 h 18790"/>
              <a:gd name="connsiteX0" fmla="*/ 3191 w 8936"/>
              <a:gd name="connsiteY0" fmla="*/ 0 h 20988"/>
              <a:gd name="connsiteX1" fmla="*/ 6236 w 8936"/>
              <a:gd name="connsiteY1" fmla="*/ 1465 h 20988"/>
              <a:gd name="connsiteX2" fmla="*/ 8936 w 8936"/>
              <a:gd name="connsiteY2" fmla="*/ 18790 h 20988"/>
              <a:gd name="connsiteX3" fmla="*/ 0 w 8936"/>
              <a:gd name="connsiteY3" fmla="*/ 20988 h 20988"/>
              <a:gd name="connsiteX4" fmla="*/ 3191 w 8936"/>
              <a:gd name="connsiteY4" fmla="*/ 0 h 20988"/>
              <a:gd name="connsiteX0" fmla="*/ 3571 w 16959"/>
              <a:gd name="connsiteY0" fmla="*/ 0 h 10698"/>
              <a:gd name="connsiteX1" fmla="*/ 6979 w 16959"/>
              <a:gd name="connsiteY1" fmla="*/ 698 h 10698"/>
              <a:gd name="connsiteX2" fmla="*/ 16959 w 16959"/>
              <a:gd name="connsiteY2" fmla="*/ 10698 h 10698"/>
              <a:gd name="connsiteX3" fmla="*/ 0 w 16959"/>
              <a:gd name="connsiteY3" fmla="*/ 10000 h 10698"/>
              <a:gd name="connsiteX4" fmla="*/ 3571 w 16959"/>
              <a:gd name="connsiteY4" fmla="*/ 0 h 10698"/>
              <a:gd name="connsiteX0" fmla="*/ 4212 w 17600"/>
              <a:gd name="connsiteY0" fmla="*/ 0 h 10698"/>
              <a:gd name="connsiteX1" fmla="*/ 7620 w 17600"/>
              <a:gd name="connsiteY1" fmla="*/ 698 h 10698"/>
              <a:gd name="connsiteX2" fmla="*/ 17600 w 17600"/>
              <a:gd name="connsiteY2" fmla="*/ 10698 h 10698"/>
              <a:gd name="connsiteX3" fmla="*/ 0 w 17600"/>
              <a:gd name="connsiteY3" fmla="*/ 10698 h 10698"/>
              <a:gd name="connsiteX4" fmla="*/ 4212 w 17600"/>
              <a:gd name="connsiteY4" fmla="*/ 0 h 10698"/>
              <a:gd name="connsiteX0" fmla="*/ 3965 w 17353"/>
              <a:gd name="connsiteY0" fmla="*/ 0 h 18022"/>
              <a:gd name="connsiteX1" fmla="*/ 7373 w 17353"/>
              <a:gd name="connsiteY1" fmla="*/ 698 h 18022"/>
              <a:gd name="connsiteX2" fmla="*/ 17353 w 17353"/>
              <a:gd name="connsiteY2" fmla="*/ 10698 h 18022"/>
              <a:gd name="connsiteX3" fmla="*/ 0 w 17353"/>
              <a:gd name="connsiteY3" fmla="*/ 18022 h 18022"/>
              <a:gd name="connsiteX4" fmla="*/ 3965 w 17353"/>
              <a:gd name="connsiteY4" fmla="*/ 0 h 18022"/>
              <a:gd name="connsiteX0" fmla="*/ 3965 w 17260"/>
              <a:gd name="connsiteY0" fmla="*/ 0 h 18022"/>
              <a:gd name="connsiteX1" fmla="*/ 7373 w 17260"/>
              <a:gd name="connsiteY1" fmla="*/ 698 h 18022"/>
              <a:gd name="connsiteX2" fmla="*/ 17260 w 17260"/>
              <a:gd name="connsiteY2" fmla="*/ 17821 h 18022"/>
              <a:gd name="connsiteX3" fmla="*/ 0 w 17260"/>
              <a:gd name="connsiteY3" fmla="*/ 18022 h 18022"/>
              <a:gd name="connsiteX4" fmla="*/ 3965 w 17260"/>
              <a:gd name="connsiteY4" fmla="*/ 0 h 18022"/>
              <a:gd name="connsiteX0" fmla="*/ 3965 w 17260"/>
              <a:gd name="connsiteY0" fmla="*/ 4 h 18026"/>
              <a:gd name="connsiteX1" fmla="*/ 7219 w 17260"/>
              <a:gd name="connsiteY1" fmla="*/ 0 h 18026"/>
              <a:gd name="connsiteX2" fmla="*/ 17260 w 17260"/>
              <a:gd name="connsiteY2" fmla="*/ 17825 h 18026"/>
              <a:gd name="connsiteX3" fmla="*/ 0 w 17260"/>
              <a:gd name="connsiteY3" fmla="*/ 18026 h 18026"/>
              <a:gd name="connsiteX4" fmla="*/ 3965 w 17260"/>
              <a:gd name="connsiteY4" fmla="*/ 4 h 18026"/>
              <a:gd name="connsiteX0" fmla="*/ 12079 w 17260"/>
              <a:gd name="connsiteY0" fmla="*/ 0 h 18455"/>
              <a:gd name="connsiteX1" fmla="*/ 7219 w 17260"/>
              <a:gd name="connsiteY1" fmla="*/ 429 h 18455"/>
              <a:gd name="connsiteX2" fmla="*/ 17260 w 17260"/>
              <a:gd name="connsiteY2" fmla="*/ 18254 h 18455"/>
              <a:gd name="connsiteX3" fmla="*/ 0 w 17260"/>
              <a:gd name="connsiteY3" fmla="*/ 18455 h 18455"/>
              <a:gd name="connsiteX4" fmla="*/ 12079 w 17260"/>
              <a:gd name="connsiteY4" fmla="*/ 0 h 18455"/>
              <a:gd name="connsiteX0" fmla="*/ 12079 w 17260"/>
              <a:gd name="connsiteY0" fmla="*/ 0 h 18455"/>
              <a:gd name="connsiteX1" fmla="*/ 15880 w 17260"/>
              <a:gd name="connsiteY1" fmla="*/ 429 h 18455"/>
              <a:gd name="connsiteX2" fmla="*/ 17260 w 17260"/>
              <a:gd name="connsiteY2" fmla="*/ 18254 h 18455"/>
              <a:gd name="connsiteX3" fmla="*/ 0 w 17260"/>
              <a:gd name="connsiteY3" fmla="*/ 18455 h 18455"/>
              <a:gd name="connsiteX4" fmla="*/ 12079 w 17260"/>
              <a:gd name="connsiteY4" fmla="*/ 0 h 18455"/>
              <a:gd name="connsiteX0" fmla="*/ 12079 w 17260"/>
              <a:gd name="connsiteY0" fmla="*/ 4 h 18459"/>
              <a:gd name="connsiteX1" fmla="*/ 15151 w 17260"/>
              <a:gd name="connsiteY1" fmla="*/ 0 h 18459"/>
              <a:gd name="connsiteX2" fmla="*/ 17260 w 17260"/>
              <a:gd name="connsiteY2" fmla="*/ 18258 h 18459"/>
              <a:gd name="connsiteX3" fmla="*/ 0 w 17260"/>
              <a:gd name="connsiteY3" fmla="*/ 18459 h 18459"/>
              <a:gd name="connsiteX4" fmla="*/ 12079 w 17260"/>
              <a:gd name="connsiteY4" fmla="*/ 4 h 18459"/>
              <a:gd name="connsiteX0" fmla="*/ 11509 w 17260"/>
              <a:gd name="connsiteY0" fmla="*/ 220 h 18459"/>
              <a:gd name="connsiteX1" fmla="*/ 15151 w 17260"/>
              <a:gd name="connsiteY1" fmla="*/ 0 h 18459"/>
              <a:gd name="connsiteX2" fmla="*/ 17260 w 17260"/>
              <a:gd name="connsiteY2" fmla="*/ 18258 h 18459"/>
              <a:gd name="connsiteX3" fmla="*/ 0 w 17260"/>
              <a:gd name="connsiteY3" fmla="*/ 18459 h 18459"/>
              <a:gd name="connsiteX4" fmla="*/ 11509 w 17260"/>
              <a:gd name="connsiteY4" fmla="*/ 220 h 18459"/>
              <a:gd name="connsiteX0" fmla="*/ 6289 w 17260"/>
              <a:gd name="connsiteY0" fmla="*/ 2078 h 18459"/>
              <a:gd name="connsiteX1" fmla="*/ 15151 w 17260"/>
              <a:gd name="connsiteY1" fmla="*/ 0 h 18459"/>
              <a:gd name="connsiteX2" fmla="*/ 17260 w 17260"/>
              <a:gd name="connsiteY2" fmla="*/ 18258 h 18459"/>
              <a:gd name="connsiteX3" fmla="*/ 0 w 17260"/>
              <a:gd name="connsiteY3" fmla="*/ 18459 h 18459"/>
              <a:gd name="connsiteX4" fmla="*/ 6289 w 17260"/>
              <a:gd name="connsiteY4" fmla="*/ 2078 h 18459"/>
              <a:gd name="connsiteX0" fmla="*/ 6289 w 17260"/>
              <a:gd name="connsiteY0" fmla="*/ 2078 h 18459"/>
              <a:gd name="connsiteX1" fmla="*/ 15151 w 17260"/>
              <a:gd name="connsiteY1" fmla="*/ 0 h 18459"/>
              <a:gd name="connsiteX2" fmla="*/ 17260 w 17260"/>
              <a:gd name="connsiteY2" fmla="*/ 18258 h 18459"/>
              <a:gd name="connsiteX3" fmla="*/ 0 w 17260"/>
              <a:gd name="connsiteY3" fmla="*/ 18459 h 18459"/>
              <a:gd name="connsiteX4" fmla="*/ 6289 w 17260"/>
              <a:gd name="connsiteY4" fmla="*/ 2078 h 18459"/>
              <a:gd name="connsiteX0" fmla="*/ 6410 w 17260"/>
              <a:gd name="connsiteY0" fmla="*/ 0 h 20537"/>
              <a:gd name="connsiteX1" fmla="*/ 15151 w 17260"/>
              <a:gd name="connsiteY1" fmla="*/ 2078 h 20537"/>
              <a:gd name="connsiteX2" fmla="*/ 17260 w 17260"/>
              <a:gd name="connsiteY2" fmla="*/ 20336 h 20537"/>
              <a:gd name="connsiteX3" fmla="*/ 0 w 17260"/>
              <a:gd name="connsiteY3" fmla="*/ 20537 h 20537"/>
              <a:gd name="connsiteX4" fmla="*/ 6410 w 17260"/>
              <a:gd name="connsiteY4" fmla="*/ 0 h 20537"/>
              <a:gd name="connsiteX0" fmla="*/ 6410 w 17260"/>
              <a:gd name="connsiteY0" fmla="*/ 0 h 20537"/>
              <a:gd name="connsiteX1" fmla="*/ 14183 w 17260"/>
              <a:gd name="connsiteY1" fmla="*/ 2078 h 20537"/>
              <a:gd name="connsiteX2" fmla="*/ 17260 w 17260"/>
              <a:gd name="connsiteY2" fmla="*/ 20336 h 20537"/>
              <a:gd name="connsiteX3" fmla="*/ 0 w 17260"/>
              <a:gd name="connsiteY3" fmla="*/ 20537 h 20537"/>
              <a:gd name="connsiteX4" fmla="*/ 6410 w 17260"/>
              <a:gd name="connsiteY4" fmla="*/ 0 h 20537"/>
              <a:gd name="connsiteX0" fmla="*/ 6296 w 17260"/>
              <a:gd name="connsiteY0" fmla="*/ 0 h 18459"/>
              <a:gd name="connsiteX1" fmla="*/ 14183 w 17260"/>
              <a:gd name="connsiteY1" fmla="*/ 0 h 18459"/>
              <a:gd name="connsiteX2" fmla="*/ 17260 w 17260"/>
              <a:gd name="connsiteY2" fmla="*/ 18258 h 18459"/>
              <a:gd name="connsiteX3" fmla="*/ 0 w 17260"/>
              <a:gd name="connsiteY3" fmla="*/ 18459 h 18459"/>
              <a:gd name="connsiteX4" fmla="*/ 6296 w 17260"/>
              <a:gd name="connsiteY4" fmla="*/ 0 h 18459"/>
              <a:gd name="connsiteX0" fmla="*/ 5749 w 17260"/>
              <a:gd name="connsiteY0" fmla="*/ 0 h 18459"/>
              <a:gd name="connsiteX1" fmla="*/ 14183 w 17260"/>
              <a:gd name="connsiteY1" fmla="*/ 0 h 18459"/>
              <a:gd name="connsiteX2" fmla="*/ 17260 w 17260"/>
              <a:gd name="connsiteY2" fmla="*/ 18258 h 18459"/>
              <a:gd name="connsiteX3" fmla="*/ 0 w 17260"/>
              <a:gd name="connsiteY3" fmla="*/ 18459 h 18459"/>
              <a:gd name="connsiteX4" fmla="*/ 5749 w 17260"/>
              <a:gd name="connsiteY4" fmla="*/ 0 h 18459"/>
              <a:gd name="connsiteX0" fmla="*/ 5749 w 17260"/>
              <a:gd name="connsiteY0" fmla="*/ 866 h 19325"/>
              <a:gd name="connsiteX1" fmla="*/ 9397 w 17260"/>
              <a:gd name="connsiteY1" fmla="*/ 0 h 19325"/>
              <a:gd name="connsiteX2" fmla="*/ 17260 w 17260"/>
              <a:gd name="connsiteY2" fmla="*/ 19124 h 19325"/>
              <a:gd name="connsiteX3" fmla="*/ 0 w 17260"/>
              <a:gd name="connsiteY3" fmla="*/ 19325 h 19325"/>
              <a:gd name="connsiteX4" fmla="*/ 5749 w 17260"/>
              <a:gd name="connsiteY4" fmla="*/ 866 h 19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0" h="19325">
                <a:moveTo>
                  <a:pt x="5749" y="866"/>
                </a:moveTo>
                <a:lnTo>
                  <a:pt x="9397" y="0"/>
                </a:lnTo>
                <a:lnTo>
                  <a:pt x="17260" y="19124"/>
                </a:lnTo>
                <a:lnTo>
                  <a:pt x="0" y="19325"/>
                </a:lnTo>
                <a:lnTo>
                  <a:pt x="5749" y="866"/>
                </a:lnTo>
                <a:close/>
              </a:path>
            </a:pathLst>
          </a:custGeom>
          <a:solidFill>
            <a:schemeClr val="accent3">
              <a:lumMod val="20000"/>
              <a:lumOff val="80000"/>
              <a:alpha val="90000"/>
            </a:schemeClr>
          </a:solidFill>
        </p:spPr>
        <p:txBody>
          <a:bodyPr wrap="square" rtlCol="0">
            <a:spAutoFit/>
          </a:bodyPr>
          <a:lstStyle/>
          <a:p>
            <a:endParaRPr lang="en-US" sz="1600" dirty="0">
              <a:solidFill>
                <a:srgbClr val="333333"/>
              </a:solidFill>
              <a:latin typeface="Montserrat SemiBold" panose="00000700000000000000" pitchFamily="2" charset="0"/>
            </a:endParaRPr>
          </a:p>
        </p:txBody>
      </p:sp>
      <p:sp>
        <p:nvSpPr>
          <p:cNvPr id="37" name="Flowchart: Process 24">
            <a:extLst>
              <a:ext uri="{FF2B5EF4-FFF2-40B4-BE49-F238E27FC236}">
                <a16:creationId xmlns:a16="http://schemas.microsoft.com/office/drawing/2014/main" id="{1B919D7D-F05C-4258-B850-4DBB8E22B76B}"/>
              </a:ext>
            </a:extLst>
          </p:cNvPr>
          <p:cNvSpPr/>
          <p:nvPr/>
        </p:nvSpPr>
        <p:spPr>
          <a:xfrm>
            <a:off x="10219051" y="4685014"/>
            <a:ext cx="1803218" cy="338554"/>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4255 w 10000"/>
              <a:gd name="connsiteY0" fmla="*/ 0 h 18790"/>
              <a:gd name="connsiteX1" fmla="*/ 10000 w 10000"/>
              <a:gd name="connsiteY1" fmla="*/ 8790 h 18790"/>
              <a:gd name="connsiteX2" fmla="*/ 10000 w 10000"/>
              <a:gd name="connsiteY2" fmla="*/ 18790 h 18790"/>
              <a:gd name="connsiteX3" fmla="*/ 0 w 10000"/>
              <a:gd name="connsiteY3" fmla="*/ 18790 h 18790"/>
              <a:gd name="connsiteX4" fmla="*/ 4255 w 10000"/>
              <a:gd name="connsiteY4" fmla="*/ 0 h 18790"/>
              <a:gd name="connsiteX0" fmla="*/ 4255 w 10000"/>
              <a:gd name="connsiteY0" fmla="*/ 0 h 18790"/>
              <a:gd name="connsiteX1" fmla="*/ 7300 w 10000"/>
              <a:gd name="connsiteY1" fmla="*/ 1465 h 18790"/>
              <a:gd name="connsiteX2" fmla="*/ 10000 w 10000"/>
              <a:gd name="connsiteY2" fmla="*/ 18790 h 18790"/>
              <a:gd name="connsiteX3" fmla="*/ 0 w 10000"/>
              <a:gd name="connsiteY3" fmla="*/ 18790 h 18790"/>
              <a:gd name="connsiteX4" fmla="*/ 4255 w 10000"/>
              <a:gd name="connsiteY4" fmla="*/ 0 h 18790"/>
              <a:gd name="connsiteX0" fmla="*/ 3191 w 8936"/>
              <a:gd name="connsiteY0" fmla="*/ 0 h 20988"/>
              <a:gd name="connsiteX1" fmla="*/ 6236 w 8936"/>
              <a:gd name="connsiteY1" fmla="*/ 1465 h 20988"/>
              <a:gd name="connsiteX2" fmla="*/ 8936 w 8936"/>
              <a:gd name="connsiteY2" fmla="*/ 18790 h 20988"/>
              <a:gd name="connsiteX3" fmla="*/ 0 w 8936"/>
              <a:gd name="connsiteY3" fmla="*/ 20988 h 20988"/>
              <a:gd name="connsiteX4" fmla="*/ 3191 w 8936"/>
              <a:gd name="connsiteY4" fmla="*/ 0 h 20988"/>
              <a:gd name="connsiteX0" fmla="*/ 3571 w 16959"/>
              <a:gd name="connsiteY0" fmla="*/ 0 h 10698"/>
              <a:gd name="connsiteX1" fmla="*/ 6979 w 16959"/>
              <a:gd name="connsiteY1" fmla="*/ 698 h 10698"/>
              <a:gd name="connsiteX2" fmla="*/ 16959 w 16959"/>
              <a:gd name="connsiteY2" fmla="*/ 10698 h 10698"/>
              <a:gd name="connsiteX3" fmla="*/ 0 w 16959"/>
              <a:gd name="connsiteY3" fmla="*/ 10000 h 10698"/>
              <a:gd name="connsiteX4" fmla="*/ 3571 w 16959"/>
              <a:gd name="connsiteY4" fmla="*/ 0 h 10698"/>
              <a:gd name="connsiteX0" fmla="*/ 4212 w 17600"/>
              <a:gd name="connsiteY0" fmla="*/ 0 h 10698"/>
              <a:gd name="connsiteX1" fmla="*/ 7620 w 17600"/>
              <a:gd name="connsiteY1" fmla="*/ 698 h 10698"/>
              <a:gd name="connsiteX2" fmla="*/ 17600 w 17600"/>
              <a:gd name="connsiteY2" fmla="*/ 10698 h 10698"/>
              <a:gd name="connsiteX3" fmla="*/ 0 w 17600"/>
              <a:gd name="connsiteY3" fmla="*/ 10698 h 10698"/>
              <a:gd name="connsiteX4" fmla="*/ 4212 w 17600"/>
              <a:gd name="connsiteY4" fmla="*/ 0 h 10698"/>
              <a:gd name="connsiteX0" fmla="*/ 3965 w 17353"/>
              <a:gd name="connsiteY0" fmla="*/ 0 h 18022"/>
              <a:gd name="connsiteX1" fmla="*/ 7373 w 17353"/>
              <a:gd name="connsiteY1" fmla="*/ 698 h 18022"/>
              <a:gd name="connsiteX2" fmla="*/ 17353 w 17353"/>
              <a:gd name="connsiteY2" fmla="*/ 10698 h 18022"/>
              <a:gd name="connsiteX3" fmla="*/ 0 w 17353"/>
              <a:gd name="connsiteY3" fmla="*/ 18022 h 18022"/>
              <a:gd name="connsiteX4" fmla="*/ 3965 w 17353"/>
              <a:gd name="connsiteY4" fmla="*/ 0 h 18022"/>
              <a:gd name="connsiteX0" fmla="*/ 3965 w 17260"/>
              <a:gd name="connsiteY0" fmla="*/ 0 h 18022"/>
              <a:gd name="connsiteX1" fmla="*/ 7373 w 17260"/>
              <a:gd name="connsiteY1" fmla="*/ 698 h 18022"/>
              <a:gd name="connsiteX2" fmla="*/ 17260 w 17260"/>
              <a:gd name="connsiteY2" fmla="*/ 17821 h 18022"/>
              <a:gd name="connsiteX3" fmla="*/ 0 w 17260"/>
              <a:gd name="connsiteY3" fmla="*/ 18022 h 18022"/>
              <a:gd name="connsiteX4" fmla="*/ 3965 w 17260"/>
              <a:gd name="connsiteY4" fmla="*/ 0 h 18022"/>
              <a:gd name="connsiteX0" fmla="*/ 3965 w 17260"/>
              <a:gd name="connsiteY0" fmla="*/ 4 h 18026"/>
              <a:gd name="connsiteX1" fmla="*/ 7219 w 17260"/>
              <a:gd name="connsiteY1" fmla="*/ 0 h 18026"/>
              <a:gd name="connsiteX2" fmla="*/ 17260 w 17260"/>
              <a:gd name="connsiteY2" fmla="*/ 17825 h 18026"/>
              <a:gd name="connsiteX3" fmla="*/ 0 w 17260"/>
              <a:gd name="connsiteY3" fmla="*/ 18026 h 18026"/>
              <a:gd name="connsiteX4" fmla="*/ 3965 w 17260"/>
              <a:gd name="connsiteY4" fmla="*/ 4 h 18026"/>
              <a:gd name="connsiteX0" fmla="*/ 12079 w 17260"/>
              <a:gd name="connsiteY0" fmla="*/ 0 h 18455"/>
              <a:gd name="connsiteX1" fmla="*/ 7219 w 17260"/>
              <a:gd name="connsiteY1" fmla="*/ 429 h 18455"/>
              <a:gd name="connsiteX2" fmla="*/ 17260 w 17260"/>
              <a:gd name="connsiteY2" fmla="*/ 18254 h 18455"/>
              <a:gd name="connsiteX3" fmla="*/ 0 w 17260"/>
              <a:gd name="connsiteY3" fmla="*/ 18455 h 18455"/>
              <a:gd name="connsiteX4" fmla="*/ 12079 w 17260"/>
              <a:gd name="connsiteY4" fmla="*/ 0 h 18455"/>
              <a:gd name="connsiteX0" fmla="*/ 12079 w 17260"/>
              <a:gd name="connsiteY0" fmla="*/ 0 h 18455"/>
              <a:gd name="connsiteX1" fmla="*/ 15880 w 17260"/>
              <a:gd name="connsiteY1" fmla="*/ 429 h 18455"/>
              <a:gd name="connsiteX2" fmla="*/ 17260 w 17260"/>
              <a:gd name="connsiteY2" fmla="*/ 18254 h 18455"/>
              <a:gd name="connsiteX3" fmla="*/ 0 w 17260"/>
              <a:gd name="connsiteY3" fmla="*/ 18455 h 18455"/>
              <a:gd name="connsiteX4" fmla="*/ 12079 w 17260"/>
              <a:gd name="connsiteY4" fmla="*/ 0 h 18455"/>
              <a:gd name="connsiteX0" fmla="*/ 12079 w 17260"/>
              <a:gd name="connsiteY0" fmla="*/ 4 h 18459"/>
              <a:gd name="connsiteX1" fmla="*/ 15151 w 17260"/>
              <a:gd name="connsiteY1" fmla="*/ 0 h 18459"/>
              <a:gd name="connsiteX2" fmla="*/ 17260 w 17260"/>
              <a:gd name="connsiteY2" fmla="*/ 18258 h 18459"/>
              <a:gd name="connsiteX3" fmla="*/ 0 w 17260"/>
              <a:gd name="connsiteY3" fmla="*/ 18459 h 18459"/>
              <a:gd name="connsiteX4" fmla="*/ 12079 w 17260"/>
              <a:gd name="connsiteY4" fmla="*/ 4 h 18459"/>
              <a:gd name="connsiteX0" fmla="*/ 11509 w 17260"/>
              <a:gd name="connsiteY0" fmla="*/ 220 h 18459"/>
              <a:gd name="connsiteX1" fmla="*/ 15151 w 17260"/>
              <a:gd name="connsiteY1" fmla="*/ 0 h 18459"/>
              <a:gd name="connsiteX2" fmla="*/ 17260 w 17260"/>
              <a:gd name="connsiteY2" fmla="*/ 18258 h 18459"/>
              <a:gd name="connsiteX3" fmla="*/ 0 w 17260"/>
              <a:gd name="connsiteY3" fmla="*/ 18459 h 18459"/>
              <a:gd name="connsiteX4" fmla="*/ 11509 w 17260"/>
              <a:gd name="connsiteY4" fmla="*/ 220 h 18459"/>
              <a:gd name="connsiteX0" fmla="*/ 6289 w 17260"/>
              <a:gd name="connsiteY0" fmla="*/ 2078 h 18459"/>
              <a:gd name="connsiteX1" fmla="*/ 15151 w 17260"/>
              <a:gd name="connsiteY1" fmla="*/ 0 h 18459"/>
              <a:gd name="connsiteX2" fmla="*/ 17260 w 17260"/>
              <a:gd name="connsiteY2" fmla="*/ 18258 h 18459"/>
              <a:gd name="connsiteX3" fmla="*/ 0 w 17260"/>
              <a:gd name="connsiteY3" fmla="*/ 18459 h 18459"/>
              <a:gd name="connsiteX4" fmla="*/ 6289 w 17260"/>
              <a:gd name="connsiteY4" fmla="*/ 2078 h 18459"/>
              <a:gd name="connsiteX0" fmla="*/ 6289 w 17260"/>
              <a:gd name="connsiteY0" fmla="*/ 2078 h 18459"/>
              <a:gd name="connsiteX1" fmla="*/ 15151 w 17260"/>
              <a:gd name="connsiteY1" fmla="*/ 0 h 18459"/>
              <a:gd name="connsiteX2" fmla="*/ 17260 w 17260"/>
              <a:gd name="connsiteY2" fmla="*/ 18258 h 18459"/>
              <a:gd name="connsiteX3" fmla="*/ 0 w 17260"/>
              <a:gd name="connsiteY3" fmla="*/ 18459 h 18459"/>
              <a:gd name="connsiteX4" fmla="*/ 6289 w 17260"/>
              <a:gd name="connsiteY4" fmla="*/ 2078 h 18459"/>
              <a:gd name="connsiteX0" fmla="*/ 6410 w 17260"/>
              <a:gd name="connsiteY0" fmla="*/ 0 h 20537"/>
              <a:gd name="connsiteX1" fmla="*/ 15151 w 17260"/>
              <a:gd name="connsiteY1" fmla="*/ 2078 h 20537"/>
              <a:gd name="connsiteX2" fmla="*/ 17260 w 17260"/>
              <a:gd name="connsiteY2" fmla="*/ 20336 h 20537"/>
              <a:gd name="connsiteX3" fmla="*/ 0 w 17260"/>
              <a:gd name="connsiteY3" fmla="*/ 20537 h 20537"/>
              <a:gd name="connsiteX4" fmla="*/ 6410 w 17260"/>
              <a:gd name="connsiteY4" fmla="*/ 0 h 20537"/>
              <a:gd name="connsiteX0" fmla="*/ 6410 w 17260"/>
              <a:gd name="connsiteY0" fmla="*/ 0 h 20537"/>
              <a:gd name="connsiteX1" fmla="*/ 14183 w 17260"/>
              <a:gd name="connsiteY1" fmla="*/ 2078 h 20537"/>
              <a:gd name="connsiteX2" fmla="*/ 17260 w 17260"/>
              <a:gd name="connsiteY2" fmla="*/ 20336 h 20537"/>
              <a:gd name="connsiteX3" fmla="*/ 0 w 17260"/>
              <a:gd name="connsiteY3" fmla="*/ 20537 h 20537"/>
              <a:gd name="connsiteX4" fmla="*/ 6410 w 17260"/>
              <a:gd name="connsiteY4" fmla="*/ 0 h 20537"/>
              <a:gd name="connsiteX0" fmla="*/ 6296 w 17260"/>
              <a:gd name="connsiteY0" fmla="*/ 0 h 18459"/>
              <a:gd name="connsiteX1" fmla="*/ 14183 w 17260"/>
              <a:gd name="connsiteY1" fmla="*/ 0 h 18459"/>
              <a:gd name="connsiteX2" fmla="*/ 17260 w 17260"/>
              <a:gd name="connsiteY2" fmla="*/ 18258 h 18459"/>
              <a:gd name="connsiteX3" fmla="*/ 0 w 17260"/>
              <a:gd name="connsiteY3" fmla="*/ 18459 h 18459"/>
              <a:gd name="connsiteX4" fmla="*/ 6296 w 17260"/>
              <a:gd name="connsiteY4" fmla="*/ 0 h 18459"/>
              <a:gd name="connsiteX0" fmla="*/ 5749 w 17260"/>
              <a:gd name="connsiteY0" fmla="*/ 0 h 18459"/>
              <a:gd name="connsiteX1" fmla="*/ 14183 w 17260"/>
              <a:gd name="connsiteY1" fmla="*/ 0 h 18459"/>
              <a:gd name="connsiteX2" fmla="*/ 17260 w 17260"/>
              <a:gd name="connsiteY2" fmla="*/ 18258 h 18459"/>
              <a:gd name="connsiteX3" fmla="*/ 0 w 17260"/>
              <a:gd name="connsiteY3" fmla="*/ 18459 h 18459"/>
              <a:gd name="connsiteX4" fmla="*/ 5749 w 17260"/>
              <a:gd name="connsiteY4" fmla="*/ 0 h 18459"/>
              <a:gd name="connsiteX0" fmla="*/ 5749 w 17260"/>
              <a:gd name="connsiteY0" fmla="*/ 866 h 19325"/>
              <a:gd name="connsiteX1" fmla="*/ 9397 w 17260"/>
              <a:gd name="connsiteY1" fmla="*/ 0 h 19325"/>
              <a:gd name="connsiteX2" fmla="*/ 17260 w 17260"/>
              <a:gd name="connsiteY2" fmla="*/ 19124 h 19325"/>
              <a:gd name="connsiteX3" fmla="*/ 0 w 17260"/>
              <a:gd name="connsiteY3" fmla="*/ 19325 h 19325"/>
              <a:gd name="connsiteX4" fmla="*/ 5749 w 17260"/>
              <a:gd name="connsiteY4" fmla="*/ 866 h 19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0" h="19325">
                <a:moveTo>
                  <a:pt x="5749" y="866"/>
                </a:moveTo>
                <a:lnTo>
                  <a:pt x="9397" y="0"/>
                </a:lnTo>
                <a:lnTo>
                  <a:pt x="17260" y="19124"/>
                </a:lnTo>
                <a:lnTo>
                  <a:pt x="0" y="19325"/>
                </a:lnTo>
                <a:lnTo>
                  <a:pt x="5749" y="866"/>
                </a:lnTo>
                <a:close/>
              </a:path>
            </a:pathLst>
          </a:custGeom>
          <a:solidFill>
            <a:schemeClr val="accent3">
              <a:lumMod val="20000"/>
              <a:lumOff val="80000"/>
              <a:alpha val="90000"/>
            </a:schemeClr>
          </a:solidFill>
        </p:spPr>
        <p:txBody>
          <a:bodyPr wrap="square" rtlCol="0">
            <a:spAutoFit/>
          </a:bodyPr>
          <a:lstStyle/>
          <a:p>
            <a:endParaRPr lang="en-US" sz="1600" dirty="0">
              <a:solidFill>
                <a:srgbClr val="333333"/>
              </a:solidFill>
              <a:latin typeface="Montserrat SemiBold" panose="00000700000000000000" pitchFamily="2" charset="0"/>
            </a:endParaRPr>
          </a:p>
        </p:txBody>
      </p:sp>
      <p:sp>
        <p:nvSpPr>
          <p:cNvPr id="34" name="Rectangle 33">
            <a:extLst>
              <a:ext uri="{FF2B5EF4-FFF2-40B4-BE49-F238E27FC236}">
                <a16:creationId xmlns:a16="http://schemas.microsoft.com/office/drawing/2014/main" id="{A658ADEE-11ED-4CB7-A657-502C716D0F02}"/>
              </a:ext>
            </a:extLst>
          </p:cNvPr>
          <p:cNvSpPr/>
          <p:nvPr/>
        </p:nvSpPr>
        <p:spPr>
          <a:xfrm>
            <a:off x="10852912" y="4336450"/>
            <a:ext cx="365760" cy="369704"/>
          </a:xfrm>
          <a:prstGeom prst="rect">
            <a:avLst/>
          </a:prstGeom>
          <a:solidFill>
            <a:schemeClr val="accent4">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000" dirty="0">
                <a:latin typeface="Montserrat SemiBold" panose="00000700000000000000" pitchFamily="2" charset="0"/>
              </a:rPr>
              <a:t>App</a:t>
            </a:r>
            <a:endParaRPr lang="en-US" sz="1000" dirty="0">
              <a:latin typeface="Montserrat SemiBold" panose="00000700000000000000" pitchFamily="2" charset="0"/>
            </a:endParaRPr>
          </a:p>
        </p:txBody>
      </p:sp>
      <p:sp>
        <p:nvSpPr>
          <p:cNvPr id="38" name="Text Placeholder 3">
            <a:extLst>
              <a:ext uri="{FF2B5EF4-FFF2-40B4-BE49-F238E27FC236}">
                <a16:creationId xmlns:a16="http://schemas.microsoft.com/office/drawing/2014/main" id="{1203B4A6-0EBF-4961-9406-0372992D274B}"/>
              </a:ext>
            </a:extLst>
          </p:cNvPr>
          <p:cNvSpPr txBox="1">
            <a:spLocks/>
          </p:cNvSpPr>
          <p:nvPr/>
        </p:nvSpPr>
        <p:spPr>
          <a:xfrm>
            <a:off x="4360640" y="2549735"/>
            <a:ext cx="7901886" cy="863482"/>
          </a:xfrm>
          <a:prstGeom prst="rect">
            <a:avLst/>
          </a:prstGeom>
        </p:spPr>
        <p:txBody>
          <a:bodyPr lIns="0" tIns="0" rIns="0" bIns="0">
            <a:noAutofit/>
          </a:bodyPr>
          <a:lstStyle>
            <a:lvl1pPr indent="0" defTabSz="914400">
              <a:lnSpc>
                <a:spcPct val="110000"/>
              </a:lnSpc>
              <a:spcBef>
                <a:spcPts val="1000"/>
              </a:spcBef>
              <a:buFont typeface="Arial" panose="020B0604020202020204" pitchFamily="34" charset="0"/>
              <a:buNone/>
              <a:defRPr sz="2000" b="0" i="0">
                <a:solidFill>
                  <a:srgbClr val="4A4A4A"/>
                </a:solidFill>
                <a:latin typeface="Montserrat SemiBold" pitchFamily="2" charset="77"/>
                <a:cs typeface="Arial" panose="020B0604020202020204" pitchFamily="34" charset="0"/>
              </a:defRPr>
            </a:lvl1pPr>
            <a:lvl2pPr marL="457200" indent="0" defTabSz="914400">
              <a:lnSpc>
                <a:spcPts val="2400"/>
              </a:lnSpc>
              <a:spcBef>
                <a:spcPts val="500"/>
              </a:spcBef>
              <a:buFont typeface="Arial" panose="020B0604020202020204" pitchFamily="34" charset="0"/>
              <a:buNone/>
              <a:defRPr sz="2000">
                <a:solidFill>
                  <a:srgbClr val="848585"/>
                </a:solidFill>
                <a:latin typeface="Arial" panose="020B0604020202020204" pitchFamily="34" charset="0"/>
                <a:cs typeface="Arial" panose="020B0604020202020204" pitchFamily="34" charset="0"/>
              </a:defRPr>
            </a:lvl2pPr>
            <a:lvl3pPr marL="914400" indent="0" defTabSz="914400">
              <a:lnSpc>
                <a:spcPts val="2400"/>
              </a:lnSpc>
              <a:spcBef>
                <a:spcPts val="500"/>
              </a:spcBef>
              <a:buFont typeface="Arial" panose="020B0604020202020204" pitchFamily="34" charset="0"/>
              <a:buNone/>
              <a:defRPr sz="2000">
                <a:solidFill>
                  <a:srgbClr val="848585"/>
                </a:solidFill>
                <a:latin typeface="Arial" panose="020B0604020202020204" pitchFamily="34" charset="0"/>
                <a:cs typeface="Arial" panose="020B0604020202020204" pitchFamily="34" charset="0"/>
              </a:defRPr>
            </a:lvl3pPr>
            <a:lvl4pPr marL="1371600" indent="0" defTabSz="914400">
              <a:lnSpc>
                <a:spcPts val="2400"/>
              </a:lnSpc>
              <a:spcBef>
                <a:spcPts val="500"/>
              </a:spcBef>
              <a:buFont typeface="Arial" panose="020B0604020202020204" pitchFamily="34" charset="0"/>
              <a:buNone/>
              <a:defRPr sz="2000">
                <a:solidFill>
                  <a:srgbClr val="848585"/>
                </a:solidFill>
                <a:latin typeface="Arial" panose="020B0604020202020204" pitchFamily="34" charset="0"/>
                <a:cs typeface="Arial" panose="020B0604020202020204" pitchFamily="34" charset="0"/>
              </a:defRPr>
            </a:lvl4pPr>
            <a:lvl5pPr marL="1828800" indent="0" defTabSz="914400">
              <a:lnSpc>
                <a:spcPts val="2400"/>
              </a:lnSpc>
              <a:spcBef>
                <a:spcPts val="500"/>
              </a:spcBef>
              <a:buFont typeface="Arial" panose="020B0604020202020204" pitchFamily="34" charset="0"/>
              <a:buNone/>
              <a:defRPr sz="2000">
                <a:solidFill>
                  <a:srgbClr val="848585"/>
                </a:solidFill>
                <a:latin typeface="Arial" panose="020B0604020202020204" pitchFamily="34" charset="0"/>
                <a:cs typeface="Arial" panose="020B0604020202020204" pitchFamily="34" charset="0"/>
              </a:defRPr>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CA" sz="2000" dirty="0">
                <a:latin typeface="Montserrat SemiBold" panose="00000700000000000000" pitchFamily="2" charset="0"/>
              </a:rPr>
              <a:t>Abstract our </a:t>
            </a:r>
            <a:r>
              <a:rPr lang="en-CA" sz="2000" b="1" dirty="0">
                <a:latin typeface="Montserrat SemiBold" panose="00000700000000000000" pitchFamily="2" charset="0"/>
              </a:rPr>
              <a:t>business processes</a:t>
            </a:r>
            <a:r>
              <a:rPr lang="en-CA" sz="2000" dirty="0">
                <a:latin typeface="Montserrat SemiBold" panose="00000700000000000000" pitchFamily="2" charset="0"/>
              </a:rPr>
              <a:t> and align our applications</a:t>
            </a:r>
            <a:endParaRPr lang="en-CA" sz="1800" dirty="0">
              <a:latin typeface="Montserrat SemiBold" panose="00000700000000000000" pitchFamily="2" charset="0"/>
            </a:endParaRPr>
          </a:p>
          <a:p>
            <a:endParaRPr lang="en-US" dirty="0">
              <a:latin typeface="Montserrat SemiBold" panose="00000700000000000000" pitchFamily="2" charset="0"/>
            </a:endParaRPr>
          </a:p>
        </p:txBody>
      </p:sp>
    </p:spTree>
    <p:extLst>
      <p:ext uri="{BB962C8B-B14F-4D97-AF65-F5344CB8AC3E}">
        <p14:creationId xmlns:p14="http://schemas.microsoft.com/office/powerpoint/2010/main" val="496474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EDBDD90-E882-417B-8E5F-ABC65AF53C31}"/>
              </a:ext>
            </a:extLst>
          </p:cNvPr>
          <p:cNvSpPr>
            <a:spLocks noGrp="1"/>
          </p:cNvSpPr>
          <p:nvPr>
            <p:ph type="body" sz="quarter" idx="11"/>
          </p:nvPr>
        </p:nvSpPr>
        <p:spPr>
          <a:xfrm>
            <a:off x="4556814" y="1648758"/>
            <a:ext cx="7336736" cy="456696"/>
          </a:xfrm>
        </p:spPr>
        <p:txBody>
          <a:bodyPr/>
          <a:lstStyle/>
          <a:p>
            <a:r>
              <a:rPr lang="en-US" dirty="0"/>
              <a:t>Central to transformation is application portfolio mgmt.</a:t>
            </a:r>
            <a:endParaRPr lang="en-CA" dirty="0"/>
          </a:p>
        </p:txBody>
      </p:sp>
      <p:sp>
        <p:nvSpPr>
          <p:cNvPr id="4" name="Title 3">
            <a:extLst>
              <a:ext uri="{FF2B5EF4-FFF2-40B4-BE49-F238E27FC236}">
                <a16:creationId xmlns:a16="http://schemas.microsoft.com/office/drawing/2014/main" id="{913142B9-3472-4902-B971-B7FF29F5D02F}"/>
              </a:ext>
            </a:extLst>
          </p:cNvPr>
          <p:cNvSpPr>
            <a:spLocks noGrp="1"/>
          </p:cNvSpPr>
          <p:nvPr>
            <p:ph type="title"/>
          </p:nvPr>
        </p:nvSpPr>
        <p:spPr>
          <a:xfrm>
            <a:off x="4536832" y="530021"/>
            <a:ext cx="6661150" cy="1130188"/>
          </a:xfrm>
        </p:spPr>
        <p:txBody>
          <a:bodyPr/>
          <a:lstStyle/>
          <a:p>
            <a:r>
              <a:rPr lang="en-US" dirty="0"/>
              <a:t>How do we transform the application portfolio?</a:t>
            </a:r>
            <a:endParaRPr lang="en-CA" dirty="0"/>
          </a:p>
        </p:txBody>
      </p:sp>
      <p:sp>
        <p:nvSpPr>
          <p:cNvPr id="6" name="Text Placeholder 5">
            <a:extLst>
              <a:ext uri="{FF2B5EF4-FFF2-40B4-BE49-F238E27FC236}">
                <a16:creationId xmlns:a16="http://schemas.microsoft.com/office/drawing/2014/main" id="{E6761469-644F-4A5D-80BA-FD22651CE6FE}"/>
              </a:ext>
            </a:extLst>
          </p:cNvPr>
          <p:cNvSpPr>
            <a:spLocks noGrp="1"/>
          </p:cNvSpPr>
          <p:nvPr>
            <p:ph type="body" sz="quarter" idx="14"/>
          </p:nvPr>
        </p:nvSpPr>
        <p:spPr>
          <a:xfrm>
            <a:off x="300038" y="1213756"/>
            <a:ext cx="3681829" cy="5367277"/>
          </a:xfrm>
        </p:spPr>
        <p:txBody>
          <a:bodyPr/>
          <a:lstStyle/>
          <a:p>
            <a:r>
              <a:rPr lang="en-US" b="1" dirty="0"/>
              <a:t>Application Portfolio Management (APM): </a:t>
            </a:r>
          </a:p>
          <a:p>
            <a:r>
              <a:rPr lang="en-US" dirty="0"/>
              <a:t>The ongoing practice of </a:t>
            </a:r>
          </a:p>
          <a:p>
            <a:pPr marL="342900" indent="-342900">
              <a:buFont typeface="Arial" panose="020B0604020202020204" pitchFamily="34" charset="0"/>
              <a:buChar char="•"/>
            </a:pPr>
            <a:r>
              <a:rPr lang="en-US" dirty="0"/>
              <a:t>Providing visibility into applications across the organization.</a:t>
            </a:r>
          </a:p>
          <a:p>
            <a:pPr marL="342900" indent="-342900">
              <a:buFont typeface="Arial" panose="020B0604020202020204" pitchFamily="34" charset="0"/>
              <a:buChar char="•"/>
            </a:pPr>
            <a:r>
              <a:rPr lang="en-US" dirty="0"/>
              <a:t>Recommending corrections or enhancements to decision makers.</a:t>
            </a:r>
          </a:p>
          <a:p>
            <a:pPr marL="342900" indent="-342900">
              <a:buFont typeface="Arial" panose="020B0604020202020204" pitchFamily="34" charset="0"/>
              <a:buChar char="•"/>
            </a:pPr>
            <a:r>
              <a:rPr lang="en-US" dirty="0"/>
              <a:t>Showcasing the direction of applications to stakeholders.</a:t>
            </a:r>
            <a:endParaRPr lang="en-CA" b="1" dirty="0"/>
          </a:p>
          <a:p>
            <a:endParaRPr lang="en-US" dirty="0"/>
          </a:p>
          <a:p>
            <a:endParaRPr lang="en-CA" dirty="0"/>
          </a:p>
        </p:txBody>
      </p:sp>
      <p:sp>
        <p:nvSpPr>
          <p:cNvPr id="9" name="TextBox 8">
            <a:extLst>
              <a:ext uri="{FF2B5EF4-FFF2-40B4-BE49-F238E27FC236}">
                <a16:creationId xmlns:a16="http://schemas.microsoft.com/office/drawing/2014/main" id="{80133EE7-24C2-4390-8464-7CAA5F17A27B}"/>
              </a:ext>
            </a:extLst>
          </p:cNvPr>
          <p:cNvSpPr txBox="1"/>
          <p:nvPr/>
        </p:nvSpPr>
        <p:spPr>
          <a:xfrm>
            <a:off x="9831237" y="5431626"/>
            <a:ext cx="2209126" cy="1015663"/>
          </a:xfrm>
          <a:prstGeom prst="rect">
            <a:avLst/>
          </a:prstGeom>
        </p:spPr>
        <p:txBody>
          <a:bodyPr wrap="square" rtlCol="0">
            <a:spAutoFit/>
          </a:bodyPr>
          <a:lstStyle/>
          <a:p>
            <a:pPr algn="ctr"/>
            <a:r>
              <a:rPr lang="en-US" sz="1200" dirty="0">
                <a:latin typeface="Montserrat" panose="00000500000000000000" pitchFamily="2" charset="0"/>
              </a:rPr>
              <a:t>The artifact that showcases the strategic directions for your applications over a given timeline.</a:t>
            </a:r>
            <a:endParaRPr lang="en-CA" sz="1200" dirty="0">
              <a:latin typeface="Montserrat" panose="00000500000000000000" pitchFamily="2" charset="0"/>
            </a:endParaRPr>
          </a:p>
        </p:txBody>
      </p:sp>
      <p:grpSp>
        <p:nvGrpSpPr>
          <p:cNvPr id="10" name="Group 9">
            <a:extLst>
              <a:ext uri="{FF2B5EF4-FFF2-40B4-BE49-F238E27FC236}">
                <a16:creationId xmlns:a16="http://schemas.microsoft.com/office/drawing/2014/main" id="{BD566E13-3F08-4051-8984-D86CA2AE097D}"/>
              </a:ext>
            </a:extLst>
          </p:cNvPr>
          <p:cNvGrpSpPr/>
          <p:nvPr/>
        </p:nvGrpSpPr>
        <p:grpSpPr>
          <a:xfrm>
            <a:off x="9854713" y="3274801"/>
            <a:ext cx="2162175" cy="2185340"/>
            <a:chOff x="6357815" y="3428379"/>
            <a:chExt cx="2162175" cy="2185340"/>
          </a:xfrm>
        </p:grpSpPr>
        <p:sp>
          <p:nvSpPr>
            <p:cNvPr id="11" name="TextBox 10">
              <a:extLst>
                <a:ext uri="{FF2B5EF4-FFF2-40B4-BE49-F238E27FC236}">
                  <a16:creationId xmlns:a16="http://schemas.microsoft.com/office/drawing/2014/main" id="{BABB8012-0D65-4081-9130-F220F06A8EED}"/>
                </a:ext>
              </a:extLst>
            </p:cNvPr>
            <p:cNvSpPr txBox="1"/>
            <p:nvPr/>
          </p:nvSpPr>
          <p:spPr>
            <a:xfrm rot="17501">
              <a:off x="6471330" y="5336720"/>
              <a:ext cx="1935146" cy="276999"/>
            </a:xfrm>
            <a:prstGeom prst="rect">
              <a:avLst/>
            </a:prstGeom>
            <a:solidFill>
              <a:schemeClr val="accent3">
                <a:lumMod val="60000"/>
                <a:lumOff val="40000"/>
              </a:schemeClr>
            </a:solidFill>
            <a:ln w="19050">
              <a:noFill/>
            </a:ln>
          </p:spPr>
          <p:txBody>
            <a:bodyPr wrap="none" rtlCol="0">
              <a:spAutoFit/>
            </a:bodyPr>
            <a:lstStyle/>
            <a:p>
              <a:pPr algn="ctr"/>
              <a:r>
                <a:rPr lang="en-US" sz="1200" b="1" dirty="0">
                  <a:latin typeface="Montserrat" panose="00000500000000000000" pitchFamily="2" charset="0"/>
                </a:rPr>
                <a:t>Application Roadmap</a:t>
              </a:r>
              <a:endParaRPr lang="en-CA" sz="1200" b="1" dirty="0">
                <a:latin typeface="Montserrat" panose="00000500000000000000" pitchFamily="2" charset="0"/>
              </a:endParaRPr>
            </a:p>
          </p:txBody>
        </p:sp>
        <p:pic>
          <p:nvPicPr>
            <p:cNvPr id="12" name="Picture 11">
              <a:extLst>
                <a:ext uri="{FF2B5EF4-FFF2-40B4-BE49-F238E27FC236}">
                  <a16:creationId xmlns:a16="http://schemas.microsoft.com/office/drawing/2014/main" id="{231D2CB8-AE13-406E-BEC7-B9244C0351E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57815" y="3428379"/>
              <a:ext cx="2162175" cy="1856135"/>
            </a:xfrm>
            <a:prstGeom prst="rect">
              <a:avLst/>
            </a:prstGeom>
          </p:spPr>
        </p:pic>
      </p:grpSp>
      <p:sp>
        <p:nvSpPr>
          <p:cNvPr id="13" name="TextBox 12">
            <a:extLst>
              <a:ext uri="{FF2B5EF4-FFF2-40B4-BE49-F238E27FC236}">
                <a16:creationId xmlns:a16="http://schemas.microsoft.com/office/drawing/2014/main" id="{DBD5EDBD-C9DB-420C-B65B-498AA7DCA083}"/>
              </a:ext>
            </a:extLst>
          </p:cNvPr>
          <p:cNvSpPr txBox="1"/>
          <p:nvPr/>
        </p:nvSpPr>
        <p:spPr>
          <a:xfrm>
            <a:off x="6065375" y="5464641"/>
            <a:ext cx="2052958" cy="830997"/>
          </a:xfrm>
          <a:prstGeom prst="rect">
            <a:avLst/>
          </a:prstGeom>
        </p:spPr>
        <p:txBody>
          <a:bodyPr wrap="square" rtlCol="0">
            <a:spAutoFit/>
          </a:bodyPr>
          <a:lstStyle/>
          <a:p>
            <a:pPr algn="ctr"/>
            <a:r>
              <a:rPr lang="en-US" sz="1200" dirty="0">
                <a:latin typeface="Montserrat" panose="00000500000000000000" pitchFamily="2" charset="0"/>
              </a:rPr>
              <a:t>The artifact that documents and informs the business on your portfolio of applications.</a:t>
            </a:r>
            <a:endParaRPr lang="en-CA" sz="1200" dirty="0">
              <a:latin typeface="Montserrat" panose="00000500000000000000" pitchFamily="2" charset="0"/>
            </a:endParaRPr>
          </a:p>
        </p:txBody>
      </p:sp>
      <p:grpSp>
        <p:nvGrpSpPr>
          <p:cNvPr id="14" name="Group 13">
            <a:extLst>
              <a:ext uri="{FF2B5EF4-FFF2-40B4-BE49-F238E27FC236}">
                <a16:creationId xmlns:a16="http://schemas.microsoft.com/office/drawing/2014/main" id="{8D74FFEA-A6DC-449D-87D3-D43AF86DF5B7}"/>
              </a:ext>
            </a:extLst>
          </p:cNvPr>
          <p:cNvGrpSpPr/>
          <p:nvPr/>
        </p:nvGrpSpPr>
        <p:grpSpPr>
          <a:xfrm>
            <a:off x="4489103" y="1958562"/>
            <a:ext cx="2015296" cy="1882759"/>
            <a:chOff x="312618" y="1829529"/>
            <a:chExt cx="2015296" cy="1882759"/>
          </a:xfrm>
        </p:grpSpPr>
        <p:pic>
          <p:nvPicPr>
            <p:cNvPr id="15" name="Picture 14">
              <a:extLst>
                <a:ext uri="{FF2B5EF4-FFF2-40B4-BE49-F238E27FC236}">
                  <a16:creationId xmlns:a16="http://schemas.microsoft.com/office/drawing/2014/main" id="{E790F6DF-C7EF-4DDD-A0C9-8D927258588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2371" y="1829529"/>
              <a:ext cx="1868834" cy="1790313"/>
            </a:xfrm>
            <a:prstGeom prst="rect">
              <a:avLst/>
            </a:prstGeom>
          </p:spPr>
        </p:pic>
        <p:sp>
          <p:nvSpPr>
            <p:cNvPr id="16" name="TextBox 15">
              <a:extLst>
                <a:ext uri="{FF2B5EF4-FFF2-40B4-BE49-F238E27FC236}">
                  <a16:creationId xmlns:a16="http://schemas.microsoft.com/office/drawing/2014/main" id="{3226E528-BA48-4CDF-BEB9-D68B6B8CFDCC}"/>
                </a:ext>
              </a:extLst>
            </p:cNvPr>
            <p:cNvSpPr txBox="1"/>
            <p:nvPr/>
          </p:nvSpPr>
          <p:spPr>
            <a:xfrm rot="17501">
              <a:off x="312618" y="3435289"/>
              <a:ext cx="2015296" cy="276999"/>
            </a:xfrm>
            <a:prstGeom prst="rect">
              <a:avLst/>
            </a:prstGeom>
            <a:solidFill>
              <a:srgbClr val="92D050"/>
            </a:solidFill>
            <a:ln w="19050">
              <a:solidFill>
                <a:schemeClr val="bg1"/>
              </a:solidFill>
            </a:ln>
          </p:spPr>
          <p:txBody>
            <a:bodyPr wrap="none" rtlCol="0">
              <a:spAutoFit/>
            </a:bodyPr>
            <a:lstStyle/>
            <a:p>
              <a:pPr algn="ctr"/>
              <a:r>
                <a:rPr lang="en-US" sz="1200" b="1" dirty="0">
                  <a:latin typeface="Montserrat" panose="00000500000000000000" pitchFamily="2" charset="0"/>
                </a:rPr>
                <a:t>Application Alignment</a:t>
              </a:r>
              <a:endParaRPr lang="en-CA" sz="1200" b="1" dirty="0">
                <a:latin typeface="Montserrat" panose="00000500000000000000" pitchFamily="2" charset="0"/>
              </a:endParaRPr>
            </a:p>
          </p:txBody>
        </p:sp>
      </p:grpSp>
      <p:sp>
        <p:nvSpPr>
          <p:cNvPr id="17" name="TextBox 16">
            <a:extLst>
              <a:ext uri="{FF2B5EF4-FFF2-40B4-BE49-F238E27FC236}">
                <a16:creationId xmlns:a16="http://schemas.microsoft.com/office/drawing/2014/main" id="{4A1F4F23-A105-4B95-8C2B-71486FDD71E2}"/>
              </a:ext>
            </a:extLst>
          </p:cNvPr>
          <p:cNvSpPr txBox="1"/>
          <p:nvPr/>
        </p:nvSpPr>
        <p:spPr>
          <a:xfrm>
            <a:off x="4562332" y="3826497"/>
            <a:ext cx="1922204" cy="1569660"/>
          </a:xfrm>
          <a:prstGeom prst="rect">
            <a:avLst/>
          </a:prstGeom>
        </p:spPr>
        <p:txBody>
          <a:bodyPr wrap="square" rtlCol="0">
            <a:spAutoFit/>
          </a:bodyPr>
          <a:lstStyle/>
          <a:p>
            <a:pPr algn="ctr"/>
            <a:r>
              <a:rPr lang="en-US" sz="1200" dirty="0">
                <a:latin typeface="Montserrat" panose="00000500000000000000" pitchFamily="2" charset="0"/>
              </a:rPr>
              <a:t>The process of revealing application information through interviewing stakeholders and determining alignment to business capabilities.</a:t>
            </a:r>
            <a:endParaRPr lang="en-CA" sz="1200" dirty="0">
              <a:latin typeface="Montserrat" panose="00000500000000000000" pitchFamily="2" charset="0"/>
            </a:endParaRPr>
          </a:p>
        </p:txBody>
      </p:sp>
      <p:grpSp>
        <p:nvGrpSpPr>
          <p:cNvPr id="18" name="Group 17">
            <a:extLst>
              <a:ext uri="{FF2B5EF4-FFF2-40B4-BE49-F238E27FC236}">
                <a16:creationId xmlns:a16="http://schemas.microsoft.com/office/drawing/2014/main" id="{169C5B7C-7975-4106-B726-9F293603E710}"/>
              </a:ext>
            </a:extLst>
          </p:cNvPr>
          <p:cNvGrpSpPr/>
          <p:nvPr/>
        </p:nvGrpSpPr>
        <p:grpSpPr>
          <a:xfrm>
            <a:off x="7715571" y="2105454"/>
            <a:ext cx="2372765" cy="1740449"/>
            <a:chOff x="4327848" y="1960360"/>
            <a:chExt cx="2372765" cy="1740449"/>
          </a:xfrm>
        </p:grpSpPr>
        <p:pic>
          <p:nvPicPr>
            <p:cNvPr id="19" name="Picture 18">
              <a:extLst>
                <a:ext uri="{FF2B5EF4-FFF2-40B4-BE49-F238E27FC236}">
                  <a16:creationId xmlns:a16="http://schemas.microsoft.com/office/drawing/2014/main" id="{B65A6A71-7303-4484-926A-0BD62C79994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70874" y="1960360"/>
              <a:ext cx="1936563" cy="1557397"/>
            </a:xfrm>
            <a:prstGeom prst="rect">
              <a:avLst/>
            </a:prstGeom>
          </p:spPr>
        </p:pic>
        <p:sp>
          <p:nvSpPr>
            <p:cNvPr id="20" name="TextBox 19">
              <a:extLst>
                <a:ext uri="{FF2B5EF4-FFF2-40B4-BE49-F238E27FC236}">
                  <a16:creationId xmlns:a16="http://schemas.microsoft.com/office/drawing/2014/main" id="{3424CDEF-BB08-4F8F-B859-7331E9CB6669}"/>
                </a:ext>
              </a:extLst>
            </p:cNvPr>
            <p:cNvSpPr txBox="1"/>
            <p:nvPr/>
          </p:nvSpPr>
          <p:spPr>
            <a:xfrm rot="17501">
              <a:off x="4327848" y="3423810"/>
              <a:ext cx="2372765" cy="276999"/>
            </a:xfrm>
            <a:prstGeom prst="rect">
              <a:avLst/>
            </a:prstGeom>
            <a:solidFill>
              <a:srgbClr val="92D050"/>
            </a:solidFill>
            <a:ln w="19050">
              <a:solidFill>
                <a:schemeClr val="bg1"/>
              </a:solidFill>
            </a:ln>
          </p:spPr>
          <p:txBody>
            <a:bodyPr wrap="none" rtlCol="0">
              <a:spAutoFit/>
            </a:bodyPr>
            <a:lstStyle/>
            <a:p>
              <a:pPr algn="ctr"/>
              <a:r>
                <a:rPr lang="en-US" sz="1200" b="1" dirty="0">
                  <a:latin typeface="Montserrat" panose="00000500000000000000" pitchFamily="2" charset="0"/>
                </a:rPr>
                <a:t>Application Rationalization</a:t>
              </a:r>
              <a:endParaRPr lang="en-CA" sz="1200" b="1" dirty="0">
                <a:latin typeface="Montserrat" panose="00000500000000000000" pitchFamily="2" charset="0"/>
              </a:endParaRPr>
            </a:p>
          </p:txBody>
        </p:sp>
      </p:grpSp>
      <p:grpSp>
        <p:nvGrpSpPr>
          <p:cNvPr id="21" name="Group 20">
            <a:extLst>
              <a:ext uri="{FF2B5EF4-FFF2-40B4-BE49-F238E27FC236}">
                <a16:creationId xmlns:a16="http://schemas.microsoft.com/office/drawing/2014/main" id="{F857D441-4A3F-4389-8415-54256F2B6E34}"/>
              </a:ext>
            </a:extLst>
          </p:cNvPr>
          <p:cNvGrpSpPr/>
          <p:nvPr/>
        </p:nvGrpSpPr>
        <p:grpSpPr>
          <a:xfrm>
            <a:off x="6145940" y="3879476"/>
            <a:ext cx="1933543" cy="1597460"/>
            <a:chOff x="2357127" y="3716870"/>
            <a:chExt cx="1933543" cy="1597460"/>
          </a:xfrm>
        </p:grpSpPr>
        <p:sp>
          <p:nvSpPr>
            <p:cNvPr id="22" name="TextBox 21">
              <a:extLst>
                <a:ext uri="{FF2B5EF4-FFF2-40B4-BE49-F238E27FC236}">
                  <a16:creationId xmlns:a16="http://schemas.microsoft.com/office/drawing/2014/main" id="{0CFAB8F4-B346-4C17-A09E-51920D84328C}"/>
                </a:ext>
              </a:extLst>
            </p:cNvPr>
            <p:cNvSpPr txBox="1"/>
            <p:nvPr/>
          </p:nvSpPr>
          <p:spPr>
            <a:xfrm rot="17501">
              <a:off x="2357127" y="5037331"/>
              <a:ext cx="1933543" cy="276999"/>
            </a:xfrm>
            <a:prstGeom prst="rect">
              <a:avLst/>
            </a:prstGeom>
            <a:solidFill>
              <a:schemeClr val="accent3">
                <a:lumMod val="60000"/>
                <a:lumOff val="40000"/>
              </a:schemeClr>
            </a:solidFill>
            <a:ln w="19050">
              <a:noFill/>
            </a:ln>
          </p:spPr>
          <p:txBody>
            <a:bodyPr wrap="none" rtlCol="0">
              <a:spAutoFit/>
            </a:bodyPr>
            <a:lstStyle/>
            <a:p>
              <a:pPr algn="ctr"/>
              <a:r>
                <a:rPr lang="en-US" sz="1200" b="1" dirty="0">
                  <a:latin typeface="Montserrat" panose="00000500000000000000" pitchFamily="2" charset="0"/>
                </a:rPr>
                <a:t>Application Inventory</a:t>
              </a:r>
              <a:endParaRPr lang="en-CA" sz="1200" b="1" dirty="0">
                <a:latin typeface="Montserrat" panose="00000500000000000000" pitchFamily="2" charset="0"/>
              </a:endParaRPr>
            </a:p>
          </p:txBody>
        </p:sp>
        <p:pic>
          <p:nvPicPr>
            <p:cNvPr id="23" name="Picture 2" descr="Image result for icon list">
              <a:extLst>
                <a:ext uri="{FF2B5EF4-FFF2-40B4-BE49-F238E27FC236}">
                  <a16:creationId xmlns:a16="http://schemas.microsoft.com/office/drawing/2014/main" id="{57B27145-07ED-4E74-AC48-AC075169882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695723" y="3716870"/>
              <a:ext cx="1252848" cy="1252848"/>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TextBox 23">
            <a:extLst>
              <a:ext uri="{FF2B5EF4-FFF2-40B4-BE49-F238E27FC236}">
                <a16:creationId xmlns:a16="http://schemas.microsoft.com/office/drawing/2014/main" id="{76C7065C-3A82-4EBD-8224-C5D41B2D8C1F}"/>
              </a:ext>
            </a:extLst>
          </p:cNvPr>
          <p:cNvSpPr txBox="1"/>
          <p:nvPr/>
        </p:nvSpPr>
        <p:spPr>
          <a:xfrm>
            <a:off x="7819074" y="3865445"/>
            <a:ext cx="2162174" cy="1200329"/>
          </a:xfrm>
          <a:prstGeom prst="rect">
            <a:avLst/>
          </a:prstGeom>
        </p:spPr>
        <p:txBody>
          <a:bodyPr wrap="square" rtlCol="0">
            <a:spAutoFit/>
          </a:bodyPr>
          <a:lstStyle/>
          <a:p>
            <a:pPr algn="ctr"/>
            <a:r>
              <a:rPr lang="en-US" sz="1200" dirty="0">
                <a:latin typeface="Montserrat" panose="00000500000000000000" pitchFamily="2" charset="0"/>
              </a:rPr>
              <a:t>The process of collecting information and assessing your applications to determine recommended dispositions.</a:t>
            </a:r>
            <a:endParaRPr lang="en-CA" sz="1200" dirty="0">
              <a:latin typeface="Montserrat" panose="00000500000000000000" pitchFamily="2" charset="0"/>
            </a:endParaRPr>
          </a:p>
        </p:txBody>
      </p:sp>
    </p:spTree>
    <p:extLst>
      <p:ext uri="{BB962C8B-B14F-4D97-AF65-F5344CB8AC3E}">
        <p14:creationId xmlns:p14="http://schemas.microsoft.com/office/powerpoint/2010/main" val="58078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EDBDD90-E882-417B-8E5F-ABC65AF53C31}"/>
              </a:ext>
            </a:extLst>
          </p:cNvPr>
          <p:cNvSpPr>
            <a:spLocks noGrp="1"/>
          </p:cNvSpPr>
          <p:nvPr>
            <p:ph type="body" sz="quarter" idx="11"/>
          </p:nvPr>
        </p:nvSpPr>
        <p:spPr>
          <a:xfrm>
            <a:off x="4556814" y="1648758"/>
            <a:ext cx="7336736" cy="456696"/>
          </a:xfrm>
        </p:spPr>
        <p:txBody>
          <a:bodyPr/>
          <a:lstStyle/>
          <a:p>
            <a:r>
              <a:rPr lang="en-US" dirty="0"/>
              <a:t>Central to transformation is business architecture.</a:t>
            </a:r>
            <a:endParaRPr lang="en-CA" dirty="0"/>
          </a:p>
        </p:txBody>
      </p:sp>
      <p:sp>
        <p:nvSpPr>
          <p:cNvPr id="4" name="Title 3">
            <a:extLst>
              <a:ext uri="{FF2B5EF4-FFF2-40B4-BE49-F238E27FC236}">
                <a16:creationId xmlns:a16="http://schemas.microsoft.com/office/drawing/2014/main" id="{913142B9-3472-4902-B971-B7FF29F5D02F}"/>
              </a:ext>
            </a:extLst>
          </p:cNvPr>
          <p:cNvSpPr>
            <a:spLocks noGrp="1"/>
          </p:cNvSpPr>
          <p:nvPr>
            <p:ph type="title"/>
          </p:nvPr>
        </p:nvSpPr>
        <p:spPr>
          <a:xfrm>
            <a:off x="4536832" y="530021"/>
            <a:ext cx="6661150" cy="1130188"/>
          </a:xfrm>
        </p:spPr>
        <p:txBody>
          <a:bodyPr/>
          <a:lstStyle/>
          <a:p>
            <a:r>
              <a:rPr lang="en-US" dirty="0"/>
              <a:t>How do we transform the application portfolio?</a:t>
            </a:r>
            <a:endParaRPr lang="en-CA" dirty="0"/>
          </a:p>
        </p:txBody>
      </p:sp>
      <p:sp>
        <p:nvSpPr>
          <p:cNvPr id="6" name="Text Placeholder 5">
            <a:extLst>
              <a:ext uri="{FF2B5EF4-FFF2-40B4-BE49-F238E27FC236}">
                <a16:creationId xmlns:a16="http://schemas.microsoft.com/office/drawing/2014/main" id="{E6761469-644F-4A5D-80BA-FD22651CE6FE}"/>
              </a:ext>
            </a:extLst>
          </p:cNvPr>
          <p:cNvSpPr>
            <a:spLocks noGrp="1"/>
          </p:cNvSpPr>
          <p:nvPr>
            <p:ph type="body" sz="quarter" idx="14"/>
          </p:nvPr>
        </p:nvSpPr>
        <p:spPr>
          <a:xfrm>
            <a:off x="300038" y="1213756"/>
            <a:ext cx="3681829" cy="5367277"/>
          </a:xfrm>
        </p:spPr>
        <p:txBody>
          <a:bodyPr/>
          <a:lstStyle/>
          <a:p>
            <a:r>
              <a:rPr lang="en-US" b="1" dirty="0"/>
              <a:t>Business Architecture</a:t>
            </a:r>
          </a:p>
          <a:p>
            <a:r>
              <a:rPr lang="en-CA" dirty="0"/>
              <a:t>A unified view as to how strategy connects to execution so that it is clearly understood by all levels of the organization.</a:t>
            </a:r>
          </a:p>
          <a:p>
            <a:pPr marL="171450" indent="-171450">
              <a:lnSpc>
                <a:spcPct val="150000"/>
              </a:lnSpc>
              <a:buFont typeface="Arial" panose="020B0604020202020204" pitchFamily="34" charset="0"/>
              <a:buChar char="•"/>
            </a:pPr>
            <a:r>
              <a:rPr lang="en-CA" sz="1200" b="1" dirty="0">
                <a:solidFill>
                  <a:schemeClr val="bg2"/>
                </a:solidFill>
                <a:latin typeface="Montserrat SemiBold" panose="00000700000000000000" pitchFamily="2" charset="0"/>
              </a:rPr>
              <a:t>Strategy Mapping: Connects business goals to value generation activities, which are further supported by business capabilities.</a:t>
            </a:r>
          </a:p>
          <a:p>
            <a:pPr marL="171450" indent="-171450">
              <a:lnSpc>
                <a:spcPct val="150000"/>
              </a:lnSpc>
              <a:buFont typeface="Arial" panose="020B0604020202020204" pitchFamily="34" charset="0"/>
              <a:buChar char="•"/>
            </a:pPr>
            <a:r>
              <a:rPr lang="en-CA" sz="1200" b="1" dirty="0">
                <a:solidFill>
                  <a:schemeClr val="bg2"/>
                </a:solidFill>
                <a:latin typeface="Montserrat SemiBold" panose="00000700000000000000" pitchFamily="2" charset="0"/>
              </a:rPr>
              <a:t>Value Stream Mapping: Groups, segments, and creates coherent narratives for the organization’s value generation activities.</a:t>
            </a:r>
          </a:p>
          <a:p>
            <a:pPr marL="171450" lvl="1" indent="-171450">
              <a:lnSpc>
                <a:spcPct val="150000"/>
              </a:lnSpc>
              <a:spcBef>
                <a:spcPts val="1000"/>
              </a:spcBef>
              <a:buFont typeface="Arial" panose="020B0604020202020204" pitchFamily="34" charset="0"/>
              <a:buChar char="•"/>
            </a:pPr>
            <a:r>
              <a:rPr lang="en-CA" sz="1200" b="1" dirty="0">
                <a:solidFill>
                  <a:schemeClr val="bg2"/>
                </a:solidFill>
                <a:latin typeface="Montserrat SemiBold" panose="00000700000000000000" pitchFamily="2" charset="0"/>
              </a:rPr>
              <a:t>Business Capability Mapping: Breaks down an organization into its component parts at various levels of granularity and helps connect them to specific value realization activities.</a:t>
            </a:r>
          </a:p>
          <a:p>
            <a:endParaRPr lang="en-US" dirty="0">
              <a:solidFill>
                <a:schemeClr val="bg2"/>
              </a:solidFill>
              <a:latin typeface="Montserrat SemiBold" panose="00000700000000000000" pitchFamily="2" charset="0"/>
            </a:endParaRPr>
          </a:p>
          <a:p>
            <a:endParaRPr lang="en-CA" dirty="0"/>
          </a:p>
        </p:txBody>
      </p:sp>
      <p:grpSp>
        <p:nvGrpSpPr>
          <p:cNvPr id="25" name="Group 24">
            <a:extLst>
              <a:ext uri="{FF2B5EF4-FFF2-40B4-BE49-F238E27FC236}">
                <a16:creationId xmlns:a16="http://schemas.microsoft.com/office/drawing/2014/main" id="{4B313714-988C-4492-A4BE-129D2A077839}"/>
              </a:ext>
            </a:extLst>
          </p:cNvPr>
          <p:cNvGrpSpPr/>
          <p:nvPr/>
        </p:nvGrpSpPr>
        <p:grpSpPr>
          <a:xfrm>
            <a:off x="5016283" y="3775010"/>
            <a:ext cx="5472953" cy="2746621"/>
            <a:chOff x="1827933" y="3487921"/>
            <a:chExt cx="5472953" cy="2746621"/>
          </a:xfrm>
        </p:grpSpPr>
        <p:grpSp>
          <p:nvGrpSpPr>
            <p:cNvPr id="26" name="Group 25">
              <a:extLst>
                <a:ext uri="{FF2B5EF4-FFF2-40B4-BE49-F238E27FC236}">
                  <a16:creationId xmlns:a16="http://schemas.microsoft.com/office/drawing/2014/main" id="{D9648187-0794-4738-9F6C-87D4DCD5D905}"/>
                </a:ext>
              </a:extLst>
            </p:cNvPr>
            <p:cNvGrpSpPr/>
            <p:nvPr/>
          </p:nvGrpSpPr>
          <p:grpSpPr>
            <a:xfrm>
              <a:off x="2301139" y="4065764"/>
              <a:ext cx="4636233" cy="1987999"/>
              <a:chOff x="1980505" y="3897587"/>
              <a:chExt cx="4636233" cy="1987999"/>
            </a:xfrm>
          </p:grpSpPr>
          <p:sp>
            <p:nvSpPr>
              <p:cNvPr id="28" name="Rectangle 27">
                <a:extLst>
                  <a:ext uri="{FF2B5EF4-FFF2-40B4-BE49-F238E27FC236}">
                    <a16:creationId xmlns:a16="http://schemas.microsoft.com/office/drawing/2014/main" id="{2CDC024B-5EA2-4281-A375-B6C33251D28C}"/>
                  </a:ext>
                </a:extLst>
              </p:cNvPr>
              <p:cNvSpPr/>
              <p:nvPr/>
            </p:nvSpPr>
            <p:spPr>
              <a:xfrm>
                <a:off x="3676379" y="5297526"/>
                <a:ext cx="1291935" cy="588060"/>
              </a:xfrm>
              <a:prstGeom prst="rect">
                <a:avLst/>
              </a:prstGeom>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latin typeface="Montserrat SemiBold" panose="00000700000000000000" pitchFamily="2" charset="0"/>
                  </a:rPr>
                  <a:t>Application Architecture</a:t>
                </a:r>
              </a:p>
            </p:txBody>
          </p:sp>
          <p:sp>
            <p:nvSpPr>
              <p:cNvPr id="29" name="Rectangle 28">
                <a:extLst>
                  <a:ext uri="{FF2B5EF4-FFF2-40B4-BE49-F238E27FC236}">
                    <a16:creationId xmlns:a16="http://schemas.microsoft.com/office/drawing/2014/main" id="{6101575C-8553-466A-B2FC-91FF5D88FDB7}"/>
                  </a:ext>
                </a:extLst>
              </p:cNvPr>
              <p:cNvSpPr/>
              <p:nvPr/>
            </p:nvSpPr>
            <p:spPr>
              <a:xfrm>
                <a:off x="3673143" y="3897587"/>
                <a:ext cx="1291935" cy="588060"/>
              </a:xfrm>
              <a:prstGeom prst="rect">
                <a:avLst/>
              </a:prstGeom>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latin typeface="Montserrat SemiBold" panose="00000700000000000000" pitchFamily="2" charset="0"/>
                  </a:rPr>
                  <a:t>Data</a:t>
                </a:r>
                <a:br>
                  <a:rPr lang="en-CA" sz="1200" b="1" dirty="0">
                    <a:latin typeface="Montserrat SemiBold" panose="00000700000000000000" pitchFamily="2" charset="0"/>
                  </a:rPr>
                </a:br>
                <a:r>
                  <a:rPr lang="en-CA" sz="1200" b="1" dirty="0">
                    <a:latin typeface="Montserrat SemiBold" panose="00000700000000000000" pitchFamily="2" charset="0"/>
                  </a:rPr>
                  <a:t>Architecture</a:t>
                </a:r>
              </a:p>
            </p:txBody>
          </p:sp>
          <p:sp>
            <p:nvSpPr>
              <p:cNvPr id="30" name="Rectangle 29">
                <a:extLst>
                  <a:ext uri="{FF2B5EF4-FFF2-40B4-BE49-F238E27FC236}">
                    <a16:creationId xmlns:a16="http://schemas.microsoft.com/office/drawing/2014/main" id="{14AA2BEC-A1E2-45E5-8867-D1C080EC2101}"/>
                  </a:ext>
                </a:extLst>
              </p:cNvPr>
              <p:cNvSpPr/>
              <p:nvPr/>
            </p:nvSpPr>
            <p:spPr>
              <a:xfrm>
                <a:off x="1980505" y="4519647"/>
                <a:ext cx="1291935" cy="697803"/>
              </a:xfrm>
              <a:prstGeom prst="rect">
                <a:avLst/>
              </a:prstGeom>
              <a:solidFill>
                <a:schemeClr val="accent4">
                  <a:lumMod val="40000"/>
                  <a:lumOff val="60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latin typeface="Montserrat SemiBold" panose="00000700000000000000" pitchFamily="2" charset="0"/>
                  </a:rPr>
                  <a:t>Business Architecture</a:t>
                </a:r>
              </a:p>
            </p:txBody>
          </p:sp>
          <p:cxnSp>
            <p:nvCxnSpPr>
              <p:cNvPr id="31" name="Straight Arrow Connector 4">
                <a:extLst>
                  <a:ext uri="{FF2B5EF4-FFF2-40B4-BE49-F238E27FC236}">
                    <a16:creationId xmlns:a16="http://schemas.microsoft.com/office/drawing/2014/main" id="{DD299D9B-B156-457C-B04E-3F5F75C1B4DF}"/>
                  </a:ext>
                </a:extLst>
              </p:cNvPr>
              <p:cNvCxnSpPr>
                <a:stCxn id="30" idx="0"/>
                <a:endCxn id="29" idx="1"/>
              </p:cNvCxnSpPr>
              <p:nvPr/>
            </p:nvCxnSpPr>
            <p:spPr>
              <a:xfrm rot="5400000" flipH="1" flipV="1">
                <a:off x="2985793" y="3832297"/>
                <a:ext cx="328030" cy="1046670"/>
              </a:xfrm>
              <a:prstGeom prst="bentConnector2">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16">
                <a:extLst>
                  <a:ext uri="{FF2B5EF4-FFF2-40B4-BE49-F238E27FC236}">
                    <a16:creationId xmlns:a16="http://schemas.microsoft.com/office/drawing/2014/main" id="{D3F780FE-AD40-4498-86FA-05BFFEF16487}"/>
                  </a:ext>
                </a:extLst>
              </p:cNvPr>
              <p:cNvCxnSpPr>
                <a:stCxn id="30" idx="2"/>
                <a:endCxn id="28" idx="1"/>
              </p:cNvCxnSpPr>
              <p:nvPr/>
            </p:nvCxnSpPr>
            <p:spPr>
              <a:xfrm rot="16200000" flipH="1">
                <a:off x="2964373" y="4879550"/>
                <a:ext cx="374106" cy="1049906"/>
              </a:xfrm>
              <a:prstGeom prst="bentConnector2">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4">
                <a:extLst>
                  <a:ext uri="{FF2B5EF4-FFF2-40B4-BE49-F238E27FC236}">
                    <a16:creationId xmlns:a16="http://schemas.microsoft.com/office/drawing/2014/main" id="{BBA95995-47F4-498D-820F-4CD2240405E9}"/>
                  </a:ext>
                </a:extLst>
              </p:cNvPr>
              <p:cNvCxnSpPr>
                <a:stCxn id="29" idx="2"/>
                <a:endCxn id="36" idx="1"/>
              </p:cNvCxnSpPr>
              <p:nvPr/>
            </p:nvCxnSpPr>
            <p:spPr>
              <a:xfrm rot="16200000" flipH="1">
                <a:off x="4623868" y="4180890"/>
                <a:ext cx="396178" cy="1005692"/>
              </a:xfrm>
              <a:prstGeom prst="bentConnector2">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4">
                <a:extLst>
                  <a:ext uri="{FF2B5EF4-FFF2-40B4-BE49-F238E27FC236}">
                    <a16:creationId xmlns:a16="http://schemas.microsoft.com/office/drawing/2014/main" id="{0CF4301E-B0A5-4049-B500-7BF5BF7F527A}"/>
                  </a:ext>
                </a:extLst>
              </p:cNvPr>
              <p:cNvCxnSpPr>
                <a:stCxn id="28" idx="0"/>
                <a:endCxn id="36" idx="1"/>
              </p:cNvCxnSpPr>
              <p:nvPr/>
            </p:nvCxnSpPr>
            <p:spPr>
              <a:xfrm rot="5400000" flipH="1" flipV="1">
                <a:off x="4615725" y="4588448"/>
                <a:ext cx="415701" cy="1002456"/>
              </a:xfrm>
              <a:prstGeom prst="bentConnector2">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D5A364D8-AA5B-46C4-B7AB-68CDB966D069}"/>
                  </a:ext>
                </a:extLst>
              </p:cNvPr>
              <p:cNvGrpSpPr/>
              <p:nvPr/>
            </p:nvGrpSpPr>
            <p:grpSpPr>
              <a:xfrm>
                <a:off x="5324803" y="4146750"/>
                <a:ext cx="1291935" cy="1470150"/>
                <a:chOff x="3552885" y="3368700"/>
                <a:chExt cx="1291935" cy="1470150"/>
              </a:xfrm>
            </p:grpSpPr>
            <p:sp>
              <p:nvSpPr>
                <p:cNvPr id="36" name="Rectangle 35">
                  <a:extLst>
                    <a:ext uri="{FF2B5EF4-FFF2-40B4-BE49-F238E27FC236}">
                      <a16:creationId xmlns:a16="http://schemas.microsoft.com/office/drawing/2014/main" id="{BE52A723-4874-4CEA-95FA-183BDDC9730C}"/>
                    </a:ext>
                  </a:extLst>
                </p:cNvPr>
                <p:cNvSpPr/>
                <p:nvPr/>
              </p:nvSpPr>
              <p:spPr>
                <a:xfrm>
                  <a:off x="3552885" y="3368700"/>
                  <a:ext cx="1291935" cy="1470150"/>
                </a:xfrm>
                <a:prstGeom prst="rect">
                  <a:avLst/>
                </a:prstGeom>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CA" sz="1200" b="1" dirty="0">
                      <a:latin typeface="Montserrat SemiBold" panose="00000700000000000000" pitchFamily="2" charset="0"/>
                    </a:rPr>
                    <a:t>Technology Architecture</a:t>
                  </a:r>
                </a:p>
              </p:txBody>
            </p:sp>
            <p:sp>
              <p:nvSpPr>
                <p:cNvPr id="37" name="Rectangle 36">
                  <a:extLst>
                    <a:ext uri="{FF2B5EF4-FFF2-40B4-BE49-F238E27FC236}">
                      <a16:creationId xmlns:a16="http://schemas.microsoft.com/office/drawing/2014/main" id="{F1B82249-86E5-4BE5-B778-EC0106356A60}"/>
                    </a:ext>
                  </a:extLst>
                </p:cNvPr>
                <p:cNvSpPr/>
                <p:nvPr/>
              </p:nvSpPr>
              <p:spPr>
                <a:xfrm>
                  <a:off x="3664467" y="3937401"/>
                  <a:ext cx="1068771" cy="333030"/>
                </a:xfrm>
                <a:prstGeom prst="rect">
                  <a:avLst/>
                </a:prstGeom>
                <a:solidFill>
                  <a:srgbClr val="6EAEE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b="1" dirty="0">
                      <a:latin typeface="Montserrat SemiBold" panose="00000700000000000000" pitchFamily="2" charset="0"/>
                    </a:rPr>
                    <a:t>Infrastructure</a:t>
                  </a:r>
                </a:p>
              </p:txBody>
            </p:sp>
            <p:sp>
              <p:nvSpPr>
                <p:cNvPr id="38" name="Rectangle 37">
                  <a:extLst>
                    <a:ext uri="{FF2B5EF4-FFF2-40B4-BE49-F238E27FC236}">
                      <a16:creationId xmlns:a16="http://schemas.microsoft.com/office/drawing/2014/main" id="{586808D3-4039-412B-9560-B4B6421D97F1}"/>
                    </a:ext>
                  </a:extLst>
                </p:cNvPr>
                <p:cNvSpPr/>
                <p:nvPr/>
              </p:nvSpPr>
              <p:spPr>
                <a:xfrm>
                  <a:off x="3664466" y="4352961"/>
                  <a:ext cx="1068771" cy="333030"/>
                </a:xfrm>
                <a:prstGeom prst="rect">
                  <a:avLst/>
                </a:prstGeom>
                <a:solidFill>
                  <a:srgbClr val="6EAEE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b="1" dirty="0">
                      <a:latin typeface="Montserrat SemiBold" panose="00000700000000000000" pitchFamily="2" charset="0"/>
                    </a:rPr>
                    <a:t>Security</a:t>
                  </a:r>
                </a:p>
              </p:txBody>
            </p:sp>
          </p:grpSp>
        </p:grpSp>
        <p:sp>
          <p:nvSpPr>
            <p:cNvPr id="27" name="Rectangle 26">
              <a:extLst>
                <a:ext uri="{FF2B5EF4-FFF2-40B4-BE49-F238E27FC236}">
                  <a16:creationId xmlns:a16="http://schemas.microsoft.com/office/drawing/2014/main" id="{79756D8D-744A-4CBA-B4CE-929B4FDCD81D}"/>
                </a:ext>
              </a:extLst>
            </p:cNvPr>
            <p:cNvSpPr/>
            <p:nvPr/>
          </p:nvSpPr>
          <p:spPr>
            <a:xfrm>
              <a:off x="1827933" y="3487921"/>
              <a:ext cx="5472953" cy="27466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0"/>
                </a:spcAft>
              </a:pPr>
              <a:r>
                <a:rPr lang="en-US" sz="1600" b="1" dirty="0">
                  <a:solidFill>
                    <a:schemeClr val="tx1"/>
                  </a:solidFill>
                  <a:latin typeface="Montserrat SemiBold" panose="00000700000000000000" pitchFamily="2" charset="0"/>
                  <a:ea typeface="Times New Roman" panose="02020603050405020304" pitchFamily="18" charset="0"/>
                </a:rPr>
                <a:t>Enterprise Architecture</a:t>
              </a:r>
              <a:endParaRPr lang="en-CA" sz="1600" b="1" dirty="0">
                <a:solidFill>
                  <a:schemeClr val="tx1"/>
                </a:solidFill>
                <a:latin typeface="Montserrat SemiBold" panose="00000700000000000000" pitchFamily="2" charset="0"/>
                <a:ea typeface="Times New Roman" panose="02020603050405020304" pitchFamily="18" charset="0"/>
              </a:endParaRPr>
            </a:p>
          </p:txBody>
        </p:sp>
      </p:grpSp>
      <p:sp>
        <p:nvSpPr>
          <p:cNvPr id="39" name="TextBox 38">
            <a:extLst>
              <a:ext uri="{FF2B5EF4-FFF2-40B4-BE49-F238E27FC236}">
                <a16:creationId xmlns:a16="http://schemas.microsoft.com/office/drawing/2014/main" id="{594E2DEE-7BA9-480A-BEAA-B16FA97B3DD2}"/>
              </a:ext>
            </a:extLst>
          </p:cNvPr>
          <p:cNvSpPr txBox="1"/>
          <p:nvPr/>
        </p:nvSpPr>
        <p:spPr>
          <a:xfrm>
            <a:off x="4455651" y="2185531"/>
            <a:ext cx="7437899" cy="1360714"/>
          </a:xfrm>
          <a:prstGeom prst="rect">
            <a:avLst/>
          </a:prstGeom>
        </p:spPr>
        <p:txBody>
          <a:bodyPr lIns="0" tIns="0" rIns="0" bIns="0">
            <a:noAutofit/>
          </a:bodyPr>
          <a:lstStyle>
            <a:lvl1pPr indent="0" defTabSz="914400">
              <a:lnSpc>
                <a:spcPct val="110000"/>
              </a:lnSpc>
              <a:spcBef>
                <a:spcPts val="1000"/>
              </a:spcBef>
              <a:buFont typeface="Arial" panose="020B0604020202020204" pitchFamily="34" charset="0"/>
              <a:buNone/>
              <a:defRPr sz="2000" b="0" i="0">
                <a:solidFill>
                  <a:srgbClr val="4A4A4A"/>
                </a:solidFill>
                <a:latin typeface="Montserrat SemiBold" pitchFamily="2" charset="77"/>
                <a:cs typeface="Arial" panose="020B0604020202020204" pitchFamily="34" charset="0"/>
              </a:defRPr>
            </a:lvl1pPr>
            <a:lvl2pPr marL="457200" indent="0" defTabSz="914400">
              <a:lnSpc>
                <a:spcPts val="2400"/>
              </a:lnSpc>
              <a:spcBef>
                <a:spcPts val="500"/>
              </a:spcBef>
              <a:buFont typeface="Arial" panose="020B0604020202020204" pitchFamily="34" charset="0"/>
              <a:buNone/>
              <a:defRPr sz="2000">
                <a:solidFill>
                  <a:srgbClr val="848585"/>
                </a:solidFill>
                <a:latin typeface="Arial" panose="020B0604020202020204" pitchFamily="34" charset="0"/>
                <a:cs typeface="Arial" panose="020B0604020202020204" pitchFamily="34" charset="0"/>
              </a:defRPr>
            </a:lvl2pPr>
            <a:lvl3pPr marL="914400" indent="0" defTabSz="914400">
              <a:lnSpc>
                <a:spcPts val="2400"/>
              </a:lnSpc>
              <a:spcBef>
                <a:spcPts val="500"/>
              </a:spcBef>
              <a:buFont typeface="Arial" panose="020B0604020202020204" pitchFamily="34" charset="0"/>
              <a:buNone/>
              <a:defRPr sz="2000">
                <a:solidFill>
                  <a:srgbClr val="848585"/>
                </a:solidFill>
                <a:latin typeface="Arial" panose="020B0604020202020204" pitchFamily="34" charset="0"/>
                <a:cs typeface="Arial" panose="020B0604020202020204" pitchFamily="34" charset="0"/>
              </a:defRPr>
            </a:lvl3pPr>
            <a:lvl4pPr marL="1371600" indent="0" defTabSz="914400">
              <a:lnSpc>
                <a:spcPts val="2400"/>
              </a:lnSpc>
              <a:spcBef>
                <a:spcPts val="500"/>
              </a:spcBef>
              <a:buFont typeface="Arial" panose="020B0604020202020204" pitchFamily="34" charset="0"/>
              <a:buNone/>
              <a:defRPr sz="2000">
                <a:solidFill>
                  <a:srgbClr val="848585"/>
                </a:solidFill>
                <a:latin typeface="Arial" panose="020B0604020202020204" pitchFamily="34" charset="0"/>
                <a:cs typeface="Arial" panose="020B0604020202020204" pitchFamily="34" charset="0"/>
              </a:defRPr>
            </a:lvl4pPr>
            <a:lvl5pPr marL="1828800" indent="0" defTabSz="914400">
              <a:lnSpc>
                <a:spcPts val="2400"/>
              </a:lnSpc>
              <a:spcBef>
                <a:spcPts val="500"/>
              </a:spcBef>
              <a:buFont typeface="Arial" panose="020B0604020202020204" pitchFamily="34" charset="0"/>
              <a:buNone/>
              <a:defRPr sz="2000">
                <a:solidFill>
                  <a:srgbClr val="848585"/>
                </a:solidFill>
                <a:latin typeface="Arial" panose="020B0604020202020204" pitchFamily="34" charset="0"/>
                <a:cs typeface="Arial" panose="020B0604020202020204" pitchFamily="34" charset="0"/>
              </a:defRPr>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pPr>
              <a:lnSpc>
                <a:spcPct val="100000"/>
              </a:lnSpc>
              <a:spcBef>
                <a:spcPts val="600"/>
              </a:spcBef>
            </a:pPr>
            <a:r>
              <a:rPr lang="en-US" sz="1800" dirty="0">
                <a:latin typeface="Roboto Condensed Light" panose="02000000000000000000" pitchFamily="2" charset="0"/>
                <a:ea typeface="Roboto Condensed Light" panose="02000000000000000000" pitchFamily="2" charset="0"/>
              </a:rPr>
              <a:t>Business architecture is the cornerstone that sets the foundation for all other architectural domains. Follow our blueprint </a:t>
            </a:r>
            <a:r>
              <a:rPr lang="en-US" sz="1800" i="1" dirty="0">
                <a:effectLst/>
                <a:latin typeface="Roboto Condensed Light" panose="02000000000000000000" pitchFamily="2" charset="0"/>
                <a:ea typeface="Roboto Condensed Light" panose="02000000000000000000" pitchFamily="2" charset="0"/>
                <a:hlinkClick r:id="rId2"/>
              </a:rPr>
              <a:t>Document Your Business Architecture</a:t>
            </a:r>
            <a:r>
              <a:rPr lang="en-US" sz="1800" i="1" dirty="0">
                <a:latin typeface="Roboto Condensed Light" panose="02000000000000000000" pitchFamily="2" charset="0"/>
                <a:ea typeface="Roboto Condensed Light" panose="02000000000000000000" pitchFamily="2" charset="0"/>
              </a:rPr>
              <a:t> </a:t>
            </a:r>
            <a:r>
              <a:rPr lang="en-US" sz="1800" dirty="0">
                <a:latin typeface="Roboto Condensed Light" panose="02000000000000000000" pitchFamily="2" charset="0"/>
                <a:ea typeface="Roboto Condensed Light" panose="02000000000000000000" pitchFamily="2" charset="0"/>
              </a:rPr>
              <a:t>to define your key capabilities</a:t>
            </a:r>
            <a:r>
              <a:rPr lang="en-US" sz="1800">
                <a:latin typeface="Roboto Condensed Light" panose="02000000000000000000" pitchFamily="2" charset="0"/>
                <a:ea typeface="Roboto Condensed Light" panose="02000000000000000000" pitchFamily="2" charset="0"/>
              </a:rPr>
              <a:t>. Use </a:t>
            </a:r>
            <a:r>
              <a:rPr lang="en-US" sz="1800" dirty="0">
                <a:latin typeface="Roboto Condensed Light" panose="02000000000000000000" pitchFamily="2" charset="0"/>
                <a:ea typeface="Roboto Condensed Light" panose="02000000000000000000" pitchFamily="2" charset="0"/>
                <a:hlinkClick r:id="rId3"/>
              </a:rPr>
              <a:t>one of our reference architectures</a:t>
            </a:r>
            <a:r>
              <a:rPr lang="en-US" sz="1800" dirty="0">
                <a:latin typeface="Roboto Condensed Light" panose="02000000000000000000" pitchFamily="2" charset="0"/>
                <a:ea typeface="Roboto Condensed Light" panose="02000000000000000000" pitchFamily="2" charset="0"/>
              </a:rPr>
              <a:t> as your starting point with the additions noted in this report.</a:t>
            </a:r>
            <a:endParaRPr lang="en-CA" sz="1800" dirty="0">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1537919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1D5A0E40-5EE5-4908-9020-8D3957A9F727}"/>
              </a:ext>
            </a:extLst>
          </p:cNvPr>
          <p:cNvSpPr txBox="1">
            <a:spLocks/>
          </p:cNvSpPr>
          <p:nvPr/>
        </p:nvSpPr>
        <p:spPr>
          <a:xfrm>
            <a:off x="371181" y="530106"/>
            <a:ext cx="11576637" cy="1130188"/>
          </a:xfrm>
          <a:prstGeom prst="rect">
            <a:avLst/>
          </a:prstGeom>
        </p:spPr>
        <p:txBody>
          <a:bodyPr/>
          <a:lstStyle>
            <a:lvl1pPr algn="l" defTabSz="914400" rtl="0" eaLnBrk="1" latinLnBrk="0" hangingPunct="1">
              <a:lnSpc>
                <a:spcPct val="90000"/>
              </a:lnSpc>
              <a:spcBef>
                <a:spcPct val="0"/>
              </a:spcBef>
              <a:buNone/>
              <a:defRPr sz="4000" b="0" i="0" kern="1200">
                <a:solidFill>
                  <a:srgbClr val="4A4A4A"/>
                </a:solidFill>
                <a:latin typeface="Montserrat SemiBold" pitchFamily="2" charset="77"/>
                <a:ea typeface="+mj-ea"/>
                <a:cs typeface="Arial" panose="020B0604020202020204" pitchFamily="34" charset="0"/>
              </a:defRPr>
            </a:lvl1pPr>
          </a:lstStyle>
          <a:p>
            <a:r>
              <a:rPr lang="en-US" sz="3200" dirty="0"/>
              <a:t>Involvement in application portfolio transformation</a:t>
            </a:r>
            <a:endParaRPr lang="en-CA" sz="3200" dirty="0"/>
          </a:p>
        </p:txBody>
      </p:sp>
      <p:graphicFrame>
        <p:nvGraphicFramePr>
          <p:cNvPr id="3" name="Table 3">
            <a:extLst>
              <a:ext uri="{FF2B5EF4-FFF2-40B4-BE49-F238E27FC236}">
                <a16:creationId xmlns:a16="http://schemas.microsoft.com/office/drawing/2014/main" id="{9842A980-2AFA-47C2-92E1-7058FB3EDDD9}"/>
              </a:ext>
            </a:extLst>
          </p:cNvPr>
          <p:cNvGraphicFramePr>
            <a:graphicFrameLocks noGrp="1"/>
          </p:cNvGraphicFramePr>
          <p:nvPr/>
        </p:nvGraphicFramePr>
        <p:xfrm>
          <a:off x="775626" y="1325447"/>
          <a:ext cx="10654374" cy="5002445"/>
        </p:xfrm>
        <a:graphic>
          <a:graphicData uri="http://schemas.openxmlformats.org/drawingml/2006/table">
            <a:tbl>
              <a:tblPr firstRow="1" bandRow="1">
                <a:tableStyleId>{69CF1AB2-1976-4502-BF36-3FF5EA218861}</a:tableStyleId>
              </a:tblPr>
              <a:tblGrid>
                <a:gridCol w="1294474">
                  <a:extLst>
                    <a:ext uri="{9D8B030D-6E8A-4147-A177-3AD203B41FA5}">
                      <a16:colId xmlns:a16="http://schemas.microsoft.com/office/drawing/2014/main" val="2585869208"/>
                    </a:ext>
                  </a:extLst>
                </a:gridCol>
                <a:gridCol w="9359900">
                  <a:extLst>
                    <a:ext uri="{9D8B030D-6E8A-4147-A177-3AD203B41FA5}">
                      <a16:colId xmlns:a16="http://schemas.microsoft.com/office/drawing/2014/main" val="22031078"/>
                    </a:ext>
                  </a:extLst>
                </a:gridCol>
              </a:tblGrid>
              <a:tr h="1000489">
                <a:tc>
                  <a:txBody>
                    <a:bodyPr/>
                    <a:lstStyle/>
                    <a:p>
                      <a:pPr algn="ctr"/>
                      <a:r>
                        <a:rPr lang="en-US" sz="1200" b="1" dirty="0">
                          <a:latin typeface="Roboto Condensed Light" panose="02000000000000000000" pitchFamily="2" charset="0"/>
                        </a:rPr>
                        <a:t>Application Portfolio Manager</a:t>
                      </a:r>
                      <a:endParaRPr lang="en-CA" sz="1200" b="1" dirty="0">
                        <a:latin typeface="Roboto Condensed Light" panose="02000000000000000000" pitchFamily="2" charset="0"/>
                      </a:endParaRPr>
                    </a:p>
                  </a:txBody>
                  <a:tcPr anchor="ctr"/>
                </a:tc>
                <a:tc>
                  <a:txBody>
                    <a:bodyPr/>
                    <a:lstStyle/>
                    <a:p>
                      <a:endParaRPr lang="en-CA" sz="1200" dirty="0">
                        <a:latin typeface="Roboto Condensed Light" panose="02000000000000000000" pitchFamily="2" charset="0"/>
                      </a:endParaRPr>
                    </a:p>
                  </a:txBody>
                  <a:tcPr anchor="ctr"/>
                </a:tc>
                <a:extLst>
                  <a:ext uri="{0D108BD9-81ED-4DB2-BD59-A6C34878D82A}">
                    <a16:rowId xmlns:a16="http://schemas.microsoft.com/office/drawing/2014/main" val="4224665759"/>
                  </a:ext>
                </a:extLst>
              </a:tr>
              <a:tr h="1000489">
                <a:tc>
                  <a:txBody>
                    <a:bodyPr/>
                    <a:lstStyle/>
                    <a:p>
                      <a:pPr algn="ctr"/>
                      <a:r>
                        <a:rPr lang="en-US" sz="1200" b="1" dirty="0">
                          <a:latin typeface="Roboto Condensed Light" panose="02000000000000000000" pitchFamily="2" charset="0"/>
                        </a:rPr>
                        <a:t>Enterprise Architecture Team</a:t>
                      </a:r>
                      <a:endParaRPr lang="en-CA" sz="1200" b="1" dirty="0">
                        <a:latin typeface="Roboto Condensed Light" panose="02000000000000000000" pitchFamily="2" charset="0"/>
                      </a:endParaRPr>
                    </a:p>
                  </a:txBody>
                  <a:tcPr anchor="ctr"/>
                </a:tc>
                <a:tc>
                  <a:txBody>
                    <a:bodyPr/>
                    <a:lstStyle/>
                    <a:p>
                      <a:endParaRPr lang="en-CA" sz="1200" dirty="0">
                        <a:latin typeface="Roboto Condensed Light" panose="02000000000000000000" pitchFamily="2" charset="0"/>
                      </a:endParaRPr>
                    </a:p>
                  </a:txBody>
                  <a:tcPr anchor="ctr"/>
                </a:tc>
                <a:extLst>
                  <a:ext uri="{0D108BD9-81ED-4DB2-BD59-A6C34878D82A}">
                    <a16:rowId xmlns:a16="http://schemas.microsoft.com/office/drawing/2014/main" val="1297432569"/>
                  </a:ext>
                </a:extLst>
              </a:tr>
              <a:tr h="10004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Roboto Condensed Light" panose="02000000000000000000" pitchFamily="2" charset="0"/>
                        </a:rPr>
                        <a:t>Application Users and Application Owners</a:t>
                      </a:r>
                      <a:endParaRPr lang="en-CA" sz="1200" b="1" dirty="0">
                        <a:latin typeface="Roboto Condensed Light" panose="02000000000000000000" pitchFamily="2" charset="0"/>
                      </a:endParaRPr>
                    </a:p>
                  </a:txBody>
                  <a:tcPr anchor="ctr"/>
                </a:tc>
                <a:tc>
                  <a:txBody>
                    <a:bodyPr/>
                    <a:lstStyle/>
                    <a:p>
                      <a:endParaRPr lang="en-CA" sz="1200" dirty="0">
                        <a:latin typeface="Roboto Condensed Light" panose="02000000000000000000" pitchFamily="2" charset="0"/>
                      </a:endParaRPr>
                    </a:p>
                  </a:txBody>
                  <a:tcPr anchor="ctr"/>
                </a:tc>
                <a:extLst>
                  <a:ext uri="{0D108BD9-81ED-4DB2-BD59-A6C34878D82A}">
                    <a16:rowId xmlns:a16="http://schemas.microsoft.com/office/drawing/2014/main" val="3247404285"/>
                  </a:ext>
                </a:extLst>
              </a:tr>
              <a:tr h="1000489">
                <a:tc>
                  <a:txBody>
                    <a:bodyPr/>
                    <a:lstStyle/>
                    <a:p>
                      <a:pPr algn="ctr"/>
                      <a:r>
                        <a:rPr lang="en-US" sz="1200" b="1" dirty="0">
                          <a:latin typeface="Roboto Condensed Light" panose="02000000000000000000" pitchFamily="2" charset="0"/>
                        </a:rPr>
                        <a:t>Steering Committee</a:t>
                      </a:r>
                      <a:endParaRPr lang="en-CA" sz="1200" b="1" dirty="0">
                        <a:latin typeface="Roboto Condensed Light" panose="02000000000000000000" pitchFamily="2" charset="0"/>
                      </a:endParaRPr>
                    </a:p>
                  </a:txBody>
                  <a:tcPr anchor="ctr"/>
                </a:tc>
                <a:tc>
                  <a:txBody>
                    <a:bodyPr/>
                    <a:lstStyle/>
                    <a:p>
                      <a:endParaRPr lang="en-CA" sz="1200" dirty="0">
                        <a:latin typeface="Roboto Condensed Light" panose="02000000000000000000" pitchFamily="2" charset="0"/>
                      </a:endParaRPr>
                    </a:p>
                  </a:txBody>
                  <a:tcPr anchor="ctr"/>
                </a:tc>
                <a:extLst>
                  <a:ext uri="{0D108BD9-81ED-4DB2-BD59-A6C34878D82A}">
                    <a16:rowId xmlns:a16="http://schemas.microsoft.com/office/drawing/2014/main" val="3256380457"/>
                  </a:ext>
                </a:extLst>
              </a:tr>
              <a:tr h="1000489">
                <a:tc>
                  <a:txBody>
                    <a:bodyPr/>
                    <a:lstStyle/>
                    <a:p>
                      <a:pPr algn="ctr"/>
                      <a:r>
                        <a:rPr lang="en-US" sz="1200" b="1" dirty="0">
                          <a:latin typeface="Roboto Condensed Light" panose="02000000000000000000" pitchFamily="2" charset="0"/>
                        </a:rPr>
                        <a:t>Application Development Team</a:t>
                      </a:r>
                      <a:endParaRPr lang="en-CA" sz="1200" b="1" dirty="0">
                        <a:latin typeface="Roboto Condensed Light" panose="02000000000000000000" pitchFamily="2" charset="0"/>
                      </a:endParaRPr>
                    </a:p>
                  </a:txBody>
                  <a:tcPr anchor="ctr"/>
                </a:tc>
                <a:tc>
                  <a:txBody>
                    <a:bodyPr/>
                    <a:lstStyle/>
                    <a:p>
                      <a:endParaRPr lang="en-CA" sz="1200" dirty="0">
                        <a:latin typeface="Roboto Condensed Light" panose="02000000000000000000" pitchFamily="2" charset="0"/>
                      </a:endParaRPr>
                    </a:p>
                  </a:txBody>
                  <a:tcPr anchor="ctr"/>
                </a:tc>
                <a:extLst>
                  <a:ext uri="{0D108BD9-81ED-4DB2-BD59-A6C34878D82A}">
                    <a16:rowId xmlns:a16="http://schemas.microsoft.com/office/drawing/2014/main" val="1573513921"/>
                  </a:ext>
                </a:extLst>
              </a:tr>
            </a:tbl>
          </a:graphicData>
        </a:graphic>
      </p:graphicFrame>
      <p:sp>
        <p:nvSpPr>
          <p:cNvPr id="4" name="Rectangle 3">
            <a:extLst>
              <a:ext uri="{FF2B5EF4-FFF2-40B4-BE49-F238E27FC236}">
                <a16:creationId xmlns:a16="http://schemas.microsoft.com/office/drawing/2014/main" id="{F83A37E5-334D-420B-92B6-6949BA66C526}"/>
              </a:ext>
            </a:extLst>
          </p:cNvPr>
          <p:cNvSpPr/>
          <p:nvPr/>
        </p:nvSpPr>
        <p:spPr>
          <a:xfrm>
            <a:off x="2362200" y="1462112"/>
            <a:ext cx="1231900" cy="73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Roboto Condensed Light" panose="02000000000000000000" pitchFamily="2" charset="0"/>
              </a:rPr>
              <a:t>Collect Application Inventory</a:t>
            </a:r>
            <a:endParaRPr lang="en-CA" sz="1200" dirty="0">
              <a:latin typeface="Roboto Condensed Light" panose="02000000000000000000" pitchFamily="2" charset="0"/>
            </a:endParaRPr>
          </a:p>
        </p:txBody>
      </p:sp>
      <p:sp>
        <p:nvSpPr>
          <p:cNvPr id="8" name="Rectangle 7">
            <a:extLst>
              <a:ext uri="{FF2B5EF4-FFF2-40B4-BE49-F238E27FC236}">
                <a16:creationId xmlns:a16="http://schemas.microsoft.com/office/drawing/2014/main" id="{73A45722-2CDE-4437-8695-C915334DDB07}"/>
              </a:ext>
            </a:extLst>
          </p:cNvPr>
          <p:cNvSpPr/>
          <p:nvPr/>
        </p:nvSpPr>
        <p:spPr>
          <a:xfrm>
            <a:off x="3430476" y="3418256"/>
            <a:ext cx="1231900" cy="73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Roboto Condensed Light" panose="02000000000000000000" pitchFamily="2" charset="0"/>
              </a:rPr>
              <a:t>Participate in Application Discovery</a:t>
            </a:r>
            <a:endParaRPr lang="en-CA" sz="1200" dirty="0">
              <a:latin typeface="Roboto Condensed Light" panose="02000000000000000000" pitchFamily="2" charset="0"/>
            </a:endParaRPr>
          </a:p>
        </p:txBody>
      </p:sp>
      <p:sp>
        <p:nvSpPr>
          <p:cNvPr id="9" name="Rectangle 8">
            <a:extLst>
              <a:ext uri="{FF2B5EF4-FFF2-40B4-BE49-F238E27FC236}">
                <a16:creationId xmlns:a16="http://schemas.microsoft.com/office/drawing/2014/main" id="{D2FFBDAC-5E06-46D9-9459-8B3EA4E0A77B}"/>
              </a:ext>
            </a:extLst>
          </p:cNvPr>
          <p:cNvSpPr/>
          <p:nvPr/>
        </p:nvSpPr>
        <p:spPr>
          <a:xfrm>
            <a:off x="5567028" y="3418256"/>
            <a:ext cx="1231900" cy="73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Roboto Condensed Light" panose="02000000000000000000" pitchFamily="2" charset="0"/>
              </a:rPr>
              <a:t>Participate in Evaluate Applications</a:t>
            </a:r>
            <a:endParaRPr lang="en-CA" sz="1200" dirty="0">
              <a:latin typeface="Roboto Condensed Light" panose="02000000000000000000" pitchFamily="2" charset="0"/>
            </a:endParaRPr>
          </a:p>
        </p:txBody>
      </p:sp>
      <p:sp>
        <p:nvSpPr>
          <p:cNvPr id="10" name="Rectangle 9">
            <a:extLst>
              <a:ext uri="{FF2B5EF4-FFF2-40B4-BE49-F238E27FC236}">
                <a16:creationId xmlns:a16="http://schemas.microsoft.com/office/drawing/2014/main" id="{0E06F8C3-ADBB-4CED-A739-AFA3B7E193A7}"/>
              </a:ext>
            </a:extLst>
          </p:cNvPr>
          <p:cNvSpPr/>
          <p:nvPr/>
        </p:nvSpPr>
        <p:spPr>
          <a:xfrm>
            <a:off x="8348879" y="1462547"/>
            <a:ext cx="1231900" cy="73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Roboto Condensed Light" panose="02000000000000000000" pitchFamily="2" charset="0"/>
              </a:rPr>
              <a:t>Application Rationalization</a:t>
            </a:r>
            <a:endParaRPr lang="en-CA" sz="1200" dirty="0">
              <a:latin typeface="Roboto Condensed Light" panose="02000000000000000000" pitchFamily="2" charset="0"/>
            </a:endParaRPr>
          </a:p>
        </p:txBody>
      </p:sp>
      <p:sp>
        <p:nvSpPr>
          <p:cNvPr id="11" name="Rectangle 10">
            <a:extLst>
              <a:ext uri="{FF2B5EF4-FFF2-40B4-BE49-F238E27FC236}">
                <a16:creationId xmlns:a16="http://schemas.microsoft.com/office/drawing/2014/main" id="{4F66A628-D129-4A8E-9A83-E2B303DA8EFD}"/>
              </a:ext>
            </a:extLst>
          </p:cNvPr>
          <p:cNvSpPr/>
          <p:nvPr/>
        </p:nvSpPr>
        <p:spPr>
          <a:xfrm>
            <a:off x="8771856" y="4449647"/>
            <a:ext cx="1231900" cy="73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Roboto Condensed Light" panose="02000000000000000000" pitchFamily="2" charset="0"/>
              </a:rPr>
              <a:t>Approve Application Initiatives</a:t>
            </a:r>
            <a:endParaRPr lang="en-CA" sz="1200" dirty="0">
              <a:latin typeface="Roboto Condensed Light" panose="02000000000000000000" pitchFamily="2" charset="0"/>
            </a:endParaRPr>
          </a:p>
        </p:txBody>
      </p:sp>
      <p:sp>
        <p:nvSpPr>
          <p:cNvPr id="12" name="Rectangle 11">
            <a:extLst>
              <a:ext uri="{FF2B5EF4-FFF2-40B4-BE49-F238E27FC236}">
                <a16:creationId xmlns:a16="http://schemas.microsoft.com/office/drawing/2014/main" id="{8AC9AB84-353E-4E0E-A9A2-E53F290441DF}"/>
              </a:ext>
            </a:extLst>
          </p:cNvPr>
          <p:cNvSpPr/>
          <p:nvPr/>
        </p:nvSpPr>
        <p:spPr>
          <a:xfrm>
            <a:off x="9941733" y="5461000"/>
            <a:ext cx="1231900" cy="73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Roboto Condensed Light" panose="02000000000000000000" pitchFamily="2" charset="0"/>
              </a:rPr>
              <a:t>Execute Application Initiatives</a:t>
            </a:r>
            <a:endParaRPr lang="en-CA" sz="1200" dirty="0">
              <a:latin typeface="Roboto Condensed Light" panose="02000000000000000000" pitchFamily="2" charset="0"/>
            </a:endParaRPr>
          </a:p>
        </p:txBody>
      </p:sp>
      <p:sp>
        <p:nvSpPr>
          <p:cNvPr id="14" name="Rectangle 13">
            <a:extLst>
              <a:ext uri="{FF2B5EF4-FFF2-40B4-BE49-F238E27FC236}">
                <a16:creationId xmlns:a16="http://schemas.microsoft.com/office/drawing/2014/main" id="{98297A36-BF66-4B1A-BE65-0F87B972004C}"/>
              </a:ext>
            </a:extLst>
          </p:cNvPr>
          <p:cNvSpPr/>
          <p:nvPr/>
        </p:nvSpPr>
        <p:spPr>
          <a:xfrm>
            <a:off x="6635304" y="1462112"/>
            <a:ext cx="1231900" cy="73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Roboto Condensed Light" panose="02000000000000000000" pitchFamily="2" charset="0"/>
              </a:rPr>
              <a:t>Compile Application Data</a:t>
            </a:r>
            <a:endParaRPr lang="en-CA" sz="1200" dirty="0">
              <a:latin typeface="Roboto Condensed Light" panose="02000000000000000000" pitchFamily="2" charset="0"/>
            </a:endParaRPr>
          </a:p>
        </p:txBody>
      </p:sp>
      <p:sp>
        <p:nvSpPr>
          <p:cNvPr id="15" name="Rectangle 14">
            <a:extLst>
              <a:ext uri="{FF2B5EF4-FFF2-40B4-BE49-F238E27FC236}">
                <a16:creationId xmlns:a16="http://schemas.microsoft.com/office/drawing/2014/main" id="{1A7AEE65-0D6F-46E8-A4A6-21A9E7FFCC6B}"/>
              </a:ext>
            </a:extLst>
          </p:cNvPr>
          <p:cNvSpPr/>
          <p:nvPr/>
        </p:nvSpPr>
        <p:spPr>
          <a:xfrm>
            <a:off x="2362200" y="2455635"/>
            <a:ext cx="1231900" cy="73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Roboto Condensed Light" panose="02000000000000000000" pitchFamily="2" charset="0"/>
              </a:rPr>
              <a:t>Define Business Capability Model</a:t>
            </a:r>
            <a:endParaRPr lang="en-CA" sz="1200" dirty="0">
              <a:latin typeface="Roboto Condensed Light" panose="02000000000000000000" pitchFamily="2" charset="0"/>
            </a:endParaRPr>
          </a:p>
        </p:txBody>
      </p:sp>
      <p:sp>
        <p:nvSpPr>
          <p:cNvPr id="16" name="Rectangle 15">
            <a:extLst>
              <a:ext uri="{FF2B5EF4-FFF2-40B4-BE49-F238E27FC236}">
                <a16:creationId xmlns:a16="http://schemas.microsoft.com/office/drawing/2014/main" id="{EDE22716-FB0D-4E4F-A2C5-1A4FD4C4389C}"/>
              </a:ext>
            </a:extLst>
          </p:cNvPr>
          <p:cNvSpPr/>
          <p:nvPr/>
        </p:nvSpPr>
        <p:spPr>
          <a:xfrm>
            <a:off x="4498752" y="1462112"/>
            <a:ext cx="1231900" cy="73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Roboto Condensed Light" panose="02000000000000000000" pitchFamily="2" charset="0"/>
              </a:rPr>
              <a:t>Create Application-Process Maps</a:t>
            </a:r>
            <a:endParaRPr lang="en-CA" sz="1200" dirty="0">
              <a:latin typeface="Roboto Condensed Light" panose="02000000000000000000" pitchFamily="2" charset="0"/>
            </a:endParaRPr>
          </a:p>
        </p:txBody>
      </p:sp>
      <p:cxnSp>
        <p:nvCxnSpPr>
          <p:cNvPr id="7" name="Connector: Elbow 6">
            <a:extLst>
              <a:ext uri="{FF2B5EF4-FFF2-40B4-BE49-F238E27FC236}">
                <a16:creationId xmlns:a16="http://schemas.microsoft.com/office/drawing/2014/main" id="{D7FD3FD4-A348-402D-8F15-B0BD9BDD54EB}"/>
              </a:ext>
            </a:extLst>
          </p:cNvPr>
          <p:cNvCxnSpPr>
            <a:cxnSpLocks/>
            <a:endCxn id="8" idx="0"/>
          </p:cNvCxnSpPr>
          <p:nvPr/>
        </p:nvCxnSpPr>
        <p:spPr>
          <a:xfrm rot="16200000" flipH="1">
            <a:off x="3026341" y="2398171"/>
            <a:ext cx="1587844" cy="452326"/>
          </a:xfrm>
          <a:prstGeom prst="bentConnector3">
            <a:avLst>
              <a:gd name="adj1" fmla="val -38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41A03A4F-A61C-4E5C-8216-F47E1628E823}"/>
              </a:ext>
            </a:extLst>
          </p:cNvPr>
          <p:cNvCxnSpPr>
            <a:cxnSpLocks/>
            <a:stCxn id="15" idx="3"/>
            <a:endCxn id="8" idx="0"/>
          </p:cNvCxnSpPr>
          <p:nvPr/>
        </p:nvCxnSpPr>
        <p:spPr>
          <a:xfrm>
            <a:off x="3594100" y="2823935"/>
            <a:ext cx="452326" cy="59432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1A22CA42-8CC0-43D2-B44E-21AC04779B0D}"/>
              </a:ext>
            </a:extLst>
          </p:cNvPr>
          <p:cNvCxnSpPr>
            <a:cxnSpLocks/>
            <a:stCxn id="8" idx="3"/>
            <a:endCxn id="16" idx="2"/>
          </p:cNvCxnSpPr>
          <p:nvPr/>
        </p:nvCxnSpPr>
        <p:spPr>
          <a:xfrm flipV="1">
            <a:off x="4662376" y="2198712"/>
            <a:ext cx="452326" cy="158784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5C3ED5FB-ED00-4218-A095-BEC47114D984}"/>
              </a:ext>
            </a:extLst>
          </p:cNvPr>
          <p:cNvCxnSpPr>
            <a:cxnSpLocks/>
            <a:stCxn id="16" idx="3"/>
            <a:endCxn id="9" idx="0"/>
          </p:cNvCxnSpPr>
          <p:nvPr/>
        </p:nvCxnSpPr>
        <p:spPr>
          <a:xfrm>
            <a:off x="5730652" y="1830412"/>
            <a:ext cx="452326" cy="158784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9F107CA8-4003-4F19-9475-2205B08F6D9F}"/>
              </a:ext>
            </a:extLst>
          </p:cNvPr>
          <p:cNvCxnSpPr>
            <a:cxnSpLocks/>
            <a:stCxn id="9" idx="3"/>
            <a:endCxn id="14" idx="2"/>
          </p:cNvCxnSpPr>
          <p:nvPr/>
        </p:nvCxnSpPr>
        <p:spPr>
          <a:xfrm flipV="1">
            <a:off x="6798928" y="2198712"/>
            <a:ext cx="452326" cy="158784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06F7AF16-F9F1-4BE9-8DD2-5EF0AD78B1F6}"/>
              </a:ext>
            </a:extLst>
          </p:cNvPr>
          <p:cNvCxnSpPr>
            <a:cxnSpLocks/>
            <a:stCxn id="14" idx="3"/>
            <a:endCxn id="10" idx="1"/>
          </p:cNvCxnSpPr>
          <p:nvPr/>
        </p:nvCxnSpPr>
        <p:spPr>
          <a:xfrm>
            <a:off x="7867204" y="1830412"/>
            <a:ext cx="481675" cy="43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2D6042B7-0B18-4FFE-95F3-AD498DA4A882}"/>
              </a:ext>
            </a:extLst>
          </p:cNvPr>
          <p:cNvCxnSpPr>
            <a:cxnSpLocks/>
            <a:stCxn id="10" idx="2"/>
            <a:endCxn id="11" idx="0"/>
          </p:cNvCxnSpPr>
          <p:nvPr/>
        </p:nvCxnSpPr>
        <p:spPr>
          <a:xfrm rot="16200000" flipH="1">
            <a:off x="8051067" y="3112908"/>
            <a:ext cx="2250500" cy="42297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3DAC3525-77F7-4786-8BC2-938B6F3B76E0}"/>
              </a:ext>
            </a:extLst>
          </p:cNvPr>
          <p:cNvCxnSpPr>
            <a:cxnSpLocks/>
            <a:stCxn id="11" idx="3"/>
            <a:endCxn id="12" idx="0"/>
          </p:cNvCxnSpPr>
          <p:nvPr/>
        </p:nvCxnSpPr>
        <p:spPr>
          <a:xfrm>
            <a:off x="10003756" y="4817947"/>
            <a:ext cx="553927" cy="64305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32C3650C-3AC0-4B1E-B206-4CFC43D6F6A6}"/>
              </a:ext>
            </a:extLst>
          </p:cNvPr>
          <p:cNvSpPr/>
          <p:nvPr/>
        </p:nvSpPr>
        <p:spPr>
          <a:xfrm>
            <a:off x="9939403" y="1462112"/>
            <a:ext cx="1231900" cy="73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Roboto Condensed Light" panose="02000000000000000000" pitchFamily="2" charset="0"/>
              </a:rPr>
              <a:t>Update Application Roadmap</a:t>
            </a:r>
            <a:endParaRPr lang="en-CA" sz="1200" dirty="0">
              <a:latin typeface="Roboto Condensed Light" panose="02000000000000000000" pitchFamily="2" charset="0"/>
            </a:endParaRPr>
          </a:p>
        </p:txBody>
      </p:sp>
      <p:cxnSp>
        <p:nvCxnSpPr>
          <p:cNvPr id="45" name="Connector: Elbow 44">
            <a:extLst>
              <a:ext uri="{FF2B5EF4-FFF2-40B4-BE49-F238E27FC236}">
                <a16:creationId xmlns:a16="http://schemas.microsoft.com/office/drawing/2014/main" id="{F645571A-4046-4896-BC96-2EF753343B3D}"/>
              </a:ext>
            </a:extLst>
          </p:cNvPr>
          <p:cNvCxnSpPr>
            <a:cxnSpLocks/>
            <a:stCxn id="11" idx="3"/>
            <a:endCxn id="44" idx="2"/>
          </p:cNvCxnSpPr>
          <p:nvPr/>
        </p:nvCxnSpPr>
        <p:spPr>
          <a:xfrm flipV="1">
            <a:off x="10003756" y="2198712"/>
            <a:ext cx="551597" cy="261923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0813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
          <p:cNvGraphicFramePr>
            <a:graphicFrameLocks noGrp="1"/>
          </p:cNvGraphicFramePr>
          <p:nvPr>
            <p:extLst>
              <p:ext uri="{D42A27DB-BD31-4B8C-83A1-F6EECF244321}">
                <p14:modId xmlns:p14="http://schemas.microsoft.com/office/powerpoint/2010/main" val="310264754"/>
              </p:ext>
            </p:extLst>
          </p:nvPr>
        </p:nvGraphicFramePr>
        <p:xfrm>
          <a:off x="336155" y="1247428"/>
          <a:ext cx="11611665" cy="5013960"/>
        </p:xfrm>
        <a:graphic>
          <a:graphicData uri="http://schemas.openxmlformats.org/drawingml/2006/table">
            <a:tbl>
              <a:tblPr firstRow="1" bandRow="1">
                <a:tableStyleId>{5C22544A-7EE6-4342-B048-85BDC9FD1C3A}</a:tableStyleId>
              </a:tblPr>
              <a:tblGrid>
                <a:gridCol w="2685196">
                  <a:extLst>
                    <a:ext uri="{9D8B030D-6E8A-4147-A177-3AD203B41FA5}">
                      <a16:colId xmlns:a16="http://schemas.microsoft.com/office/drawing/2014/main" val="20000"/>
                    </a:ext>
                  </a:extLst>
                </a:gridCol>
                <a:gridCol w="4136654">
                  <a:extLst>
                    <a:ext uri="{9D8B030D-6E8A-4147-A177-3AD203B41FA5}">
                      <a16:colId xmlns:a16="http://schemas.microsoft.com/office/drawing/2014/main" val="20001"/>
                    </a:ext>
                  </a:extLst>
                </a:gridCol>
                <a:gridCol w="399151">
                  <a:extLst>
                    <a:ext uri="{9D8B030D-6E8A-4147-A177-3AD203B41FA5}">
                      <a16:colId xmlns:a16="http://schemas.microsoft.com/office/drawing/2014/main" val="20002"/>
                    </a:ext>
                  </a:extLst>
                </a:gridCol>
                <a:gridCol w="399151">
                  <a:extLst>
                    <a:ext uri="{9D8B030D-6E8A-4147-A177-3AD203B41FA5}">
                      <a16:colId xmlns:a16="http://schemas.microsoft.com/office/drawing/2014/main" val="20003"/>
                    </a:ext>
                  </a:extLst>
                </a:gridCol>
                <a:gridCol w="399151">
                  <a:extLst>
                    <a:ext uri="{9D8B030D-6E8A-4147-A177-3AD203B41FA5}">
                      <a16:colId xmlns:a16="http://schemas.microsoft.com/office/drawing/2014/main" val="20004"/>
                    </a:ext>
                  </a:extLst>
                </a:gridCol>
                <a:gridCol w="399151">
                  <a:extLst>
                    <a:ext uri="{9D8B030D-6E8A-4147-A177-3AD203B41FA5}">
                      <a16:colId xmlns:a16="http://schemas.microsoft.com/office/drawing/2014/main" val="20005"/>
                    </a:ext>
                  </a:extLst>
                </a:gridCol>
                <a:gridCol w="399151">
                  <a:extLst>
                    <a:ext uri="{9D8B030D-6E8A-4147-A177-3AD203B41FA5}">
                      <a16:colId xmlns:a16="http://schemas.microsoft.com/office/drawing/2014/main" val="20006"/>
                    </a:ext>
                  </a:extLst>
                </a:gridCol>
                <a:gridCol w="399151">
                  <a:extLst>
                    <a:ext uri="{9D8B030D-6E8A-4147-A177-3AD203B41FA5}">
                      <a16:colId xmlns:a16="http://schemas.microsoft.com/office/drawing/2014/main" val="20007"/>
                    </a:ext>
                  </a:extLst>
                </a:gridCol>
                <a:gridCol w="399151">
                  <a:extLst>
                    <a:ext uri="{9D8B030D-6E8A-4147-A177-3AD203B41FA5}">
                      <a16:colId xmlns:a16="http://schemas.microsoft.com/office/drawing/2014/main" val="20008"/>
                    </a:ext>
                  </a:extLst>
                </a:gridCol>
                <a:gridCol w="399151">
                  <a:extLst>
                    <a:ext uri="{9D8B030D-6E8A-4147-A177-3AD203B41FA5}">
                      <a16:colId xmlns:a16="http://schemas.microsoft.com/office/drawing/2014/main" val="20009"/>
                    </a:ext>
                  </a:extLst>
                </a:gridCol>
                <a:gridCol w="399151">
                  <a:extLst>
                    <a:ext uri="{9D8B030D-6E8A-4147-A177-3AD203B41FA5}">
                      <a16:colId xmlns:a16="http://schemas.microsoft.com/office/drawing/2014/main" val="20010"/>
                    </a:ext>
                  </a:extLst>
                </a:gridCol>
                <a:gridCol w="399151">
                  <a:extLst>
                    <a:ext uri="{9D8B030D-6E8A-4147-A177-3AD203B41FA5}">
                      <a16:colId xmlns:a16="http://schemas.microsoft.com/office/drawing/2014/main" val="20011"/>
                    </a:ext>
                  </a:extLst>
                </a:gridCol>
                <a:gridCol w="798305">
                  <a:extLst>
                    <a:ext uri="{9D8B030D-6E8A-4147-A177-3AD203B41FA5}">
                      <a16:colId xmlns:a16="http://schemas.microsoft.com/office/drawing/2014/main" val="20012"/>
                    </a:ext>
                  </a:extLst>
                </a:gridCol>
              </a:tblGrid>
              <a:tr h="223629">
                <a:tc>
                  <a:txBody>
                    <a:bodyPr/>
                    <a:lstStyle/>
                    <a:p>
                      <a:pPr algn="l"/>
                      <a:r>
                        <a:rPr lang="en-US" sz="1100" b="1" dirty="0">
                          <a:latin typeface="Montserrat SemiBold" panose="00000700000000000000" pitchFamily="2" charset="0"/>
                          <a:cs typeface="Arial" panose="020B0604020202020204" pitchFamily="34" charset="0"/>
                        </a:rPr>
                        <a:t>Business Goals</a:t>
                      </a:r>
                      <a:endParaRPr lang="en-CA" sz="1100" b="1" dirty="0">
                        <a:latin typeface="Montserrat SemiBold" panose="00000700000000000000" pitchFamily="2" charset="0"/>
                        <a:cs typeface="Arial" panose="020B0604020202020204" pitchFamily="34" charset="0"/>
                      </a:endParaRPr>
                    </a:p>
                  </a:txBody>
                  <a:tcPr anchor="ctr">
                    <a:solidFill>
                      <a:schemeClr val="accent1"/>
                    </a:solidFill>
                  </a:tcPr>
                </a:tc>
                <a:tc>
                  <a:txBody>
                    <a:bodyPr/>
                    <a:lstStyle/>
                    <a:p>
                      <a:pPr algn="l"/>
                      <a:r>
                        <a:rPr lang="en-CA" sz="1100" b="1" dirty="0">
                          <a:latin typeface="Montserrat SemiBold" panose="00000700000000000000" pitchFamily="2" charset="0"/>
                          <a:cs typeface="Arial" panose="020B0604020202020204" pitchFamily="34" charset="0"/>
                        </a:rPr>
                        <a:t>Initiatives</a:t>
                      </a:r>
                    </a:p>
                  </a:txBody>
                  <a:tcPr anchor="ctr">
                    <a:solidFill>
                      <a:schemeClr val="accent1"/>
                    </a:solidFill>
                  </a:tcPr>
                </a:tc>
                <a:tc gridSpan="2">
                  <a:txBody>
                    <a:bodyPr/>
                    <a:lstStyle/>
                    <a:p>
                      <a:pPr algn="ctr"/>
                      <a:r>
                        <a:rPr lang="en-CA" sz="1100" b="1" dirty="0">
                          <a:latin typeface="Montserrat SemiBold" panose="00000700000000000000" pitchFamily="2" charset="0"/>
                          <a:cs typeface="Arial" panose="020B0604020202020204" pitchFamily="34" charset="0"/>
                        </a:rPr>
                        <a:t>2020</a:t>
                      </a:r>
                    </a:p>
                  </a:txBody>
                  <a:tcPr anchor="ctr">
                    <a:lnB w="38100" cap="flat" cmpd="sng" algn="ctr">
                      <a:solidFill>
                        <a:schemeClr val="bg1"/>
                      </a:solidFill>
                      <a:prstDash val="solid"/>
                      <a:round/>
                      <a:headEnd type="none" w="med" len="med"/>
                      <a:tailEnd type="none" w="med" len="med"/>
                    </a:lnB>
                    <a:solidFill>
                      <a:schemeClr val="accent1"/>
                    </a:solidFill>
                  </a:tcPr>
                </a:tc>
                <a:tc hMerge="1">
                  <a:txBody>
                    <a:bodyPr/>
                    <a:lstStyle/>
                    <a:p>
                      <a:pPr algn="ctr"/>
                      <a:endParaRPr lang="en-CA" sz="1100" b="1">
                        <a:latin typeface="Arial" panose="020B0604020202020204" pitchFamily="34" charset="0"/>
                        <a:cs typeface="Arial" panose="020B0604020202020204" pitchFamily="34" charset="0"/>
                      </a:endParaRPr>
                    </a:p>
                  </a:txBody>
                  <a:tcPr>
                    <a:solidFill>
                      <a:schemeClr val="accent1"/>
                    </a:solidFill>
                  </a:tcPr>
                </a:tc>
                <a:tc gridSpan="4">
                  <a:txBody>
                    <a:bodyPr/>
                    <a:lstStyle/>
                    <a:p>
                      <a:pPr marL="0" algn="ctr" defTabSz="914400" rtl="0" eaLnBrk="1" latinLnBrk="0" hangingPunct="1"/>
                      <a:r>
                        <a:rPr lang="en-CA" sz="1100" b="1" kern="1200" dirty="0">
                          <a:solidFill>
                            <a:schemeClr val="lt1"/>
                          </a:solidFill>
                          <a:latin typeface="Montserrat SemiBold" panose="00000700000000000000" pitchFamily="2" charset="0"/>
                          <a:ea typeface="+mn-ea"/>
                          <a:cs typeface="Arial" panose="020B0604020202020204" pitchFamily="34" charset="0"/>
                        </a:rPr>
                        <a:t>2021</a:t>
                      </a:r>
                    </a:p>
                  </a:txBody>
                  <a:tcPr anchor="ctr">
                    <a:solidFill>
                      <a:schemeClr val="accent1"/>
                    </a:solidFill>
                  </a:tcPr>
                </a:tc>
                <a:tc hMerge="1">
                  <a:txBody>
                    <a:bodyPr/>
                    <a:lstStyle/>
                    <a:p>
                      <a:pPr algn="ctr"/>
                      <a:endParaRPr lang="en-CA" sz="1200" b="1"/>
                    </a:p>
                  </a:txBody>
                  <a:tcPr>
                    <a:solidFill>
                      <a:schemeClr val="accent1"/>
                    </a:solidFill>
                  </a:tcPr>
                </a:tc>
                <a:tc hMerge="1">
                  <a:txBody>
                    <a:bodyPr/>
                    <a:lstStyle/>
                    <a:p>
                      <a:pPr algn="ctr"/>
                      <a:endParaRPr lang="en-CA" sz="1200" b="1"/>
                    </a:p>
                  </a:txBody>
                  <a:tcPr>
                    <a:solidFill>
                      <a:schemeClr val="accent1"/>
                    </a:solidFill>
                  </a:tcPr>
                </a:tc>
                <a:tc hMerge="1">
                  <a:txBody>
                    <a:bodyPr/>
                    <a:lstStyle/>
                    <a:p>
                      <a:pPr algn="ctr"/>
                      <a:endParaRPr lang="en-CA" sz="1200" b="1"/>
                    </a:p>
                  </a:txBody>
                  <a:tcPr>
                    <a:solidFill>
                      <a:schemeClr val="accent1"/>
                    </a:solidFill>
                  </a:tcPr>
                </a:tc>
                <a:tc gridSpan="4">
                  <a:txBody>
                    <a:bodyPr/>
                    <a:lstStyle/>
                    <a:p>
                      <a:pPr marL="0" algn="ctr" defTabSz="914400" rtl="0" eaLnBrk="1" latinLnBrk="0" hangingPunct="1"/>
                      <a:r>
                        <a:rPr lang="en-CA" sz="1100" b="1" kern="1200" dirty="0">
                          <a:solidFill>
                            <a:schemeClr val="lt1"/>
                          </a:solidFill>
                          <a:latin typeface="Montserrat SemiBold" panose="00000700000000000000" pitchFamily="2" charset="0"/>
                          <a:ea typeface="+mn-ea"/>
                          <a:cs typeface="Arial" panose="020B0604020202020204" pitchFamily="34" charset="0"/>
                        </a:rPr>
                        <a:t>2022</a:t>
                      </a:r>
                    </a:p>
                  </a:txBody>
                  <a:tcPr anchor="ctr">
                    <a:solidFill>
                      <a:schemeClr val="accent1"/>
                    </a:solidFill>
                  </a:tcPr>
                </a:tc>
                <a:tc hMerge="1">
                  <a:txBody>
                    <a:bodyPr/>
                    <a:lstStyle/>
                    <a:p>
                      <a:pPr algn="ctr"/>
                      <a:endParaRPr lang="en-CA" sz="1200" b="1"/>
                    </a:p>
                  </a:txBody>
                  <a:tcPr>
                    <a:solidFill>
                      <a:schemeClr val="accent1"/>
                    </a:solidFill>
                  </a:tcPr>
                </a:tc>
                <a:tc hMerge="1">
                  <a:txBody>
                    <a:bodyPr/>
                    <a:lstStyle/>
                    <a:p>
                      <a:pPr algn="ctr"/>
                      <a:endParaRPr lang="en-CA" sz="1200" b="1"/>
                    </a:p>
                  </a:txBody>
                  <a:tcPr>
                    <a:solidFill>
                      <a:schemeClr val="accent1"/>
                    </a:solidFill>
                  </a:tcPr>
                </a:tc>
                <a:tc hMerge="1">
                  <a:txBody>
                    <a:bodyPr/>
                    <a:lstStyle/>
                    <a:p>
                      <a:pPr algn="ctr"/>
                      <a:endParaRPr lang="en-CA" sz="1200" b="1"/>
                    </a:p>
                  </a:txBody>
                  <a:tcPr>
                    <a:solidFill>
                      <a:schemeClr val="accent1"/>
                    </a:solidFill>
                  </a:tcPr>
                </a:tc>
                <a:tc>
                  <a:txBody>
                    <a:bodyPr/>
                    <a:lstStyle/>
                    <a:p>
                      <a:pPr marL="0" algn="ctr" defTabSz="914400" rtl="0" eaLnBrk="1" latinLnBrk="0" hangingPunct="1"/>
                      <a:r>
                        <a:rPr lang="en-US" sz="1050" b="1" kern="1200" dirty="0">
                          <a:solidFill>
                            <a:schemeClr val="lt1"/>
                          </a:solidFill>
                          <a:latin typeface="Montserrat SemiBold" panose="00000700000000000000" pitchFamily="2" charset="0"/>
                          <a:ea typeface="+mn-ea"/>
                          <a:cs typeface="Arial" panose="020B0604020202020204" pitchFamily="34" charset="0"/>
                        </a:rPr>
                        <a:t>Ongoing</a:t>
                      </a:r>
                      <a:endParaRPr lang="en-CA" sz="1050" b="1" kern="1200" dirty="0">
                        <a:solidFill>
                          <a:schemeClr val="lt1"/>
                        </a:solidFill>
                        <a:latin typeface="Montserrat SemiBold" panose="00000700000000000000" pitchFamily="2" charset="0"/>
                        <a:ea typeface="+mn-ea"/>
                        <a:cs typeface="Arial" panose="020B0604020202020204" pitchFamily="34" charset="0"/>
                      </a:endParaRPr>
                    </a:p>
                  </a:txBody>
                  <a:tcPr anchor="ctr">
                    <a:solidFill>
                      <a:schemeClr val="accent1"/>
                    </a:solidFill>
                  </a:tcPr>
                </a:tc>
                <a:extLst>
                  <a:ext uri="{0D108BD9-81ED-4DB2-BD59-A6C34878D82A}">
                    <a16:rowId xmlns:a16="http://schemas.microsoft.com/office/drawing/2014/main" val="10000"/>
                  </a:ext>
                </a:extLst>
              </a:tr>
              <a:tr h="236213">
                <a:tc>
                  <a:txBody>
                    <a:bodyPr/>
                    <a:lstStyle/>
                    <a:p>
                      <a:pPr marL="0" indent="0" algn="l" defTabSz="914400" rtl="0" eaLnBrk="1" latinLnBrk="0" hangingPunct="1">
                        <a:buFont typeface="Arial" panose="020B0604020202020204" pitchFamily="34" charset="0"/>
                        <a:buNone/>
                      </a:pPr>
                      <a:endParaRPr lang="en-CA" sz="1100" b="1" i="0" u="none" strike="noStrike" kern="1200" dirty="0">
                        <a:solidFill>
                          <a:srgbClr val="000000"/>
                        </a:solidFill>
                        <a:effectLst/>
                        <a:latin typeface="Montserrat SemiBold" panose="00000700000000000000" pitchFamily="2" charset="0"/>
                        <a:ea typeface="+mn-ea"/>
                        <a:cs typeface="Arial" panose="020B0604020202020204" pitchFamily="34" charset="0"/>
                      </a:endParaRPr>
                    </a:p>
                  </a:txBody>
                  <a:tcPr marL="756000" anchor="ctr">
                    <a:solidFill>
                      <a:srgbClr val="F2F2F2"/>
                    </a:solidFill>
                  </a:tcPr>
                </a:tc>
                <a:tc>
                  <a:txBody>
                    <a:bodyPr/>
                    <a:lstStyle/>
                    <a:p>
                      <a:pPr marL="0" indent="0" algn="l" defTabSz="914400">
                        <a:buFont typeface="Arial" panose="020B0604020202020204" pitchFamily="34" charset="0"/>
                        <a:buNone/>
                      </a:pPr>
                      <a:endParaRPr lang="en-CA" sz="1100" b="1" i="0" u="none" strike="noStrike" kern="1200" dirty="0">
                        <a:solidFill>
                          <a:srgbClr val="000000"/>
                        </a:solidFill>
                        <a:effectLst/>
                        <a:latin typeface="Montserrat SemiBold" panose="00000700000000000000" pitchFamily="2" charset="0"/>
                        <a:ea typeface="+mn-ea"/>
                        <a:cs typeface="Arial" panose="020B0604020202020204" pitchFamily="34" charset="0"/>
                      </a:endParaRPr>
                    </a:p>
                  </a:txBody>
                  <a:tcPr anchor="ctr">
                    <a:lnR w="12700" cmpd="sng">
                      <a:noFill/>
                    </a:lnR>
                    <a:solidFill>
                      <a:srgbClr val="F2F2F2"/>
                    </a:solidFill>
                  </a:tcPr>
                </a:tc>
                <a:tc>
                  <a:txBody>
                    <a:bodyPr/>
                    <a:lstStyle/>
                    <a:p>
                      <a:pPr marL="0" indent="0" algn="l" defTabSz="914400">
                        <a:buFont typeface="Arial" panose="020B0604020202020204" pitchFamily="34" charset="0"/>
                        <a:buNone/>
                      </a:pPr>
                      <a:endParaRPr lang="en-CA" sz="1100" b="1" i="0" u="none" strike="noStrike" kern="1200" dirty="0">
                        <a:solidFill>
                          <a:srgbClr val="000000"/>
                        </a:solidFill>
                        <a:effectLst/>
                        <a:latin typeface="Montserrat SemiBold" panose="00000700000000000000" pitchFamily="2" charset="0"/>
                        <a:ea typeface="+mn-ea"/>
                        <a:cs typeface="Arial" panose="020B0604020202020204" pitchFamily="34" charset="0"/>
                      </a:endParaRPr>
                    </a:p>
                  </a:txBody>
                  <a:tcPr anchor="ctr">
                    <a:lnL w="12700" cmpd="sng">
                      <a:noFill/>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CA" sz="1100" b="1" dirty="0">
                          <a:latin typeface="Montserrat SemiBold" panose="00000700000000000000" pitchFamily="2" charset="0"/>
                          <a:cs typeface="Arial" panose="020B0604020202020204" pitchFamily="34" charset="0"/>
                        </a:rPr>
                        <a:t>Q4</a:t>
                      </a:r>
                    </a:p>
                  </a:txBody>
                  <a:tcP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F2F2F2"/>
                    </a:solidFill>
                  </a:tcPr>
                </a:tc>
                <a:tc>
                  <a:txBody>
                    <a:bodyPr/>
                    <a:lstStyle/>
                    <a:p>
                      <a:pPr algn="ctr"/>
                      <a:r>
                        <a:rPr lang="en-CA" sz="1100" b="1" dirty="0">
                          <a:latin typeface="Montserrat SemiBold" panose="00000700000000000000" pitchFamily="2" charset="0"/>
                          <a:cs typeface="Arial" panose="020B0604020202020204" pitchFamily="34" charset="0"/>
                        </a:rPr>
                        <a:t>Q1</a:t>
                      </a:r>
                    </a:p>
                  </a:txBody>
                  <a:tcPr>
                    <a:solidFill>
                      <a:srgbClr val="F2F2F2"/>
                    </a:solidFill>
                  </a:tcPr>
                </a:tc>
                <a:tc>
                  <a:txBody>
                    <a:bodyPr/>
                    <a:lstStyle/>
                    <a:p>
                      <a:pPr algn="ctr"/>
                      <a:r>
                        <a:rPr lang="en-CA" sz="1100" b="1" dirty="0">
                          <a:latin typeface="Montserrat SemiBold" panose="00000700000000000000" pitchFamily="2" charset="0"/>
                          <a:cs typeface="Arial" panose="020B0604020202020204" pitchFamily="34" charset="0"/>
                        </a:rPr>
                        <a:t>Q2</a:t>
                      </a:r>
                    </a:p>
                  </a:txBody>
                  <a:tcPr>
                    <a:solidFill>
                      <a:srgbClr val="F2F2F2"/>
                    </a:solidFill>
                  </a:tcPr>
                </a:tc>
                <a:tc>
                  <a:txBody>
                    <a:bodyPr/>
                    <a:lstStyle/>
                    <a:p>
                      <a:pPr algn="ctr"/>
                      <a:r>
                        <a:rPr lang="en-CA" sz="1100" b="1" dirty="0">
                          <a:latin typeface="Montserrat SemiBold" panose="00000700000000000000" pitchFamily="2" charset="0"/>
                          <a:cs typeface="Arial" panose="020B0604020202020204" pitchFamily="34" charset="0"/>
                        </a:rPr>
                        <a:t>Q3</a:t>
                      </a:r>
                    </a:p>
                  </a:txBody>
                  <a:tcPr>
                    <a:solidFill>
                      <a:srgbClr val="F2F2F2"/>
                    </a:solidFill>
                  </a:tcPr>
                </a:tc>
                <a:tc>
                  <a:txBody>
                    <a:bodyPr/>
                    <a:lstStyle/>
                    <a:p>
                      <a:pPr algn="ctr"/>
                      <a:r>
                        <a:rPr lang="en-CA" sz="1100" b="1" dirty="0">
                          <a:latin typeface="Montserrat SemiBold" panose="00000700000000000000" pitchFamily="2" charset="0"/>
                          <a:cs typeface="Arial" panose="020B0604020202020204" pitchFamily="34" charset="0"/>
                        </a:rPr>
                        <a:t>Q4</a:t>
                      </a:r>
                    </a:p>
                  </a:txBody>
                  <a:tcPr>
                    <a:solidFill>
                      <a:srgbClr val="F2F2F2"/>
                    </a:solidFill>
                  </a:tcPr>
                </a:tc>
                <a:tc>
                  <a:txBody>
                    <a:bodyPr/>
                    <a:lstStyle/>
                    <a:p>
                      <a:pPr algn="ctr"/>
                      <a:r>
                        <a:rPr lang="en-CA" sz="1100" b="1" dirty="0">
                          <a:latin typeface="Montserrat SemiBold" panose="00000700000000000000" pitchFamily="2" charset="0"/>
                          <a:cs typeface="Arial" panose="020B0604020202020204" pitchFamily="34" charset="0"/>
                        </a:rPr>
                        <a:t>Q1</a:t>
                      </a:r>
                    </a:p>
                  </a:txBody>
                  <a:tcPr>
                    <a:solidFill>
                      <a:srgbClr val="F2F2F2"/>
                    </a:solidFill>
                  </a:tcPr>
                </a:tc>
                <a:tc>
                  <a:txBody>
                    <a:bodyPr/>
                    <a:lstStyle/>
                    <a:p>
                      <a:pPr algn="ctr"/>
                      <a:r>
                        <a:rPr lang="en-CA" sz="1100" b="1" dirty="0">
                          <a:latin typeface="Montserrat SemiBold" panose="00000700000000000000" pitchFamily="2" charset="0"/>
                          <a:cs typeface="Arial" panose="020B0604020202020204" pitchFamily="34" charset="0"/>
                        </a:rPr>
                        <a:t>Q2</a:t>
                      </a:r>
                    </a:p>
                  </a:txBody>
                  <a:tcPr>
                    <a:solidFill>
                      <a:srgbClr val="F2F2F2"/>
                    </a:solidFill>
                  </a:tcPr>
                </a:tc>
                <a:tc>
                  <a:txBody>
                    <a:bodyPr/>
                    <a:lstStyle/>
                    <a:p>
                      <a:pPr algn="ctr"/>
                      <a:r>
                        <a:rPr lang="en-CA" sz="1100" b="1" dirty="0">
                          <a:latin typeface="Montserrat SemiBold" panose="00000700000000000000" pitchFamily="2" charset="0"/>
                          <a:cs typeface="Arial" panose="020B0604020202020204" pitchFamily="34" charset="0"/>
                        </a:rPr>
                        <a:t>Q3</a:t>
                      </a:r>
                    </a:p>
                  </a:txBody>
                  <a:tcPr>
                    <a:solidFill>
                      <a:srgbClr val="F2F2F2"/>
                    </a:solidFill>
                  </a:tcPr>
                </a:tc>
                <a:tc>
                  <a:txBody>
                    <a:bodyPr/>
                    <a:lstStyle/>
                    <a:p>
                      <a:pPr algn="ctr"/>
                      <a:r>
                        <a:rPr lang="en-CA" sz="1100" b="1" dirty="0">
                          <a:latin typeface="Montserrat SemiBold" panose="00000700000000000000" pitchFamily="2" charset="0"/>
                          <a:cs typeface="Arial" panose="020B0604020202020204" pitchFamily="34" charset="0"/>
                        </a:rPr>
                        <a:t>Q4</a:t>
                      </a:r>
                    </a:p>
                  </a:txBody>
                  <a:tcPr>
                    <a:solidFill>
                      <a:srgbClr val="F2F2F2"/>
                    </a:solidFill>
                  </a:tcPr>
                </a:tc>
                <a:tc>
                  <a:txBody>
                    <a:bodyPr/>
                    <a:lstStyle/>
                    <a:p>
                      <a:pPr algn="r"/>
                      <a:endParaRPr lang="en-CA" sz="1800" b="1" dirty="0">
                        <a:latin typeface="Montserrat SemiBold" panose="00000700000000000000" pitchFamily="2" charset="0"/>
                        <a:cs typeface="Arial" panose="020B0604020202020204" pitchFamily="34" charset="0"/>
                      </a:endParaRPr>
                    </a:p>
                  </a:txBody>
                  <a:tcPr>
                    <a:solidFill>
                      <a:srgbClr val="F2F2F2"/>
                    </a:solidFill>
                  </a:tcPr>
                </a:tc>
                <a:extLst>
                  <a:ext uri="{0D108BD9-81ED-4DB2-BD59-A6C34878D82A}">
                    <a16:rowId xmlns:a16="http://schemas.microsoft.com/office/drawing/2014/main" val="10001"/>
                  </a:ext>
                </a:extLst>
              </a:tr>
              <a:tr h="365760">
                <a:tc rowSpan="3">
                  <a:txBody>
                    <a:bodyPr/>
                    <a:lstStyle/>
                    <a:p>
                      <a:pPr algn="l"/>
                      <a:r>
                        <a:rPr lang="en-US" sz="1100" b="1" dirty="0">
                          <a:solidFill>
                            <a:srgbClr val="004A83"/>
                          </a:solidFill>
                          <a:latin typeface="Montserrat SemiBold" panose="00000700000000000000" pitchFamily="2" charset="0"/>
                          <a:cs typeface="Arial" panose="020B0604020202020204" pitchFamily="34" charset="0"/>
                        </a:rPr>
                        <a:t>Application Discovery</a:t>
                      </a:r>
                    </a:p>
                  </a:txBody>
                  <a:tcPr marL="756000" anchor="ctr">
                    <a:solidFill>
                      <a:srgbClr val="F2F2F2"/>
                    </a:solidFill>
                  </a:tcPr>
                </a:tc>
                <a:tc>
                  <a:txBody>
                    <a:bodyPr/>
                    <a:lstStyle/>
                    <a:p>
                      <a:pPr marL="0" lvl="1" indent="0" algn="l" defTabSz="914400" rtl="0" eaLnBrk="1" fontAlgn="ctr" latinLnBrk="0" hangingPunct="1">
                        <a:buFont typeface="Arial" panose="020B0604020202020204" pitchFamily="34" charset="0"/>
                        <a:buNone/>
                      </a:pPr>
                      <a:r>
                        <a:rPr lang="en-US" sz="1200" b="0" i="0" u="none" strike="noStrike" kern="1200" dirty="0">
                          <a:solidFill>
                            <a:srgbClr val="000000"/>
                          </a:solidFill>
                          <a:effectLst/>
                          <a:latin typeface="Montserrat SemiBold" panose="00000700000000000000" pitchFamily="2" charset="0"/>
                          <a:ea typeface="+mn-ea"/>
                          <a:cs typeface="Arial" panose="020B0604020202020204" pitchFamily="34" charset="0"/>
                        </a:rPr>
                        <a:t>Core value discovery</a:t>
                      </a:r>
                      <a:endParaRPr lang="en-CA" sz="1200" b="0" i="0" u="none" strike="noStrike" kern="1200" dirty="0">
                        <a:solidFill>
                          <a:srgbClr val="000000"/>
                        </a:solidFill>
                        <a:effectLst/>
                        <a:latin typeface="Montserrat SemiBold" panose="00000700000000000000" pitchFamily="2" charset="0"/>
                        <a:ea typeface="+mn-ea"/>
                        <a:cs typeface="Arial" panose="020B0604020202020204" pitchFamily="34" charset="0"/>
                      </a:endParaRPr>
                    </a:p>
                  </a:txBody>
                  <a:tcPr anchor="ctr">
                    <a:lnR w="12700" cmpd="sng">
                      <a:noFill/>
                    </a:lnR>
                    <a:solidFill>
                      <a:srgbClr val="F2F2F2"/>
                    </a:solidFill>
                  </a:tcPr>
                </a:tc>
                <a:tc>
                  <a:txBody>
                    <a:bodyPr/>
                    <a:lstStyle/>
                    <a:p>
                      <a:pPr marL="0" lvl="1" indent="0" algn="l" defTabSz="914400" rtl="0" eaLnBrk="1" fontAlgn="ctr" latinLnBrk="0" hangingPunct="1">
                        <a:buFont typeface="Arial" panose="020B0604020202020204" pitchFamily="34" charset="0"/>
                        <a:buNone/>
                      </a:pPr>
                      <a:endParaRPr lang="en-CA" sz="1100" b="0" i="0" u="none" strike="noStrike" kern="1200" dirty="0">
                        <a:solidFill>
                          <a:srgbClr val="000000"/>
                        </a:solidFill>
                        <a:effectLst/>
                        <a:latin typeface="Montserrat SemiBold" panose="00000700000000000000" pitchFamily="2" charset="0"/>
                        <a:ea typeface="+mn-ea"/>
                        <a:cs typeface="Arial" panose="020B0604020202020204" pitchFamily="34" charset="0"/>
                      </a:endParaRP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solidFill>
                      <a:schemeClr val="accent1"/>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chemeClr val="accent1"/>
                    </a:solidFill>
                  </a:tcPr>
                </a:tc>
                <a:tc>
                  <a:txBody>
                    <a:bodyPr/>
                    <a:lstStyle/>
                    <a:p>
                      <a:pPr marL="0" algn="l" defTabSz="914400" rtl="0" eaLnBrk="1" latinLnBrk="0" hangingPunct="1"/>
                      <a:endParaRPr lang="en-CA" sz="500" kern="1200" dirty="0">
                        <a:solidFill>
                          <a:schemeClr val="dk1"/>
                        </a:solidFill>
                        <a:latin typeface="Montserrat SemiBold" panose="00000700000000000000" pitchFamily="2" charset="0"/>
                        <a:ea typeface="+mn-ea"/>
                        <a:cs typeface="Arial" panose="020B0604020202020204" pitchFamily="34" charset="0"/>
                      </a:endParaRPr>
                    </a:p>
                  </a:txBody>
                  <a:tcPr anchor="ctr">
                    <a:solidFill>
                      <a:schemeClr val="accent1"/>
                    </a:solidFill>
                  </a:tcPr>
                </a:tc>
                <a:tc>
                  <a:txBody>
                    <a:bodyPr/>
                    <a:lstStyle/>
                    <a:p>
                      <a:pPr marL="0" algn="l" defTabSz="914400" rtl="0" eaLnBrk="1" latinLnBrk="0" hangingPunct="1"/>
                      <a:endParaRPr lang="en-CA" sz="500" kern="1200" dirty="0">
                        <a:solidFill>
                          <a:schemeClr val="dk1"/>
                        </a:solidFill>
                        <a:latin typeface="Montserrat SemiBold" panose="00000700000000000000" pitchFamily="2" charset="0"/>
                        <a:ea typeface="+mn-ea"/>
                        <a:cs typeface="Arial" panose="020B0604020202020204" pitchFamily="34" charset="0"/>
                      </a:endParaRPr>
                    </a:p>
                  </a:txBody>
                  <a:tcPr anchor="ctr">
                    <a:solidFill>
                      <a:schemeClr val="bg1">
                        <a:lumMod val="95000"/>
                      </a:schemeClr>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chemeClr val="bg1">
                        <a:lumMod val="95000"/>
                      </a:schemeClr>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chemeClr val="bg1">
                        <a:lumMod val="95000"/>
                      </a:schemeClr>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chemeClr val="bg1">
                        <a:lumMod val="95000"/>
                      </a:schemeClr>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chemeClr val="bg1">
                        <a:lumMod val="95000"/>
                      </a:schemeClr>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chemeClr val="bg1">
                        <a:lumMod val="95000"/>
                      </a:schemeClr>
                    </a:solidFill>
                  </a:tcPr>
                </a:tc>
                <a:tc>
                  <a:txBody>
                    <a:bodyPr/>
                    <a:lstStyle/>
                    <a:p>
                      <a:pPr algn="r"/>
                      <a:endParaRPr lang="en-CA" sz="1800" dirty="0">
                        <a:latin typeface="Montserrat SemiBold" panose="00000700000000000000" pitchFamily="2" charset="0"/>
                        <a:cs typeface="Arial" panose="020B0604020202020204" pitchFamily="34" charset="0"/>
                      </a:endParaRPr>
                    </a:p>
                  </a:txBody>
                  <a:tcPr anchor="ctr">
                    <a:solidFill>
                      <a:schemeClr val="bg1">
                        <a:lumMod val="95000"/>
                      </a:schemeClr>
                    </a:solidFill>
                  </a:tcPr>
                </a:tc>
                <a:extLst>
                  <a:ext uri="{0D108BD9-81ED-4DB2-BD59-A6C34878D82A}">
                    <a16:rowId xmlns:a16="http://schemas.microsoft.com/office/drawing/2014/main" val="10002"/>
                  </a:ext>
                </a:extLst>
              </a:tr>
              <a:tr h="365760">
                <a:tc vMerge="1">
                  <a:txBody>
                    <a:bodyPr/>
                    <a:lstStyle/>
                    <a:p>
                      <a:pPr marL="0" lvl="1" indent="0" algn="l" defTabSz="914400" rtl="0" eaLnBrk="1" fontAlgn="ctr" latinLnBrk="0" hangingPunct="1">
                        <a:buFont typeface="Arial" panose="020B0604020202020204" pitchFamily="34" charset="0"/>
                        <a:buNone/>
                      </a:pPr>
                      <a:endParaRPr lang="en-CA" sz="1200" b="1" i="0" u="none" strike="noStrike" kern="1200">
                        <a:solidFill>
                          <a:srgbClr val="000000"/>
                        </a:solidFill>
                        <a:effectLst/>
                        <a:latin typeface="Arial" panose="020B0604020202020204" pitchFamily="34" charset="0"/>
                        <a:ea typeface="+mn-ea"/>
                        <a:cs typeface="Arial" panose="020B0604020202020204" pitchFamily="34" charset="0"/>
                      </a:endParaRPr>
                    </a:p>
                  </a:txBody>
                  <a:tcPr anchor="ctr">
                    <a:solidFill>
                      <a:srgbClr val="F2F2F2"/>
                    </a:solidFill>
                  </a:tcPr>
                </a:tc>
                <a:tc>
                  <a:txBody>
                    <a:bodyPr/>
                    <a:lstStyle/>
                    <a:p>
                      <a:pPr marL="0" lvl="1" indent="0" algn="l" defTabSz="914400" rtl="0" eaLnBrk="1" fontAlgn="ctr" latinLnBrk="0" hangingPunct="1">
                        <a:buFont typeface="Arial" panose="020B0604020202020204" pitchFamily="34" charset="0"/>
                        <a:buNone/>
                      </a:pPr>
                      <a:r>
                        <a:rPr lang="en-US" sz="1200" b="0" i="0" u="none" strike="noStrike" kern="1200" dirty="0">
                          <a:solidFill>
                            <a:srgbClr val="000000"/>
                          </a:solidFill>
                          <a:effectLst/>
                          <a:latin typeface="Montserrat SemiBold" panose="00000700000000000000" pitchFamily="2" charset="0"/>
                          <a:ea typeface="+mn-ea"/>
                          <a:cs typeface="Arial" panose="020B0604020202020204" pitchFamily="34" charset="0"/>
                        </a:rPr>
                        <a:t>Regional application discovery</a:t>
                      </a:r>
                      <a:endParaRPr lang="en-CA" sz="1200" b="0" i="0" u="none" strike="noStrike" kern="1200" dirty="0">
                        <a:solidFill>
                          <a:srgbClr val="000000"/>
                        </a:solidFill>
                        <a:effectLst/>
                        <a:latin typeface="Montserrat SemiBold" panose="00000700000000000000" pitchFamily="2" charset="0"/>
                        <a:ea typeface="+mn-ea"/>
                        <a:cs typeface="Arial" panose="020B0604020202020204" pitchFamily="34" charset="0"/>
                      </a:endParaRPr>
                    </a:p>
                  </a:txBody>
                  <a:tcPr anchor="ctr">
                    <a:lnR w="12700" cmpd="sng">
                      <a:noFill/>
                    </a:lnR>
                    <a:solidFill>
                      <a:srgbClr val="F2F2F2"/>
                    </a:solidFill>
                  </a:tcPr>
                </a:tc>
                <a:tc>
                  <a:txBody>
                    <a:bodyPr/>
                    <a:lstStyle/>
                    <a:p>
                      <a:pPr marL="0" lvl="1" indent="0" algn="l" defTabSz="914400" rtl="0" eaLnBrk="1" fontAlgn="ctr" latinLnBrk="0" hangingPunct="1">
                        <a:buFont typeface="Arial" panose="020B0604020202020204" pitchFamily="34" charset="0"/>
                        <a:buNone/>
                      </a:pPr>
                      <a:endParaRPr lang="en-CA" sz="1100" b="0" i="0" u="none" strike="noStrike" kern="1200" dirty="0">
                        <a:solidFill>
                          <a:srgbClr val="000000"/>
                        </a:solidFill>
                        <a:effectLst/>
                        <a:latin typeface="Montserrat SemiBold" panose="00000700000000000000" pitchFamily="2" charset="0"/>
                        <a:ea typeface="+mn-ea"/>
                        <a:cs typeface="Arial" panose="020B0604020202020204" pitchFamily="34" charset="0"/>
                      </a:endParaRP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solidFill>
                      <a:schemeClr val="bg1">
                        <a:lumMod val="95000"/>
                      </a:schemeClr>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chemeClr val="accent1"/>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chemeClr val="accent1"/>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chemeClr val="accent1"/>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chemeClr val="bg1">
                        <a:lumMod val="95000"/>
                      </a:schemeClr>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chemeClr val="bg1">
                        <a:lumMod val="95000"/>
                      </a:schemeClr>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chemeClr val="bg1">
                        <a:lumMod val="95000"/>
                      </a:schemeClr>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chemeClr val="bg1">
                        <a:lumMod val="95000"/>
                      </a:schemeClr>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chemeClr val="bg1">
                        <a:lumMod val="95000"/>
                      </a:schemeClr>
                    </a:solidFill>
                  </a:tcPr>
                </a:tc>
                <a:tc>
                  <a:txBody>
                    <a:bodyPr/>
                    <a:lstStyle/>
                    <a:p>
                      <a:pPr algn="r"/>
                      <a:endParaRPr lang="en-CA" sz="1800" dirty="0">
                        <a:latin typeface="Montserrat SemiBold" panose="00000700000000000000" pitchFamily="2" charset="0"/>
                        <a:cs typeface="Arial" panose="020B0604020202020204" pitchFamily="34" charset="0"/>
                      </a:endParaRPr>
                    </a:p>
                  </a:txBody>
                  <a:tcPr anchor="ctr">
                    <a:solidFill>
                      <a:schemeClr val="bg1">
                        <a:lumMod val="95000"/>
                      </a:schemeClr>
                    </a:solidFill>
                  </a:tcPr>
                </a:tc>
                <a:extLst>
                  <a:ext uri="{0D108BD9-81ED-4DB2-BD59-A6C34878D82A}">
                    <a16:rowId xmlns:a16="http://schemas.microsoft.com/office/drawing/2014/main" val="10003"/>
                  </a:ext>
                </a:extLst>
              </a:tr>
              <a:tr h="365760">
                <a:tc vMerge="1">
                  <a:txBody>
                    <a:bodyPr/>
                    <a:lstStyle/>
                    <a:p>
                      <a:pPr marL="0" lvl="1" indent="0" algn="l" defTabSz="914400" rtl="0" eaLnBrk="1" fontAlgn="ctr" latinLnBrk="0" hangingPunct="1">
                        <a:buFont typeface="Arial" panose="020B0604020202020204" pitchFamily="34" charset="0"/>
                        <a:buNone/>
                      </a:pPr>
                      <a:endParaRPr lang="en-CA" sz="1200" b="1" i="0" u="none" strike="noStrike" kern="1200">
                        <a:solidFill>
                          <a:srgbClr val="000000"/>
                        </a:solidFill>
                        <a:effectLst/>
                        <a:latin typeface="Arial" panose="020B0604020202020204" pitchFamily="34" charset="0"/>
                        <a:ea typeface="+mn-ea"/>
                        <a:cs typeface="Arial" panose="020B0604020202020204" pitchFamily="34" charset="0"/>
                      </a:endParaRPr>
                    </a:p>
                  </a:txBody>
                  <a:tcPr anchor="ctr">
                    <a:solidFill>
                      <a:srgbClr val="F2F2F2"/>
                    </a:solidFill>
                  </a:tcPr>
                </a:tc>
                <a:tc>
                  <a:txBody>
                    <a:bodyPr/>
                    <a:lstStyle/>
                    <a:p>
                      <a:pPr marL="0" lvl="1" indent="0" algn="l" defTabSz="914400" rtl="0" eaLnBrk="1" fontAlgn="ctr" latinLnBrk="0" hangingPunct="1">
                        <a:buFont typeface="Arial" panose="020B0604020202020204" pitchFamily="34" charset="0"/>
                        <a:buNone/>
                      </a:pPr>
                      <a:r>
                        <a:rPr lang="en-US" sz="1200" b="0" i="0" u="none" strike="noStrike" kern="1200" dirty="0">
                          <a:solidFill>
                            <a:srgbClr val="000000"/>
                          </a:solidFill>
                          <a:effectLst/>
                          <a:latin typeface="Montserrat SemiBold" panose="00000700000000000000" pitchFamily="2" charset="0"/>
                          <a:ea typeface="+mn-ea"/>
                          <a:cs typeface="Arial" panose="020B0604020202020204" pitchFamily="34" charset="0"/>
                        </a:rPr>
                        <a:t>Admin application discovery</a:t>
                      </a:r>
                      <a:endParaRPr lang="en-CA" sz="1200" b="0" i="0" u="none" strike="noStrike" kern="1200" dirty="0">
                        <a:solidFill>
                          <a:srgbClr val="000000"/>
                        </a:solidFill>
                        <a:effectLst/>
                        <a:latin typeface="Montserrat SemiBold" panose="00000700000000000000" pitchFamily="2" charset="0"/>
                        <a:ea typeface="+mn-ea"/>
                        <a:cs typeface="Arial" panose="020B0604020202020204" pitchFamily="34" charset="0"/>
                      </a:endParaRPr>
                    </a:p>
                  </a:txBody>
                  <a:tcPr anchor="ctr">
                    <a:lnR w="12700" cmpd="sng">
                      <a:noFill/>
                    </a:lnR>
                    <a:solidFill>
                      <a:srgbClr val="F2F2F2"/>
                    </a:solidFill>
                  </a:tcPr>
                </a:tc>
                <a:tc>
                  <a:txBody>
                    <a:bodyPr/>
                    <a:lstStyle/>
                    <a:p>
                      <a:pPr marL="0" lvl="1" indent="0" algn="l" defTabSz="914400" rtl="0" eaLnBrk="1" fontAlgn="ctr" latinLnBrk="0" hangingPunct="1">
                        <a:buFont typeface="Arial" panose="020B0604020202020204" pitchFamily="34" charset="0"/>
                        <a:buNone/>
                      </a:pPr>
                      <a:endParaRPr lang="en-CA" sz="1100" b="0" i="0" u="none" strike="noStrike" kern="1200" dirty="0">
                        <a:solidFill>
                          <a:srgbClr val="000000"/>
                        </a:solidFill>
                        <a:effectLst/>
                        <a:latin typeface="Montserrat SemiBold" panose="00000700000000000000" pitchFamily="2" charset="0"/>
                        <a:ea typeface="+mn-ea"/>
                        <a:cs typeface="Arial" panose="020B0604020202020204" pitchFamily="34" charset="0"/>
                      </a:endParaRP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solidFill>
                      <a:srgbClr val="F2F2F2"/>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chemeClr val="bg1">
                        <a:lumMod val="95000"/>
                      </a:schemeClr>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chemeClr val="accent1"/>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chemeClr val="accent1"/>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chemeClr val="accent1"/>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chemeClr val="bg1">
                        <a:lumMod val="95000"/>
                      </a:schemeClr>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chemeClr val="bg1">
                        <a:lumMod val="95000"/>
                      </a:schemeClr>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chemeClr val="bg1">
                        <a:lumMod val="95000"/>
                      </a:schemeClr>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chemeClr val="bg1">
                        <a:lumMod val="95000"/>
                      </a:schemeClr>
                    </a:solidFill>
                  </a:tcPr>
                </a:tc>
                <a:tc>
                  <a:txBody>
                    <a:bodyPr/>
                    <a:lstStyle/>
                    <a:p>
                      <a:pPr algn="r"/>
                      <a:endParaRPr lang="en-CA" sz="1800" dirty="0">
                        <a:latin typeface="Montserrat SemiBold" panose="00000700000000000000" pitchFamily="2" charset="0"/>
                        <a:cs typeface="Arial" panose="020B0604020202020204" pitchFamily="34" charset="0"/>
                      </a:endParaRPr>
                    </a:p>
                  </a:txBody>
                  <a:tcPr anchor="ctr">
                    <a:solidFill>
                      <a:schemeClr val="bg1">
                        <a:lumMod val="95000"/>
                      </a:schemeClr>
                    </a:solidFill>
                  </a:tcPr>
                </a:tc>
                <a:extLst>
                  <a:ext uri="{0D108BD9-81ED-4DB2-BD59-A6C34878D82A}">
                    <a16:rowId xmlns:a16="http://schemas.microsoft.com/office/drawing/2014/main" val="10004"/>
                  </a:ext>
                </a:extLst>
              </a:tr>
              <a:tr h="365760">
                <a:tc rowSpan="4">
                  <a:txBody>
                    <a:bodyPr/>
                    <a:lstStyle/>
                    <a:p>
                      <a:pPr algn="l"/>
                      <a:r>
                        <a:rPr lang="en-US" sz="1100" b="1" dirty="0">
                          <a:solidFill>
                            <a:srgbClr val="004A83"/>
                          </a:solidFill>
                          <a:latin typeface="Montserrat SemiBold" panose="00000700000000000000" pitchFamily="2" charset="0"/>
                          <a:cs typeface="Arial" panose="020B0604020202020204" pitchFamily="34" charset="0"/>
                        </a:rPr>
                        <a:t>Application Rationalization</a:t>
                      </a:r>
                    </a:p>
                  </a:txBody>
                  <a:tcPr marL="756000" anchor="ctr">
                    <a:solidFill>
                      <a:schemeClr val="accent1">
                        <a:lumMod val="20000"/>
                        <a:lumOff val="80000"/>
                      </a:schemeClr>
                    </a:solidFill>
                  </a:tcPr>
                </a:tc>
                <a:tc>
                  <a:txBody>
                    <a:bodyPr/>
                    <a:lstStyle/>
                    <a:p>
                      <a:pPr marL="0" lvl="1" indent="0" algn="l" defTabSz="914400" rtl="0" eaLnBrk="1" fontAlgn="ctr" latinLnBrk="0" hangingPunct="1">
                        <a:buFont typeface="Arial" panose="020B0604020202020204" pitchFamily="34" charset="0"/>
                        <a:buNone/>
                      </a:pPr>
                      <a:r>
                        <a:rPr lang="en-US" sz="1200" b="0" i="0" u="none" strike="noStrike" kern="1200" dirty="0">
                          <a:solidFill>
                            <a:srgbClr val="000000"/>
                          </a:solidFill>
                          <a:effectLst/>
                          <a:latin typeface="Montserrat SemiBold" panose="00000700000000000000" pitchFamily="2" charset="0"/>
                          <a:ea typeface="+mn-ea"/>
                          <a:cs typeface="Arial" panose="020B0604020202020204" pitchFamily="34" charset="0"/>
                        </a:rPr>
                        <a:t>Priority Applications</a:t>
                      </a:r>
                      <a:endParaRPr lang="en-CA" sz="1200" b="0" i="0" u="none" strike="noStrike" kern="1200" dirty="0">
                        <a:solidFill>
                          <a:srgbClr val="000000"/>
                        </a:solidFill>
                        <a:effectLst/>
                        <a:latin typeface="Montserrat SemiBold" panose="00000700000000000000" pitchFamily="2" charset="0"/>
                        <a:ea typeface="+mn-ea"/>
                        <a:cs typeface="Arial" panose="020B0604020202020204" pitchFamily="34" charset="0"/>
                      </a:endParaRPr>
                    </a:p>
                  </a:txBody>
                  <a:tcPr anchor="ctr">
                    <a:lnR w="12700" cmpd="sng">
                      <a:noFill/>
                    </a:lnR>
                    <a:solidFill>
                      <a:schemeClr val="accent1">
                        <a:lumMod val="20000"/>
                        <a:lumOff val="80000"/>
                      </a:schemeClr>
                    </a:solidFill>
                  </a:tcPr>
                </a:tc>
                <a:tc>
                  <a:txBody>
                    <a:bodyPr/>
                    <a:lstStyle/>
                    <a:p>
                      <a:pPr marL="0" lvl="1" indent="0" algn="l" defTabSz="914400" rtl="0" eaLnBrk="1" fontAlgn="ctr" latinLnBrk="0" hangingPunct="1">
                        <a:buFont typeface="Arial" panose="020B0604020202020204" pitchFamily="34" charset="0"/>
                        <a:buNone/>
                      </a:pPr>
                      <a:endParaRPr lang="en-CA" sz="1100" b="0" i="0" u="none" strike="noStrike" kern="1200" dirty="0">
                        <a:solidFill>
                          <a:srgbClr val="000000"/>
                        </a:solidFill>
                        <a:effectLst/>
                        <a:latin typeface="Montserrat SemiBold" panose="00000700000000000000" pitchFamily="2" charset="0"/>
                        <a:ea typeface="+mn-ea"/>
                        <a:cs typeface="Arial" panose="020B0604020202020204" pitchFamily="34" charset="0"/>
                      </a:endParaRP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solidFill>
                      <a:srgbClr val="CFE4F5"/>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rgbClr val="FFC000"/>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rgbClr val="FFC000"/>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rgbClr val="FFC000"/>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rgbClr val="CFE4F5"/>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rgbClr val="CFE4F5"/>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rgbClr val="CFE4F5"/>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rgbClr val="CFE4F5"/>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rgbClr val="CFE4F5"/>
                    </a:solidFill>
                  </a:tcPr>
                </a:tc>
                <a:tc>
                  <a:txBody>
                    <a:bodyPr/>
                    <a:lstStyle/>
                    <a:p>
                      <a:pPr algn="r"/>
                      <a:endParaRPr lang="en-CA" sz="1800" dirty="0">
                        <a:latin typeface="Montserrat SemiBold" panose="00000700000000000000" pitchFamily="2" charset="0"/>
                        <a:cs typeface="Arial" panose="020B0604020202020204" pitchFamily="34" charset="0"/>
                      </a:endParaRPr>
                    </a:p>
                  </a:txBody>
                  <a:tcPr anchor="ctr">
                    <a:solidFill>
                      <a:srgbClr val="CFE4F5"/>
                    </a:solidFill>
                  </a:tcPr>
                </a:tc>
                <a:extLst>
                  <a:ext uri="{0D108BD9-81ED-4DB2-BD59-A6C34878D82A}">
                    <a16:rowId xmlns:a16="http://schemas.microsoft.com/office/drawing/2014/main" val="10007"/>
                  </a:ext>
                </a:extLst>
              </a:tr>
              <a:tr h="365760">
                <a:tc vMerge="1">
                  <a:txBody>
                    <a:bodyPr/>
                    <a:lstStyle/>
                    <a:p>
                      <a:pPr marL="0" lvl="1" indent="0" algn="l" defTabSz="914400" rtl="0" eaLnBrk="1" fontAlgn="ctr" latinLnBrk="0" hangingPunct="1">
                        <a:buFont typeface="Arial" panose="020B0604020202020204" pitchFamily="34" charset="0"/>
                        <a:buNone/>
                      </a:pPr>
                      <a:endParaRPr lang="en-CA" sz="1200" b="1" i="0" u="none" strike="noStrike" kern="1200">
                        <a:solidFill>
                          <a:srgbClr val="000000"/>
                        </a:solidFill>
                        <a:effectLst/>
                        <a:latin typeface="Arial" panose="020B0604020202020204" pitchFamily="34" charset="0"/>
                        <a:ea typeface="+mn-ea"/>
                        <a:cs typeface="Arial" panose="020B0604020202020204" pitchFamily="34" charset="0"/>
                      </a:endParaRPr>
                    </a:p>
                  </a:txBody>
                  <a:tcPr anchor="ctr">
                    <a:solidFill>
                      <a:srgbClr val="F2F2F2"/>
                    </a:solidFill>
                  </a:tcPr>
                </a:tc>
                <a:tc>
                  <a:txBody>
                    <a:bodyPr/>
                    <a:lstStyle/>
                    <a:p>
                      <a:pPr marL="0" lvl="1" indent="0" algn="l" defTabSz="914400" rtl="0" eaLnBrk="1" fontAlgn="ctr" latinLnBrk="0" hangingPunct="1">
                        <a:buFont typeface="Arial" panose="020B0604020202020204" pitchFamily="34" charset="0"/>
                        <a:buNone/>
                      </a:pPr>
                      <a:r>
                        <a:rPr lang="en-US" sz="1200" b="0" i="0" u="none" strike="noStrike" kern="1200" dirty="0">
                          <a:solidFill>
                            <a:srgbClr val="000000"/>
                          </a:solidFill>
                          <a:effectLst/>
                          <a:latin typeface="Montserrat SemiBold" panose="00000700000000000000" pitchFamily="2" charset="0"/>
                          <a:ea typeface="+mn-ea"/>
                          <a:cs typeface="Arial" panose="020B0604020202020204" pitchFamily="34" charset="0"/>
                        </a:rPr>
                        <a:t>Enterprise-Wide Applications</a:t>
                      </a:r>
                      <a:endParaRPr lang="en-CA" sz="1200" b="0" i="0" u="none" strike="noStrike" kern="1200" dirty="0">
                        <a:solidFill>
                          <a:srgbClr val="000000"/>
                        </a:solidFill>
                        <a:effectLst/>
                        <a:latin typeface="Montserrat SemiBold" panose="00000700000000000000" pitchFamily="2" charset="0"/>
                        <a:ea typeface="+mn-ea"/>
                        <a:cs typeface="Arial" panose="020B0604020202020204" pitchFamily="34" charset="0"/>
                      </a:endParaRPr>
                    </a:p>
                  </a:txBody>
                  <a:tcPr anchor="ctr">
                    <a:lnR w="12700" cmpd="sng">
                      <a:noFill/>
                    </a:lnR>
                    <a:solidFill>
                      <a:schemeClr val="accent1">
                        <a:lumMod val="20000"/>
                        <a:lumOff val="80000"/>
                      </a:schemeClr>
                    </a:solidFill>
                  </a:tcPr>
                </a:tc>
                <a:tc>
                  <a:txBody>
                    <a:bodyPr/>
                    <a:lstStyle/>
                    <a:p>
                      <a:pPr marL="0" lvl="1" indent="0" algn="l" defTabSz="914400" rtl="0" eaLnBrk="1" fontAlgn="ctr" latinLnBrk="0" hangingPunct="1">
                        <a:buFont typeface="Arial" panose="020B0604020202020204" pitchFamily="34" charset="0"/>
                        <a:buNone/>
                      </a:pPr>
                      <a:endParaRPr lang="en-CA" sz="1100" b="0" i="0" u="none" strike="noStrike" kern="1200" dirty="0">
                        <a:solidFill>
                          <a:srgbClr val="000000"/>
                        </a:solidFill>
                        <a:effectLst/>
                        <a:latin typeface="Montserrat SemiBold" panose="00000700000000000000" pitchFamily="2" charset="0"/>
                        <a:ea typeface="+mn-ea"/>
                        <a:cs typeface="Arial" panose="020B0604020202020204" pitchFamily="34" charset="0"/>
                      </a:endParaRP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solidFill>
                      <a:srgbClr val="CFE4F5"/>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rgbClr val="CFE4F5"/>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rgbClr val="FFC000"/>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rgbClr val="FFC000"/>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rgbClr val="FFC000"/>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rgbClr val="FFC000"/>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rgbClr val="FFC000"/>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rgbClr val="CFE4F5"/>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rgbClr val="CFE4F5"/>
                    </a:solidFill>
                  </a:tcPr>
                </a:tc>
                <a:tc>
                  <a:txBody>
                    <a:bodyPr/>
                    <a:lstStyle/>
                    <a:p>
                      <a:pPr algn="r"/>
                      <a:endParaRPr lang="en-CA" sz="1800" dirty="0">
                        <a:latin typeface="Montserrat SemiBold" panose="00000700000000000000" pitchFamily="2" charset="0"/>
                        <a:cs typeface="Arial" panose="020B0604020202020204" pitchFamily="34" charset="0"/>
                      </a:endParaRPr>
                    </a:p>
                  </a:txBody>
                  <a:tcPr anchor="ctr">
                    <a:solidFill>
                      <a:srgbClr val="CFE4F5"/>
                    </a:solidFill>
                  </a:tcPr>
                </a:tc>
                <a:extLst>
                  <a:ext uri="{0D108BD9-81ED-4DB2-BD59-A6C34878D82A}">
                    <a16:rowId xmlns:a16="http://schemas.microsoft.com/office/drawing/2014/main" val="10008"/>
                  </a:ext>
                </a:extLst>
              </a:tr>
              <a:tr h="365760">
                <a:tc vMerge="1">
                  <a:txBody>
                    <a:bodyPr/>
                    <a:lstStyle/>
                    <a:p>
                      <a:pPr algn="l"/>
                      <a:endParaRPr lang="en-US" sz="1100" b="1" dirty="0">
                        <a:solidFill>
                          <a:srgbClr val="004A83"/>
                        </a:solidFill>
                        <a:latin typeface="Arial" panose="020B0604020202020204" pitchFamily="34" charset="0"/>
                        <a:cs typeface="Arial" panose="020B0604020202020204" pitchFamily="34" charset="0"/>
                      </a:endParaRPr>
                    </a:p>
                  </a:txBody>
                  <a:tcPr marL="756000" anchor="ctr">
                    <a:solidFill>
                      <a:schemeClr val="accent1">
                        <a:lumMod val="20000"/>
                        <a:lumOff val="80000"/>
                      </a:schemeClr>
                    </a:solidFill>
                  </a:tcPr>
                </a:tc>
                <a:tc>
                  <a:txBody>
                    <a:bodyPr/>
                    <a:lstStyle/>
                    <a:p>
                      <a:pPr marL="0" marR="0" lvl="1"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dirty="0">
                          <a:solidFill>
                            <a:srgbClr val="000000"/>
                          </a:solidFill>
                          <a:effectLst/>
                          <a:latin typeface="Montserrat SemiBold" panose="00000700000000000000" pitchFamily="2" charset="0"/>
                          <a:ea typeface="+mn-ea"/>
                          <a:cs typeface="Arial" panose="020B0604020202020204" pitchFamily="34" charset="0"/>
                        </a:rPr>
                        <a:t>Department A Applications</a:t>
                      </a:r>
                      <a:endParaRPr lang="en-CA" sz="1200" b="0" i="0" u="none" strike="noStrike" kern="1200" dirty="0">
                        <a:solidFill>
                          <a:srgbClr val="000000"/>
                        </a:solidFill>
                        <a:effectLst/>
                        <a:latin typeface="Montserrat SemiBold" panose="00000700000000000000" pitchFamily="2" charset="0"/>
                        <a:ea typeface="+mn-ea"/>
                        <a:cs typeface="Arial" panose="020B0604020202020204" pitchFamily="34" charset="0"/>
                      </a:endParaRPr>
                    </a:p>
                  </a:txBody>
                  <a:tcPr anchor="ctr">
                    <a:lnR w="12700" cmpd="sng">
                      <a:noFill/>
                    </a:lnR>
                    <a:solidFill>
                      <a:schemeClr val="accent1">
                        <a:lumMod val="20000"/>
                        <a:lumOff val="80000"/>
                      </a:schemeClr>
                    </a:solidFill>
                  </a:tcPr>
                </a:tc>
                <a:tc>
                  <a:txBody>
                    <a:bodyPr/>
                    <a:lstStyle/>
                    <a:p>
                      <a:pPr marL="0" lvl="1" indent="0" algn="l" defTabSz="914400" rtl="0" eaLnBrk="1" fontAlgn="ctr" latinLnBrk="0" hangingPunct="1">
                        <a:buFont typeface="Arial" panose="020B0604020202020204" pitchFamily="34" charset="0"/>
                        <a:buNone/>
                      </a:pPr>
                      <a:endParaRPr lang="en-CA" sz="1100" b="0" i="0" u="none" strike="noStrike" kern="1200" dirty="0">
                        <a:solidFill>
                          <a:srgbClr val="000000"/>
                        </a:solidFill>
                        <a:effectLst/>
                        <a:latin typeface="Montserrat SemiBold" panose="00000700000000000000" pitchFamily="2" charset="0"/>
                        <a:ea typeface="+mn-ea"/>
                        <a:cs typeface="Arial" panose="020B0604020202020204" pitchFamily="34" charset="0"/>
                      </a:endParaRP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solidFill>
                      <a:srgbClr val="CFE4F5"/>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rgbClr val="CFE4F5"/>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rgbClr val="CFE4F5"/>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rgbClr val="FFC000"/>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rgbClr val="FFC000"/>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rgbClr val="FFC000"/>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rgbClr val="FFC000"/>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rgbClr val="CFE4F5"/>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rgbClr val="CFE4F5"/>
                    </a:solidFill>
                  </a:tcPr>
                </a:tc>
                <a:tc>
                  <a:txBody>
                    <a:bodyPr/>
                    <a:lstStyle/>
                    <a:p>
                      <a:pPr algn="r"/>
                      <a:endParaRPr lang="en-CA" sz="1800" dirty="0">
                        <a:latin typeface="Montserrat SemiBold" panose="00000700000000000000" pitchFamily="2" charset="0"/>
                        <a:cs typeface="Arial" panose="020B0604020202020204" pitchFamily="34" charset="0"/>
                      </a:endParaRPr>
                    </a:p>
                  </a:txBody>
                  <a:tcPr anchor="ctr">
                    <a:solidFill>
                      <a:srgbClr val="CFE4F5"/>
                    </a:solidFill>
                  </a:tcPr>
                </a:tc>
                <a:extLst>
                  <a:ext uri="{0D108BD9-81ED-4DB2-BD59-A6C34878D82A}">
                    <a16:rowId xmlns:a16="http://schemas.microsoft.com/office/drawing/2014/main" val="941678722"/>
                  </a:ext>
                </a:extLst>
              </a:tr>
              <a:tr h="365760">
                <a:tc vMerge="1">
                  <a:txBody>
                    <a:bodyPr/>
                    <a:lstStyle/>
                    <a:p>
                      <a:pPr algn="l"/>
                      <a:endParaRPr lang="en-US" sz="1100" b="1" dirty="0">
                        <a:solidFill>
                          <a:srgbClr val="004A83"/>
                        </a:solidFill>
                        <a:latin typeface="Arial" panose="020B0604020202020204" pitchFamily="34" charset="0"/>
                        <a:cs typeface="Arial" panose="020B0604020202020204" pitchFamily="34" charset="0"/>
                      </a:endParaRPr>
                    </a:p>
                  </a:txBody>
                  <a:tcPr marL="756000" anchor="ctr">
                    <a:solidFill>
                      <a:schemeClr val="accent1">
                        <a:lumMod val="20000"/>
                        <a:lumOff val="80000"/>
                      </a:schemeClr>
                    </a:solidFill>
                  </a:tcPr>
                </a:tc>
                <a:tc>
                  <a:txBody>
                    <a:bodyPr/>
                    <a:lstStyle/>
                    <a:p>
                      <a:pPr marL="0" marR="0" lvl="1"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dirty="0">
                          <a:solidFill>
                            <a:srgbClr val="000000"/>
                          </a:solidFill>
                          <a:effectLst/>
                          <a:latin typeface="Montserrat SemiBold" panose="00000700000000000000" pitchFamily="2" charset="0"/>
                          <a:ea typeface="+mn-ea"/>
                          <a:cs typeface="Arial" panose="020B0604020202020204" pitchFamily="34" charset="0"/>
                        </a:rPr>
                        <a:t>Department B-F Applications</a:t>
                      </a:r>
                      <a:endParaRPr lang="en-CA" sz="1200" b="0" i="0" u="none" strike="noStrike" kern="1200" dirty="0">
                        <a:solidFill>
                          <a:srgbClr val="000000"/>
                        </a:solidFill>
                        <a:effectLst/>
                        <a:latin typeface="Montserrat SemiBold" panose="00000700000000000000" pitchFamily="2" charset="0"/>
                        <a:ea typeface="+mn-ea"/>
                        <a:cs typeface="Arial" panose="020B0604020202020204" pitchFamily="34" charset="0"/>
                      </a:endParaRPr>
                    </a:p>
                  </a:txBody>
                  <a:tcPr anchor="ctr">
                    <a:lnR w="12700" cmpd="sng">
                      <a:noFill/>
                    </a:lnR>
                    <a:solidFill>
                      <a:schemeClr val="accent1">
                        <a:lumMod val="20000"/>
                        <a:lumOff val="80000"/>
                      </a:schemeClr>
                    </a:solidFill>
                  </a:tcPr>
                </a:tc>
                <a:tc>
                  <a:txBody>
                    <a:bodyPr/>
                    <a:lstStyle/>
                    <a:p>
                      <a:pPr marL="0" lvl="1" indent="0" algn="l" defTabSz="914400" rtl="0" eaLnBrk="1" fontAlgn="ctr" latinLnBrk="0" hangingPunct="1">
                        <a:buFont typeface="Arial" panose="020B0604020202020204" pitchFamily="34" charset="0"/>
                        <a:buNone/>
                      </a:pPr>
                      <a:endParaRPr lang="en-CA" sz="1100" b="0" i="0" u="none" strike="noStrike" kern="1200" dirty="0">
                        <a:solidFill>
                          <a:srgbClr val="000000"/>
                        </a:solidFill>
                        <a:effectLst/>
                        <a:latin typeface="Montserrat SemiBold" panose="00000700000000000000" pitchFamily="2" charset="0"/>
                        <a:ea typeface="+mn-ea"/>
                        <a:cs typeface="Arial" panose="020B0604020202020204" pitchFamily="34" charset="0"/>
                      </a:endParaRP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solidFill>
                      <a:srgbClr val="CFE4F5"/>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rgbClr val="CFE4F5"/>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rgbClr val="CFE4F5"/>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rgbClr val="CFE4F5"/>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rgbClr val="FFC000"/>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rgbClr val="FFC000"/>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rgbClr val="FFC000"/>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rgbClr val="FFC000"/>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rgbClr val="FFC000"/>
                    </a:solidFill>
                  </a:tcPr>
                </a:tc>
                <a:tc>
                  <a:txBody>
                    <a:bodyPr/>
                    <a:lstStyle/>
                    <a:p>
                      <a:pPr algn="r"/>
                      <a:endParaRPr lang="en-CA" sz="1800" dirty="0">
                        <a:latin typeface="Montserrat SemiBold" panose="00000700000000000000" pitchFamily="2" charset="0"/>
                        <a:cs typeface="Arial" panose="020B0604020202020204" pitchFamily="34" charset="0"/>
                      </a:endParaRPr>
                    </a:p>
                  </a:txBody>
                  <a:tcPr anchor="ctr">
                    <a:solidFill>
                      <a:srgbClr val="CFE4F5"/>
                    </a:solidFill>
                  </a:tcPr>
                </a:tc>
                <a:extLst>
                  <a:ext uri="{0D108BD9-81ED-4DB2-BD59-A6C34878D82A}">
                    <a16:rowId xmlns:a16="http://schemas.microsoft.com/office/drawing/2014/main" val="2588583705"/>
                  </a:ext>
                </a:extLst>
              </a:tr>
              <a:tr h="365760">
                <a:tc rowSpan="5">
                  <a:txBody>
                    <a:bodyPr/>
                    <a:lstStyle/>
                    <a:p>
                      <a:pPr algn="l"/>
                      <a:r>
                        <a:rPr lang="en-US" sz="1100" b="1" dirty="0">
                          <a:solidFill>
                            <a:srgbClr val="004A83"/>
                          </a:solidFill>
                          <a:latin typeface="Montserrat SemiBold" panose="00000700000000000000" pitchFamily="2" charset="0"/>
                          <a:cs typeface="Arial" panose="020B0604020202020204" pitchFamily="34" charset="0"/>
                        </a:rPr>
                        <a:t>Application-Specific Initiatives</a:t>
                      </a:r>
                    </a:p>
                  </a:txBody>
                  <a:tcPr marL="756000" anchor="ctr">
                    <a:solidFill>
                      <a:srgbClr val="F2F2F2"/>
                    </a:solidFill>
                  </a:tcPr>
                </a:tc>
                <a:tc>
                  <a:txBody>
                    <a:bodyPr/>
                    <a:lstStyle/>
                    <a:p>
                      <a:pPr marL="0" lvl="1" indent="0" algn="l" defTabSz="914400" rtl="0" eaLnBrk="1" fontAlgn="ctr" latinLnBrk="0" hangingPunct="1">
                        <a:buFont typeface="Arial" panose="020B0604020202020204" pitchFamily="34" charset="0"/>
                        <a:buNone/>
                      </a:pPr>
                      <a:r>
                        <a:rPr lang="en-US" sz="1200" b="0" i="0" u="none" strike="noStrike" kern="1200" dirty="0">
                          <a:solidFill>
                            <a:srgbClr val="000000"/>
                          </a:solidFill>
                          <a:effectLst/>
                          <a:latin typeface="Montserrat SemiBold" panose="00000700000000000000" pitchFamily="2" charset="0"/>
                          <a:ea typeface="+mn-ea"/>
                          <a:cs typeface="Arial" panose="020B0604020202020204" pitchFamily="34" charset="0"/>
                        </a:rPr>
                        <a:t>Ongoing Dev projects</a:t>
                      </a:r>
                      <a:endParaRPr lang="en-CA" sz="1200" b="0" i="0" u="none" strike="noStrike" kern="1200" dirty="0">
                        <a:solidFill>
                          <a:srgbClr val="000000"/>
                        </a:solidFill>
                        <a:effectLst/>
                        <a:latin typeface="Montserrat SemiBold" panose="00000700000000000000" pitchFamily="2" charset="0"/>
                        <a:ea typeface="+mn-ea"/>
                        <a:cs typeface="Arial" panose="020B0604020202020204" pitchFamily="34" charset="0"/>
                      </a:endParaRPr>
                    </a:p>
                  </a:txBody>
                  <a:tcPr anchor="ctr">
                    <a:lnR w="12700" cmpd="sng">
                      <a:noFill/>
                    </a:lnR>
                    <a:solidFill>
                      <a:srgbClr val="F2F2F2"/>
                    </a:solidFill>
                  </a:tcPr>
                </a:tc>
                <a:tc>
                  <a:txBody>
                    <a:bodyPr/>
                    <a:lstStyle/>
                    <a:p>
                      <a:pPr marL="0" lvl="1" indent="0" algn="l" defTabSz="914400" rtl="0" eaLnBrk="1" fontAlgn="ctr" latinLnBrk="0" hangingPunct="1">
                        <a:buFont typeface="Arial" panose="020B0604020202020204" pitchFamily="34" charset="0"/>
                        <a:buNone/>
                      </a:pPr>
                      <a:endParaRPr lang="en-CA" sz="1100" b="0" i="0" u="none" strike="noStrike" kern="1200" dirty="0">
                        <a:solidFill>
                          <a:srgbClr val="000000"/>
                        </a:solidFill>
                        <a:effectLst/>
                        <a:latin typeface="Montserrat SemiBold" panose="00000700000000000000" pitchFamily="2" charset="0"/>
                        <a:ea typeface="+mn-ea"/>
                        <a:cs typeface="Arial" panose="020B0604020202020204" pitchFamily="34" charset="0"/>
                      </a:endParaRP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solidFill>
                      <a:srgbClr val="2576B7"/>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rgbClr val="2576B7"/>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rgbClr val="2576B7"/>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rgbClr val="2576B7"/>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rgbClr val="2576B7"/>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rgbClr val="2576B7"/>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rgbClr val="2576B7"/>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rgbClr val="F2F2F2"/>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rgbClr val="F2F2F2"/>
                    </a:solidFill>
                  </a:tcPr>
                </a:tc>
                <a:tc>
                  <a:txBody>
                    <a:bodyPr/>
                    <a:lstStyle/>
                    <a:p>
                      <a:pPr algn="r"/>
                      <a:endParaRPr lang="en-CA" sz="1800" dirty="0">
                        <a:latin typeface="Montserrat SemiBold" panose="00000700000000000000" pitchFamily="2" charset="0"/>
                        <a:cs typeface="Arial" panose="020B0604020202020204" pitchFamily="34" charset="0"/>
                      </a:endParaRPr>
                    </a:p>
                  </a:txBody>
                  <a:tcPr anchor="ctr">
                    <a:solidFill>
                      <a:srgbClr val="F2F2F2"/>
                    </a:solidFill>
                  </a:tcPr>
                </a:tc>
                <a:extLst>
                  <a:ext uri="{0D108BD9-81ED-4DB2-BD59-A6C34878D82A}">
                    <a16:rowId xmlns:a16="http://schemas.microsoft.com/office/drawing/2014/main" val="10009"/>
                  </a:ext>
                </a:extLst>
              </a:tr>
              <a:tr h="365760">
                <a:tc vMerge="1">
                  <a:txBody>
                    <a:bodyPr/>
                    <a:lstStyle/>
                    <a:p>
                      <a:pPr marL="0" lvl="1" indent="0" algn="l" defTabSz="914400" rtl="0" eaLnBrk="1" fontAlgn="ctr" latinLnBrk="0" hangingPunct="1">
                        <a:buFont typeface="Arial" panose="020B0604020202020204" pitchFamily="34" charset="0"/>
                        <a:buNone/>
                      </a:pPr>
                      <a:endParaRPr lang="en-CA" sz="1200" b="1" i="0" u="none" strike="noStrike" kern="1200">
                        <a:solidFill>
                          <a:srgbClr val="000000"/>
                        </a:solidFill>
                        <a:effectLst/>
                        <a:latin typeface="Arial" panose="020B0604020202020204" pitchFamily="34" charset="0"/>
                        <a:ea typeface="+mn-ea"/>
                        <a:cs typeface="Arial" panose="020B0604020202020204" pitchFamily="34" charset="0"/>
                      </a:endParaRPr>
                    </a:p>
                  </a:txBody>
                  <a:tcPr anchor="ctr">
                    <a:solidFill>
                      <a:srgbClr val="F2F2F2"/>
                    </a:solidFill>
                  </a:tcPr>
                </a:tc>
                <a:tc>
                  <a:txBody>
                    <a:bodyPr/>
                    <a:lstStyle/>
                    <a:p>
                      <a:pPr marL="0" lvl="1" indent="0" algn="l" defTabSz="914400" rtl="0" eaLnBrk="1" fontAlgn="ctr" latinLnBrk="0" hangingPunct="1">
                        <a:buFont typeface="Arial" panose="020B0604020202020204" pitchFamily="34" charset="0"/>
                        <a:buNone/>
                      </a:pPr>
                      <a:endParaRPr lang="en-CA" sz="1200" b="0" i="0" u="none" strike="noStrike" kern="1200" dirty="0">
                        <a:solidFill>
                          <a:srgbClr val="000000"/>
                        </a:solidFill>
                        <a:effectLst/>
                        <a:latin typeface="Montserrat SemiBold" panose="00000700000000000000" pitchFamily="2" charset="0"/>
                        <a:ea typeface="+mn-ea"/>
                        <a:cs typeface="Arial" panose="020B0604020202020204" pitchFamily="34" charset="0"/>
                      </a:endParaRPr>
                    </a:p>
                  </a:txBody>
                  <a:tcPr anchor="ctr">
                    <a:lnR w="12700" cmpd="sng">
                      <a:noFill/>
                    </a:lnR>
                    <a:solidFill>
                      <a:srgbClr val="F2F2F2"/>
                    </a:solidFill>
                  </a:tcPr>
                </a:tc>
                <a:tc>
                  <a:txBody>
                    <a:bodyPr/>
                    <a:lstStyle/>
                    <a:p>
                      <a:pPr marL="0" lvl="1" indent="0" algn="l" defTabSz="914400" rtl="0" eaLnBrk="1" fontAlgn="ctr" latinLnBrk="0" hangingPunct="1">
                        <a:buFont typeface="Arial" panose="020B0604020202020204" pitchFamily="34" charset="0"/>
                        <a:buNone/>
                      </a:pPr>
                      <a:endParaRPr lang="en-CA" sz="1100" b="0" i="0" u="none" strike="noStrike" kern="1200" dirty="0">
                        <a:solidFill>
                          <a:srgbClr val="000000"/>
                        </a:solidFill>
                        <a:effectLst/>
                        <a:latin typeface="Montserrat SemiBold" panose="00000700000000000000" pitchFamily="2" charset="0"/>
                        <a:ea typeface="+mn-ea"/>
                        <a:cs typeface="Arial" panose="020B0604020202020204" pitchFamily="34" charset="0"/>
                      </a:endParaRP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l" defTabSz="914400" rtl="0" eaLnBrk="1" latinLnBrk="0" hangingPunct="1"/>
                      <a:endParaRPr lang="en-CA" sz="500" kern="1200" dirty="0">
                        <a:solidFill>
                          <a:schemeClr val="dk1"/>
                        </a:solidFill>
                        <a:latin typeface="Montserrat SemiBold" panose="00000700000000000000" pitchFamily="2"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solidFill>
                      <a:srgbClr val="F2F2F2"/>
                    </a:solidFill>
                  </a:tcPr>
                </a:tc>
                <a:tc>
                  <a:txBody>
                    <a:bodyPr/>
                    <a:lstStyle/>
                    <a:p>
                      <a:pPr marL="0" algn="l" defTabSz="914400" rtl="0" eaLnBrk="1" latinLnBrk="0" hangingPunct="1"/>
                      <a:endParaRPr lang="en-CA" sz="500" kern="1200" dirty="0">
                        <a:solidFill>
                          <a:schemeClr val="dk1"/>
                        </a:solidFill>
                        <a:latin typeface="Montserrat SemiBold" panose="00000700000000000000" pitchFamily="2" charset="0"/>
                        <a:ea typeface="+mn-ea"/>
                        <a:cs typeface="Arial" panose="020B0604020202020204" pitchFamily="34" charset="0"/>
                      </a:endParaRPr>
                    </a:p>
                  </a:txBody>
                  <a:tcPr anchor="ctr">
                    <a:solidFill>
                      <a:srgbClr val="F2F2F2"/>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rgbClr val="F2F2F2"/>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rgbClr val="F2F2F2"/>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chemeClr val="accent1"/>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chemeClr val="accent1"/>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chemeClr val="accent1"/>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chemeClr val="accent1"/>
                    </a:solidFill>
                  </a:tcPr>
                </a:tc>
                <a:tc>
                  <a:txBody>
                    <a:bodyPr/>
                    <a:lstStyle/>
                    <a:p>
                      <a:endParaRPr lang="en-CA" sz="1800" b="1" dirty="0">
                        <a:solidFill>
                          <a:schemeClr val="bg1"/>
                        </a:solidFill>
                        <a:latin typeface="Montserrat SemiBold" panose="00000700000000000000" pitchFamily="2" charset="0"/>
                        <a:cs typeface="Arial" panose="020B0604020202020204" pitchFamily="34" charset="0"/>
                      </a:endParaRPr>
                    </a:p>
                  </a:txBody>
                  <a:tcPr anchor="ctr">
                    <a:solidFill>
                      <a:schemeClr val="accent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Montserrat SemiBold" panose="00000700000000000000" pitchFamily="2" charset="0"/>
                          <a:cs typeface="Arial" panose="020B0604020202020204" pitchFamily="34" charset="0"/>
                          <a:sym typeface="Wingdings" panose="05000000000000000000" pitchFamily="2" charset="2"/>
                        </a:rPr>
                        <a:t></a:t>
                      </a:r>
                      <a:endParaRPr lang="en-CA" sz="1800" b="1" dirty="0">
                        <a:solidFill>
                          <a:schemeClr val="bg1"/>
                        </a:solidFill>
                        <a:latin typeface="Montserrat SemiBold" panose="00000700000000000000" pitchFamily="2" charset="0"/>
                        <a:cs typeface="Arial" panose="020B0604020202020204" pitchFamily="34" charset="0"/>
                      </a:endParaRPr>
                    </a:p>
                  </a:txBody>
                  <a:tcPr anchor="ctr">
                    <a:solidFill>
                      <a:schemeClr val="accent1"/>
                    </a:solidFill>
                  </a:tcPr>
                </a:tc>
                <a:extLst>
                  <a:ext uri="{0D108BD9-81ED-4DB2-BD59-A6C34878D82A}">
                    <a16:rowId xmlns:a16="http://schemas.microsoft.com/office/drawing/2014/main" val="10010"/>
                  </a:ext>
                </a:extLst>
              </a:tr>
              <a:tr h="365760">
                <a:tc vMerge="1">
                  <a:txBody>
                    <a:bodyPr/>
                    <a:lstStyle/>
                    <a:p>
                      <a:pPr marL="0" lvl="1" indent="0" algn="l" defTabSz="914400" rtl="0" eaLnBrk="1" fontAlgn="ctr" latinLnBrk="0" hangingPunct="1">
                        <a:buFont typeface="Arial" panose="020B0604020202020204" pitchFamily="34" charset="0"/>
                        <a:buNone/>
                      </a:pPr>
                      <a:endParaRPr lang="en-CA" sz="1200" b="1" i="0" u="none" strike="noStrike" kern="1200">
                        <a:solidFill>
                          <a:srgbClr val="000000"/>
                        </a:solidFill>
                        <a:effectLst/>
                        <a:latin typeface="Arial" panose="020B0604020202020204" pitchFamily="34" charset="0"/>
                        <a:ea typeface="+mn-ea"/>
                        <a:cs typeface="Arial" panose="020B0604020202020204" pitchFamily="34" charset="0"/>
                      </a:endParaRPr>
                    </a:p>
                  </a:txBody>
                  <a:tcPr anchor="ctr">
                    <a:solidFill>
                      <a:srgbClr val="F2F2F2"/>
                    </a:solidFill>
                  </a:tcPr>
                </a:tc>
                <a:tc>
                  <a:txBody>
                    <a:bodyPr/>
                    <a:lstStyle/>
                    <a:p>
                      <a:pPr marL="0" lvl="1" indent="0" algn="l" defTabSz="914400" rtl="0" eaLnBrk="1" fontAlgn="ctr" latinLnBrk="0" hangingPunct="1">
                        <a:buFont typeface="Arial" panose="020B0604020202020204" pitchFamily="34" charset="0"/>
                        <a:buNone/>
                      </a:pPr>
                      <a:endParaRPr lang="en-CA" sz="1200" b="0" i="0" u="none" strike="noStrike" kern="1200" dirty="0">
                        <a:solidFill>
                          <a:srgbClr val="000000"/>
                        </a:solidFill>
                        <a:effectLst/>
                        <a:latin typeface="Montserrat SemiBold" panose="00000700000000000000" pitchFamily="2" charset="0"/>
                        <a:ea typeface="+mn-ea"/>
                        <a:cs typeface="Arial" panose="020B0604020202020204" pitchFamily="34" charset="0"/>
                      </a:endParaRPr>
                    </a:p>
                  </a:txBody>
                  <a:tcPr anchor="ctr">
                    <a:lnR w="12700" cmpd="sng">
                      <a:noFill/>
                    </a:lnR>
                    <a:solidFill>
                      <a:srgbClr val="F2F2F2"/>
                    </a:solidFill>
                  </a:tcPr>
                </a:tc>
                <a:tc>
                  <a:txBody>
                    <a:bodyPr/>
                    <a:lstStyle/>
                    <a:p>
                      <a:pPr marL="0" lvl="1" indent="0" algn="l" defTabSz="914400" rtl="0" eaLnBrk="1" fontAlgn="ctr" latinLnBrk="0" hangingPunct="1">
                        <a:buFont typeface="Arial" panose="020B0604020202020204" pitchFamily="34" charset="0"/>
                        <a:buNone/>
                      </a:pPr>
                      <a:endParaRPr lang="en-CA" sz="1100" b="0" i="0" u="none" strike="noStrike" kern="1200" dirty="0">
                        <a:solidFill>
                          <a:srgbClr val="000000"/>
                        </a:solidFill>
                        <a:effectLst/>
                        <a:latin typeface="Montserrat SemiBold" panose="00000700000000000000" pitchFamily="2" charset="0"/>
                        <a:ea typeface="+mn-ea"/>
                        <a:cs typeface="Arial" panose="020B0604020202020204" pitchFamily="34" charset="0"/>
                      </a:endParaRP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l" defTabSz="914400" rtl="0" eaLnBrk="1" latinLnBrk="0" hangingPunct="1"/>
                      <a:endParaRPr lang="en-CA" sz="500" kern="1200" dirty="0">
                        <a:solidFill>
                          <a:schemeClr val="dk1"/>
                        </a:solidFill>
                        <a:latin typeface="Montserrat SemiBold" panose="00000700000000000000" pitchFamily="2"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solidFill>
                      <a:srgbClr val="F2F2F2"/>
                    </a:solidFill>
                  </a:tcPr>
                </a:tc>
                <a:tc>
                  <a:txBody>
                    <a:bodyPr/>
                    <a:lstStyle/>
                    <a:p>
                      <a:pPr marL="0" algn="l" defTabSz="914400" rtl="0" eaLnBrk="1" latinLnBrk="0" hangingPunct="1"/>
                      <a:endParaRPr lang="en-CA" sz="500" kern="1200" dirty="0">
                        <a:solidFill>
                          <a:schemeClr val="dk1"/>
                        </a:solidFill>
                        <a:latin typeface="Montserrat SemiBold" panose="00000700000000000000" pitchFamily="2" charset="0"/>
                        <a:ea typeface="+mn-ea"/>
                        <a:cs typeface="Arial" panose="020B0604020202020204" pitchFamily="34" charset="0"/>
                      </a:endParaRPr>
                    </a:p>
                  </a:txBody>
                  <a:tcPr anchor="ctr">
                    <a:solidFill>
                      <a:srgbClr val="F2F2F2"/>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rgbClr val="F2F2F2"/>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rgbClr val="F2F2F2"/>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rgbClr val="F2F2F2"/>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rgbClr val="F2F2F2"/>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chemeClr val="accent1"/>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chemeClr val="accent1"/>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chemeClr val="accent1"/>
                    </a:solidFill>
                  </a:tcPr>
                </a:tc>
                <a:tc>
                  <a:txBody>
                    <a:bodyPr/>
                    <a:lstStyle/>
                    <a:p>
                      <a:pPr algn="r"/>
                      <a:r>
                        <a:rPr lang="en-US" sz="1800" b="1" dirty="0">
                          <a:solidFill>
                            <a:schemeClr val="bg1"/>
                          </a:solidFill>
                          <a:latin typeface="Montserrat SemiBold" panose="00000700000000000000" pitchFamily="2" charset="0"/>
                          <a:cs typeface="Arial" panose="020B0604020202020204" pitchFamily="34" charset="0"/>
                          <a:sym typeface="Wingdings" panose="05000000000000000000" pitchFamily="2" charset="2"/>
                        </a:rPr>
                        <a:t></a:t>
                      </a:r>
                      <a:endParaRPr lang="en-CA" sz="1800" dirty="0">
                        <a:latin typeface="Montserrat SemiBold" panose="00000700000000000000" pitchFamily="2" charset="0"/>
                        <a:cs typeface="Arial" panose="020B0604020202020204" pitchFamily="34" charset="0"/>
                      </a:endParaRPr>
                    </a:p>
                  </a:txBody>
                  <a:tcPr anchor="ctr">
                    <a:solidFill>
                      <a:schemeClr val="accent1"/>
                    </a:solidFill>
                  </a:tcPr>
                </a:tc>
                <a:extLst>
                  <a:ext uri="{0D108BD9-81ED-4DB2-BD59-A6C34878D82A}">
                    <a16:rowId xmlns:a16="http://schemas.microsoft.com/office/drawing/2014/main" val="10011"/>
                  </a:ext>
                </a:extLst>
              </a:tr>
              <a:tr h="365760">
                <a:tc vMerge="1">
                  <a:txBody>
                    <a:bodyPr/>
                    <a:lstStyle/>
                    <a:p>
                      <a:pPr marL="0" lvl="1" indent="0" algn="l" defTabSz="914400" rtl="0" eaLnBrk="1" fontAlgn="ctr" latinLnBrk="0" hangingPunct="1">
                        <a:buFont typeface="Arial" panose="020B0604020202020204" pitchFamily="34" charset="0"/>
                        <a:buNone/>
                      </a:pPr>
                      <a:endParaRPr lang="en-CA" sz="1200" b="1" i="0" u="none" strike="noStrike" kern="1200">
                        <a:solidFill>
                          <a:srgbClr val="000000"/>
                        </a:solidFill>
                        <a:effectLst/>
                        <a:latin typeface="Arial" panose="020B0604020202020204" pitchFamily="34" charset="0"/>
                        <a:ea typeface="+mn-ea"/>
                        <a:cs typeface="Arial" panose="020B0604020202020204" pitchFamily="34" charset="0"/>
                      </a:endParaRPr>
                    </a:p>
                  </a:txBody>
                  <a:tcPr anchor="ctr">
                    <a:solidFill>
                      <a:srgbClr val="F2F2F2"/>
                    </a:solidFill>
                  </a:tcPr>
                </a:tc>
                <a:tc>
                  <a:txBody>
                    <a:bodyPr/>
                    <a:lstStyle/>
                    <a:p>
                      <a:pPr marL="0" lvl="1" indent="0" algn="l" defTabSz="914400" rtl="0" eaLnBrk="1" fontAlgn="ctr" latinLnBrk="0" hangingPunct="1">
                        <a:buFont typeface="Arial" panose="020B0604020202020204" pitchFamily="34" charset="0"/>
                        <a:buNone/>
                      </a:pPr>
                      <a:endParaRPr lang="en-CA" sz="1200" b="0" i="0" u="none" strike="noStrike" kern="1200" dirty="0">
                        <a:solidFill>
                          <a:srgbClr val="000000"/>
                        </a:solidFill>
                        <a:effectLst/>
                        <a:latin typeface="Montserrat SemiBold" panose="00000700000000000000" pitchFamily="2" charset="0"/>
                        <a:ea typeface="+mn-ea"/>
                        <a:cs typeface="Arial" panose="020B0604020202020204" pitchFamily="34" charset="0"/>
                      </a:endParaRPr>
                    </a:p>
                  </a:txBody>
                  <a:tcPr anchor="ctr">
                    <a:lnR w="12700" cmpd="sng">
                      <a:noFill/>
                    </a:lnR>
                    <a:solidFill>
                      <a:srgbClr val="F2F2F2"/>
                    </a:solidFill>
                  </a:tcPr>
                </a:tc>
                <a:tc>
                  <a:txBody>
                    <a:bodyPr/>
                    <a:lstStyle/>
                    <a:p>
                      <a:pPr marL="0" lvl="1" indent="0" algn="l" defTabSz="914400" rtl="0" eaLnBrk="1" fontAlgn="ctr" latinLnBrk="0" hangingPunct="1">
                        <a:buFont typeface="Arial" panose="020B0604020202020204" pitchFamily="34" charset="0"/>
                        <a:buNone/>
                      </a:pPr>
                      <a:endParaRPr lang="en-CA" sz="1100" b="0" i="0" u="none" strike="noStrike" kern="1200" dirty="0">
                        <a:solidFill>
                          <a:srgbClr val="000000"/>
                        </a:solidFill>
                        <a:effectLst/>
                        <a:latin typeface="Montserrat SemiBold" panose="00000700000000000000" pitchFamily="2" charset="0"/>
                        <a:ea typeface="+mn-ea"/>
                        <a:cs typeface="Arial" panose="020B0604020202020204" pitchFamily="34" charset="0"/>
                      </a:endParaRP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l" defTabSz="914400" rtl="0" eaLnBrk="1" latinLnBrk="0" hangingPunct="1"/>
                      <a:endParaRPr lang="en-CA" sz="500" kern="1200" dirty="0">
                        <a:solidFill>
                          <a:schemeClr val="dk1"/>
                        </a:solidFill>
                        <a:latin typeface="Montserrat SemiBold" panose="00000700000000000000" pitchFamily="2"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solidFill>
                      <a:srgbClr val="F2F2F2"/>
                    </a:solidFill>
                  </a:tcPr>
                </a:tc>
                <a:tc>
                  <a:txBody>
                    <a:bodyPr/>
                    <a:lstStyle/>
                    <a:p>
                      <a:pPr marL="0" algn="l" defTabSz="914400" rtl="0" eaLnBrk="1" latinLnBrk="0" hangingPunct="1"/>
                      <a:endParaRPr lang="en-CA" sz="500" kern="1200" dirty="0">
                        <a:solidFill>
                          <a:schemeClr val="dk1"/>
                        </a:solidFill>
                        <a:latin typeface="Montserrat SemiBold" panose="00000700000000000000" pitchFamily="2" charset="0"/>
                        <a:ea typeface="+mn-ea"/>
                        <a:cs typeface="Arial" panose="020B0604020202020204" pitchFamily="34" charset="0"/>
                      </a:endParaRPr>
                    </a:p>
                  </a:txBody>
                  <a:tcPr anchor="ctr">
                    <a:solidFill>
                      <a:srgbClr val="F2F2F2"/>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rgbClr val="F2F2F2"/>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rgbClr val="F2F2F2"/>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rgbClr val="F2F2F2"/>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rgbClr val="F2F2F2"/>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rgbClr val="F2F2F2"/>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chemeClr val="accent1"/>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chemeClr val="accent1"/>
                    </a:solidFill>
                  </a:tcPr>
                </a:tc>
                <a:tc>
                  <a:txBody>
                    <a:bodyPr/>
                    <a:lstStyle/>
                    <a:p>
                      <a:pPr algn="r"/>
                      <a:r>
                        <a:rPr lang="en-US" sz="1800" b="1" dirty="0">
                          <a:solidFill>
                            <a:schemeClr val="bg1"/>
                          </a:solidFill>
                          <a:latin typeface="Montserrat SemiBold" panose="00000700000000000000" pitchFamily="2" charset="0"/>
                          <a:cs typeface="Arial" panose="020B0604020202020204" pitchFamily="34" charset="0"/>
                          <a:sym typeface="Wingdings" panose="05000000000000000000" pitchFamily="2" charset="2"/>
                        </a:rPr>
                        <a:t></a:t>
                      </a:r>
                      <a:endParaRPr lang="en-CA" sz="1800" dirty="0">
                        <a:latin typeface="Montserrat SemiBold" panose="00000700000000000000" pitchFamily="2" charset="0"/>
                        <a:cs typeface="Arial" panose="020B0604020202020204" pitchFamily="34" charset="0"/>
                      </a:endParaRPr>
                    </a:p>
                  </a:txBody>
                  <a:tcPr anchor="ctr">
                    <a:solidFill>
                      <a:schemeClr val="accent1"/>
                    </a:solidFill>
                  </a:tcPr>
                </a:tc>
                <a:extLst>
                  <a:ext uri="{0D108BD9-81ED-4DB2-BD59-A6C34878D82A}">
                    <a16:rowId xmlns:a16="http://schemas.microsoft.com/office/drawing/2014/main" val="10012"/>
                  </a:ext>
                </a:extLst>
              </a:tr>
              <a:tr h="365760">
                <a:tc vMerge="1">
                  <a:txBody>
                    <a:bodyPr/>
                    <a:lstStyle/>
                    <a:p>
                      <a:pPr marL="0" lvl="1" indent="0" algn="l" defTabSz="914400" rtl="0" eaLnBrk="1" fontAlgn="ctr" latinLnBrk="0" hangingPunct="1">
                        <a:buFont typeface="Arial" panose="020B0604020202020204" pitchFamily="34" charset="0"/>
                        <a:buNone/>
                      </a:pPr>
                      <a:endParaRPr lang="en-CA" sz="1200" b="1" i="0" u="none" strike="noStrike" kern="1200">
                        <a:solidFill>
                          <a:srgbClr val="000000"/>
                        </a:solidFill>
                        <a:effectLst/>
                        <a:latin typeface="Arial" panose="020B0604020202020204" pitchFamily="34" charset="0"/>
                        <a:ea typeface="+mn-ea"/>
                        <a:cs typeface="Arial" panose="020B0604020202020204" pitchFamily="34" charset="0"/>
                      </a:endParaRPr>
                    </a:p>
                  </a:txBody>
                  <a:tcPr anchor="ctr">
                    <a:solidFill>
                      <a:srgbClr val="F2F2F2"/>
                    </a:solidFill>
                  </a:tcPr>
                </a:tc>
                <a:tc>
                  <a:txBody>
                    <a:bodyPr/>
                    <a:lstStyle/>
                    <a:p>
                      <a:pPr marL="0" lvl="1" indent="0" algn="l" defTabSz="914400" rtl="0" eaLnBrk="1" fontAlgn="ctr" latinLnBrk="0" hangingPunct="1">
                        <a:buFont typeface="Arial" panose="020B0604020202020204" pitchFamily="34" charset="0"/>
                        <a:buNone/>
                      </a:pPr>
                      <a:endParaRPr lang="en-CA" sz="1200" b="0" i="0" u="none" strike="noStrike" kern="1200" dirty="0">
                        <a:solidFill>
                          <a:srgbClr val="000000"/>
                        </a:solidFill>
                        <a:effectLst/>
                        <a:latin typeface="Montserrat SemiBold" panose="00000700000000000000" pitchFamily="2" charset="0"/>
                        <a:ea typeface="+mn-ea"/>
                        <a:cs typeface="Arial" panose="020B0604020202020204" pitchFamily="34" charset="0"/>
                      </a:endParaRPr>
                    </a:p>
                  </a:txBody>
                  <a:tcPr anchor="ctr">
                    <a:lnR w="12700" cmpd="sng">
                      <a:noFill/>
                    </a:lnR>
                    <a:solidFill>
                      <a:srgbClr val="F2F2F2"/>
                    </a:solidFill>
                  </a:tcPr>
                </a:tc>
                <a:tc>
                  <a:txBody>
                    <a:bodyPr/>
                    <a:lstStyle/>
                    <a:p>
                      <a:pPr marL="0" lvl="1" indent="0" algn="l" defTabSz="914400" rtl="0" eaLnBrk="1" fontAlgn="ctr" latinLnBrk="0" hangingPunct="1">
                        <a:buFont typeface="Arial" panose="020B0604020202020204" pitchFamily="34" charset="0"/>
                        <a:buNone/>
                      </a:pPr>
                      <a:endParaRPr lang="en-CA" sz="1100" b="0" i="0" u="none" strike="noStrike" kern="1200" dirty="0">
                        <a:solidFill>
                          <a:srgbClr val="000000"/>
                        </a:solidFill>
                        <a:effectLst/>
                        <a:latin typeface="Montserrat SemiBold" panose="00000700000000000000" pitchFamily="2" charset="0"/>
                        <a:ea typeface="+mn-ea"/>
                        <a:cs typeface="Arial" panose="020B0604020202020204" pitchFamily="34" charset="0"/>
                      </a:endParaRP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l" defTabSz="914400" rtl="0" eaLnBrk="1" latinLnBrk="0" hangingPunct="1"/>
                      <a:endParaRPr lang="en-CA" sz="500" kern="1200" dirty="0">
                        <a:solidFill>
                          <a:schemeClr val="dk1"/>
                        </a:solidFill>
                        <a:latin typeface="Montserrat SemiBold" panose="00000700000000000000" pitchFamily="2"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solidFill>
                      <a:srgbClr val="F2F2F2"/>
                    </a:solidFill>
                  </a:tcPr>
                </a:tc>
                <a:tc>
                  <a:txBody>
                    <a:bodyPr/>
                    <a:lstStyle/>
                    <a:p>
                      <a:pPr marL="0" algn="l" defTabSz="914400" rtl="0" eaLnBrk="1" latinLnBrk="0" hangingPunct="1"/>
                      <a:endParaRPr lang="en-CA" sz="500" kern="1200" dirty="0">
                        <a:solidFill>
                          <a:schemeClr val="dk1"/>
                        </a:solidFill>
                        <a:latin typeface="Montserrat SemiBold" panose="00000700000000000000" pitchFamily="2" charset="0"/>
                        <a:ea typeface="+mn-ea"/>
                        <a:cs typeface="Arial" panose="020B0604020202020204" pitchFamily="34" charset="0"/>
                      </a:endParaRPr>
                    </a:p>
                  </a:txBody>
                  <a:tcPr anchor="ctr">
                    <a:solidFill>
                      <a:srgbClr val="F2F2F2"/>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rgbClr val="F2F2F2"/>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rgbClr val="F2F2F2"/>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rgbClr val="F2F2F2"/>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rgbClr val="F2F2F2"/>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rgbClr val="F2F2F2"/>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rgbClr val="F2F2F2"/>
                    </a:solidFill>
                  </a:tcPr>
                </a:tc>
                <a:tc>
                  <a:txBody>
                    <a:bodyPr/>
                    <a:lstStyle/>
                    <a:p>
                      <a:endParaRPr lang="en-CA" sz="500" dirty="0">
                        <a:latin typeface="Montserrat SemiBold" panose="00000700000000000000" pitchFamily="2" charset="0"/>
                        <a:cs typeface="Arial" panose="020B0604020202020204" pitchFamily="34" charset="0"/>
                      </a:endParaRPr>
                    </a:p>
                  </a:txBody>
                  <a:tcPr anchor="ctr">
                    <a:solidFill>
                      <a:schemeClr val="accent1"/>
                    </a:solidFill>
                  </a:tcPr>
                </a:tc>
                <a:tc>
                  <a:txBody>
                    <a:bodyPr/>
                    <a:lstStyle/>
                    <a:p>
                      <a:pPr algn="r"/>
                      <a:r>
                        <a:rPr lang="en-US" sz="1800" b="1" dirty="0">
                          <a:solidFill>
                            <a:schemeClr val="bg1"/>
                          </a:solidFill>
                          <a:latin typeface="Montserrat SemiBold" panose="00000700000000000000" pitchFamily="2" charset="0"/>
                          <a:cs typeface="Arial" panose="020B0604020202020204" pitchFamily="34" charset="0"/>
                          <a:sym typeface="Wingdings" panose="05000000000000000000" pitchFamily="2" charset="2"/>
                        </a:rPr>
                        <a:t></a:t>
                      </a:r>
                      <a:endParaRPr lang="en-CA" sz="1800" dirty="0">
                        <a:latin typeface="Montserrat SemiBold" panose="00000700000000000000" pitchFamily="2" charset="0"/>
                        <a:cs typeface="Arial" panose="020B0604020202020204" pitchFamily="34" charset="0"/>
                      </a:endParaRPr>
                    </a:p>
                  </a:txBody>
                  <a:tcPr anchor="ctr">
                    <a:solidFill>
                      <a:schemeClr val="accent1"/>
                    </a:solidFill>
                  </a:tcPr>
                </a:tc>
                <a:extLst>
                  <a:ext uri="{0D108BD9-81ED-4DB2-BD59-A6C34878D82A}">
                    <a16:rowId xmlns:a16="http://schemas.microsoft.com/office/drawing/2014/main" val="10013"/>
                  </a:ext>
                </a:extLst>
              </a:tr>
            </a:tbl>
          </a:graphicData>
        </a:graphic>
      </p:graphicFrame>
      <p:sp>
        <p:nvSpPr>
          <p:cNvPr id="5" name="Title 3">
            <a:extLst>
              <a:ext uri="{FF2B5EF4-FFF2-40B4-BE49-F238E27FC236}">
                <a16:creationId xmlns:a16="http://schemas.microsoft.com/office/drawing/2014/main" id="{0F75695B-C051-47F2-A88E-9CEF36B5E09B}"/>
              </a:ext>
            </a:extLst>
          </p:cNvPr>
          <p:cNvSpPr txBox="1">
            <a:spLocks/>
          </p:cNvSpPr>
          <p:nvPr/>
        </p:nvSpPr>
        <p:spPr>
          <a:xfrm>
            <a:off x="371181" y="530106"/>
            <a:ext cx="11576637" cy="1130188"/>
          </a:xfrm>
          <a:prstGeom prst="rect">
            <a:avLst/>
          </a:prstGeom>
        </p:spPr>
        <p:txBody>
          <a:bodyPr/>
          <a:lstStyle>
            <a:lvl1pPr algn="l" defTabSz="914400" rtl="0" eaLnBrk="1" latinLnBrk="0" hangingPunct="1">
              <a:lnSpc>
                <a:spcPct val="90000"/>
              </a:lnSpc>
              <a:spcBef>
                <a:spcPct val="0"/>
              </a:spcBef>
              <a:buNone/>
              <a:defRPr sz="4000" b="0" i="0" kern="1200">
                <a:solidFill>
                  <a:srgbClr val="4A4A4A"/>
                </a:solidFill>
                <a:latin typeface="Montserrat SemiBold" pitchFamily="2" charset="77"/>
                <a:ea typeface="+mj-ea"/>
                <a:cs typeface="Arial" panose="020B0604020202020204" pitchFamily="34" charset="0"/>
              </a:defRPr>
            </a:lvl1pPr>
          </a:lstStyle>
          <a:p>
            <a:r>
              <a:rPr lang="en-US" sz="3600" dirty="0"/>
              <a:t>Timeline of application portfolio transformation</a:t>
            </a:r>
            <a:endParaRPr lang="en-CA" sz="3600" dirty="0"/>
          </a:p>
        </p:txBody>
      </p:sp>
      <p:sp>
        <p:nvSpPr>
          <p:cNvPr id="6" name="Rectangle 5">
            <a:extLst>
              <a:ext uri="{FF2B5EF4-FFF2-40B4-BE49-F238E27FC236}">
                <a16:creationId xmlns:a16="http://schemas.microsoft.com/office/drawing/2014/main" id="{E0324ED2-5038-4578-997F-76F972A850E4}"/>
              </a:ext>
            </a:extLst>
          </p:cNvPr>
          <p:cNvSpPr/>
          <p:nvPr/>
        </p:nvSpPr>
        <p:spPr>
          <a:xfrm>
            <a:off x="4366126" y="5161546"/>
            <a:ext cx="2515937" cy="91774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solidFill>
                <a:latin typeface="Roboto Condensed Light" panose="02000000000000000000" pitchFamily="2" charset="0"/>
              </a:rPr>
              <a:t>Instructions</a:t>
            </a:r>
          </a:p>
          <a:p>
            <a:pPr algn="ctr"/>
            <a:endParaRPr lang="en-US" sz="1200" dirty="0">
              <a:solidFill>
                <a:schemeClr val="bg2"/>
              </a:solidFill>
              <a:latin typeface="Roboto Condensed Light" panose="02000000000000000000" pitchFamily="2" charset="0"/>
            </a:endParaRPr>
          </a:p>
          <a:p>
            <a:pPr marL="228600" indent="-228600">
              <a:buFont typeface="+mj-lt"/>
              <a:buAutoNum type="arabicPeriod"/>
            </a:pPr>
            <a:r>
              <a:rPr lang="en-US" sz="1200" dirty="0">
                <a:solidFill>
                  <a:schemeClr val="bg2"/>
                </a:solidFill>
                <a:latin typeface="Roboto Condensed Light" panose="02000000000000000000" pitchFamily="2" charset="0"/>
              </a:rPr>
              <a:t>Include and adapt as appropriate.</a:t>
            </a:r>
          </a:p>
          <a:p>
            <a:pPr algn="ctr"/>
            <a:endParaRPr lang="en-CA" sz="1200" dirty="0">
              <a:solidFill>
                <a:schemeClr val="bg2"/>
              </a:solidFill>
              <a:latin typeface="Roboto Condensed Light" panose="02000000000000000000" pitchFamily="2" charset="0"/>
            </a:endParaRPr>
          </a:p>
        </p:txBody>
      </p:sp>
    </p:spTree>
    <p:extLst>
      <p:ext uri="{BB962C8B-B14F-4D97-AF65-F5344CB8AC3E}">
        <p14:creationId xmlns:p14="http://schemas.microsoft.com/office/powerpoint/2010/main" val="2566253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85CE20-BBED-4B5D-803D-D9D88044E185}"/>
              </a:ext>
            </a:extLst>
          </p:cNvPr>
          <p:cNvSpPr>
            <a:spLocks noGrp="1"/>
          </p:cNvSpPr>
          <p:nvPr>
            <p:ph type="body" sz="quarter" idx="10"/>
          </p:nvPr>
        </p:nvSpPr>
        <p:spPr>
          <a:xfrm>
            <a:off x="650874" y="1391732"/>
            <a:ext cx="10811024" cy="1313368"/>
          </a:xfrm>
        </p:spPr>
        <p:txBody>
          <a:bodyPr/>
          <a:lstStyle/>
          <a:p>
            <a:r>
              <a:rPr lang="en-US" dirty="0"/>
              <a:t>Next Steps: </a:t>
            </a:r>
            <a:br>
              <a:rPr lang="en-US" dirty="0"/>
            </a:br>
            <a:r>
              <a:rPr lang="en-US" sz="4400" dirty="0"/>
              <a:t>Blueprints and Diagnostics</a:t>
            </a:r>
            <a:endParaRPr lang="en-CA" dirty="0"/>
          </a:p>
        </p:txBody>
      </p:sp>
      <p:sp>
        <p:nvSpPr>
          <p:cNvPr id="3" name="Text Placeholder 2">
            <a:extLst>
              <a:ext uri="{FF2B5EF4-FFF2-40B4-BE49-F238E27FC236}">
                <a16:creationId xmlns:a16="http://schemas.microsoft.com/office/drawing/2014/main" id="{97A03993-6F5D-49B6-9867-C5250F88A958}"/>
              </a:ext>
            </a:extLst>
          </p:cNvPr>
          <p:cNvSpPr>
            <a:spLocks noGrp="1"/>
          </p:cNvSpPr>
          <p:nvPr>
            <p:ph type="body" sz="quarter" idx="11"/>
          </p:nvPr>
        </p:nvSpPr>
        <p:spPr>
          <a:xfrm>
            <a:off x="650874" y="2705100"/>
            <a:ext cx="10811024" cy="1601086"/>
          </a:xfrm>
        </p:spPr>
        <p:txBody>
          <a:bodyPr/>
          <a:lstStyle/>
          <a:p>
            <a:r>
              <a:rPr lang="en-US" dirty="0"/>
              <a:t>Info-Tech has a full library of topics to support the different aspects of application portfolio management, including metrics, management, delivery, and support. This section contains the overviews for the recommended next topics.</a:t>
            </a:r>
            <a:endParaRPr lang="en-CA" dirty="0"/>
          </a:p>
        </p:txBody>
      </p:sp>
      <p:sp>
        <p:nvSpPr>
          <p:cNvPr id="4" name="Rectangle 3">
            <a:extLst>
              <a:ext uri="{FF2B5EF4-FFF2-40B4-BE49-F238E27FC236}">
                <a16:creationId xmlns:a16="http://schemas.microsoft.com/office/drawing/2014/main" id="{8E61024F-6759-4894-80C7-756185FC598D}"/>
              </a:ext>
            </a:extLst>
          </p:cNvPr>
          <p:cNvSpPr/>
          <p:nvPr/>
        </p:nvSpPr>
        <p:spPr>
          <a:xfrm>
            <a:off x="4221091" y="2881439"/>
            <a:ext cx="3542400" cy="21389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solidFill>
                <a:latin typeface="Roboto Condensed Light" panose="02000000000000000000" pitchFamily="2" charset="0"/>
              </a:rPr>
              <a:t>Instructions</a:t>
            </a:r>
          </a:p>
          <a:p>
            <a:pPr algn="ctr"/>
            <a:endParaRPr lang="en-US" sz="1200" dirty="0">
              <a:solidFill>
                <a:schemeClr val="bg2"/>
              </a:solidFill>
              <a:latin typeface="Roboto Condensed Light" panose="02000000000000000000" pitchFamily="2" charset="0"/>
            </a:endParaRPr>
          </a:p>
          <a:p>
            <a:pPr marL="228600" indent="-228600">
              <a:buAutoNum type="arabicPeriod"/>
            </a:pPr>
            <a:r>
              <a:rPr lang="en-US" sz="1200" dirty="0">
                <a:solidFill>
                  <a:schemeClr val="bg2"/>
                </a:solidFill>
                <a:latin typeface="Roboto Condensed Light" panose="02000000000000000000" pitchFamily="2" charset="0"/>
              </a:rPr>
              <a:t>Delete or add blueprint and diagnostic overview slides as defined for your Member journey.</a:t>
            </a:r>
            <a:endParaRPr lang="en-CA" sz="1200" dirty="0">
              <a:solidFill>
                <a:schemeClr val="bg2"/>
              </a:solidFill>
              <a:latin typeface="Roboto Condensed Light" panose="02000000000000000000" pitchFamily="2" charset="0"/>
            </a:endParaRPr>
          </a:p>
        </p:txBody>
      </p:sp>
    </p:spTree>
    <p:extLst>
      <p:ext uri="{BB962C8B-B14F-4D97-AF65-F5344CB8AC3E}">
        <p14:creationId xmlns:p14="http://schemas.microsoft.com/office/powerpoint/2010/main" val="574238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4106" y="326252"/>
            <a:ext cx="11552144" cy="1130188"/>
          </a:xfrm>
        </p:spPr>
        <p:txBody>
          <a:bodyPr/>
          <a:lstStyle/>
          <a:p>
            <a:r>
              <a:rPr lang="en-US" sz="3600" dirty="0"/>
              <a:t>Build a data-driven strategy using Info-Tech diagnostic programs</a:t>
            </a:r>
          </a:p>
        </p:txBody>
      </p:sp>
      <p:sp>
        <p:nvSpPr>
          <p:cNvPr id="14" name="Rectangle 13">
            <a:extLst>
              <a:ext uri="{FF2B5EF4-FFF2-40B4-BE49-F238E27FC236}">
                <a16:creationId xmlns:a16="http://schemas.microsoft.com/office/drawing/2014/main" id="{FEF99AA0-36AA-4E24-9A18-003D8F0581CC}"/>
              </a:ext>
            </a:extLst>
          </p:cNvPr>
          <p:cNvSpPr/>
          <p:nvPr/>
        </p:nvSpPr>
        <p:spPr>
          <a:xfrm>
            <a:off x="354106" y="6437456"/>
            <a:ext cx="9523320"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1" dirty="0">
                <a:effectLst/>
                <a:latin typeface="Roboto Condensed Light" panose="02000000000000000000" pitchFamily="2" charset="0"/>
                <a:hlinkClick r:id="rId3"/>
              </a:rPr>
              <a:t>Diagnostics: Build a Data-Driven Strategy Using Info-Tech Diagnostic Programs</a:t>
            </a:r>
            <a:endParaRPr kumimoji="0" lang="en-US" sz="1800" b="0" i="0" u="none" strike="noStrike" kern="0" cap="none" spc="0" normalizeH="0" baseline="0" noProof="0" dirty="0">
              <a:ln>
                <a:noFill/>
              </a:ln>
              <a:solidFill>
                <a:sysClr val="windowText" lastClr="000000"/>
              </a:solidFill>
              <a:effectLst/>
              <a:uLnTx/>
              <a:uFillTx/>
              <a:latin typeface="Roboto Condensed Light" panose="02000000000000000000" pitchFamily="2" charset="0"/>
            </a:endParaRPr>
          </a:p>
        </p:txBody>
      </p:sp>
      <p:sp>
        <p:nvSpPr>
          <p:cNvPr id="15" name="TextBox 14">
            <a:extLst>
              <a:ext uri="{FF2B5EF4-FFF2-40B4-BE49-F238E27FC236}">
                <a16:creationId xmlns:a16="http://schemas.microsoft.com/office/drawing/2014/main" id="{A9BE6865-D8CD-4D83-A37E-3A80E577DBFF}"/>
              </a:ext>
            </a:extLst>
          </p:cNvPr>
          <p:cNvSpPr txBox="1"/>
          <p:nvPr/>
        </p:nvSpPr>
        <p:spPr>
          <a:xfrm>
            <a:off x="354106" y="1456440"/>
            <a:ext cx="11552144" cy="830997"/>
          </a:xfrm>
          <a:prstGeom prst="rect">
            <a:avLst/>
          </a:prstGeom>
          <a:noFill/>
        </p:spPr>
        <p:txBody>
          <a:bodyPr wrap="square">
            <a:spAutoFit/>
          </a:bodyPr>
          <a:lstStyle/>
          <a:p>
            <a:r>
              <a:rPr lang="en-US" sz="1600" dirty="0">
                <a:effectLst/>
                <a:latin typeface="Roboto Condensed Light" panose="02000000000000000000" pitchFamily="2" charset="0"/>
              </a:rPr>
              <a:t>Info-Tech diagnostics are one of the fastest, easiest, and best ways to gather important insights into your organization and operations. These infographic-rich reports provide you with information to help guide decisions and prioritize initiatives. By conducting a diagnostic on an annual basis, you can quantify the value of services and changes delivered. </a:t>
            </a:r>
            <a:endParaRPr lang="en-CA" sz="1600" dirty="0">
              <a:latin typeface="Roboto Condensed Light" panose="02000000000000000000" pitchFamily="2" charset="0"/>
            </a:endParaRPr>
          </a:p>
        </p:txBody>
      </p:sp>
      <p:grpSp>
        <p:nvGrpSpPr>
          <p:cNvPr id="18" name="Group 17">
            <a:extLst>
              <a:ext uri="{FF2B5EF4-FFF2-40B4-BE49-F238E27FC236}">
                <a16:creationId xmlns:a16="http://schemas.microsoft.com/office/drawing/2014/main" id="{B49B2911-4BE9-4E16-8B03-878BFB5305EA}"/>
              </a:ext>
            </a:extLst>
          </p:cNvPr>
          <p:cNvGrpSpPr/>
          <p:nvPr/>
        </p:nvGrpSpPr>
        <p:grpSpPr>
          <a:xfrm>
            <a:off x="865187" y="2637592"/>
            <a:ext cx="2587092" cy="3194968"/>
            <a:chOff x="1027112" y="2639885"/>
            <a:chExt cx="2587092" cy="3194968"/>
          </a:xfrm>
        </p:grpSpPr>
        <p:pic>
          <p:nvPicPr>
            <p:cNvPr id="2050" name="Picture 2">
              <a:extLst>
                <a:ext uri="{FF2B5EF4-FFF2-40B4-BE49-F238E27FC236}">
                  <a16:creationId xmlns:a16="http://schemas.microsoft.com/office/drawing/2014/main" id="{8506DFC2-1F0E-48A6-A2AE-71AD0F57711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27112" y="2639885"/>
              <a:ext cx="2587092" cy="17074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6" name="Text Box 3">
              <a:extLst>
                <a:ext uri="{FF2B5EF4-FFF2-40B4-BE49-F238E27FC236}">
                  <a16:creationId xmlns:a16="http://schemas.microsoft.com/office/drawing/2014/main" id="{BF9DEEF3-63F2-4A12-8965-D3714CD5A6DC}"/>
                </a:ext>
              </a:extLst>
            </p:cNvPr>
            <p:cNvSpPr txBox="1">
              <a:spLocks noChangeArrowheads="1"/>
            </p:cNvSpPr>
            <p:nvPr/>
          </p:nvSpPr>
          <p:spPr bwMode="auto">
            <a:xfrm>
              <a:off x="1027112" y="4741066"/>
              <a:ext cx="2587092" cy="10937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1200"/>
                </a:spcAft>
                <a:buClrTx/>
                <a:buSzTx/>
                <a:buFontTx/>
                <a:buNone/>
                <a:tabLst/>
              </a:pPr>
              <a:r>
                <a:rPr kumimoji="0" lang="en-US" altLang="en-US" sz="1400" b="1" i="0" u="sng" strike="noStrike" cap="none" normalizeH="0" baseline="0" dirty="0">
                  <a:ln>
                    <a:noFill/>
                  </a:ln>
                  <a:solidFill>
                    <a:srgbClr val="085296"/>
                  </a:solidFill>
                  <a:effectLst/>
                  <a:latin typeface="Roboto Condensed Light" panose="02000000000000000000" pitchFamily="2" charset="0"/>
                  <a:hlinkClick r:id="rId5"/>
                </a:rPr>
                <a:t>Application Portfolio </a:t>
              </a:r>
              <a:br>
                <a:rPr kumimoji="0" lang="en-US" altLang="en-US" sz="1400" b="1" i="0" u="sng" strike="noStrike" cap="none" normalizeH="0" baseline="0" dirty="0">
                  <a:ln>
                    <a:noFill/>
                  </a:ln>
                  <a:solidFill>
                    <a:srgbClr val="085296"/>
                  </a:solidFill>
                  <a:effectLst/>
                  <a:latin typeface="Roboto Condensed Light" panose="02000000000000000000" pitchFamily="2" charset="0"/>
                  <a:hlinkClick r:id="rId5"/>
                </a:rPr>
              </a:br>
              <a:r>
                <a:rPr kumimoji="0" lang="en-US" altLang="en-US" sz="1400" b="1" i="0" u="sng" strike="noStrike" cap="none" normalizeH="0" baseline="0" dirty="0">
                  <a:ln>
                    <a:noFill/>
                  </a:ln>
                  <a:solidFill>
                    <a:srgbClr val="085296"/>
                  </a:solidFill>
                  <a:effectLst/>
                  <a:latin typeface="Roboto Condensed Light" panose="02000000000000000000" pitchFamily="2" charset="0"/>
                  <a:hlinkClick r:id="rId5"/>
                </a:rPr>
                <a:t>Assessment</a:t>
              </a:r>
              <a:endParaRPr kumimoji="0" lang="en-US" altLang="en-US" sz="1400" b="1" i="0" u="sng" strike="noStrike" cap="none" normalizeH="0" baseline="0" dirty="0">
                <a:ln>
                  <a:noFill/>
                </a:ln>
                <a:solidFill>
                  <a:srgbClr val="085296"/>
                </a:solidFill>
                <a:effectLst/>
                <a:latin typeface="Roboto Condensed Light" panose="02000000000000000000" pitchFamily="2" charset="0"/>
              </a:endParaRPr>
            </a:p>
            <a:p>
              <a:pPr marL="0" marR="0" lvl="0" indent="0" algn="ctr" defTabSz="914400" rtl="0" eaLnBrk="0" fontAlgn="base" latinLnBrk="0" hangingPunct="0">
                <a:lnSpc>
                  <a:spcPct val="100000"/>
                </a:lnSpc>
                <a:spcBef>
                  <a:spcPct val="0"/>
                </a:spcBef>
                <a:spcAft>
                  <a:spcPts val="1200"/>
                </a:spcAft>
                <a:buClrTx/>
                <a:buSzTx/>
                <a:buFontTx/>
                <a:buNone/>
                <a:tabLst/>
              </a:pPr>
              <a:r>
                <a:rPr kumimoji="0" lang="en-US" altLang="en-US" sz="1400" b="0" i="0" u="none" strike="noStrike" cap="none" normalizeH="0" baseline="0" dirty="0">
                  <a:ln>
                    <a:noFill/>
                  </a:ln>
                  <a:solidFill>
                    <a:srgbClr val="000000"/>
                  </a:solidFill>
                  <a:effectLst/>
                  <a:latin typeface="Roboto Condensed Light" panose="02000000000000000000" pitchFamily="2" charset="0"/>
                </a:rPr>
                <a:t>Don’t guess what’s important, measure application satisfaction.</a:t>
              </a:r>
              <a:endParaRPr kumimoji="0" lang="en-US" altLang="en-US" sz="1400" b="0" i="0" u="none" strike="noStrike" cap="none" normalizeH="0" baseline="0" dirty="0">
                <a:ln>
                  <a:noFill/>
                </a:ln>
                <a:solidFill>
                  <a:schemeClr val="tx1"/>
                </a:solidFill>
                <a:effectLst/>
                <a:latin typeface="Roboto Condensed Light" panose="02000000000000000000" pitchFamily="2" charset="0"/>
              </a:endParaRPr>
            </a:p>
          </p:txBody>
        </p:sp>
      </p:grpSp>
      <p:grpSp>
        <p:nvGrpSpPr>
          <p:cNvPr id="19" name="Group 18">
            <a:extLst>
              <a:ext uri="{FF2B5EF4-FFF2-40B4-BE49-F238E27FC236}">
                <a16:creationId xmlns:a16="http://schemas.microsoft.com/office/drawing/2014/main" id="{5431B824-E8C8-4A64-A625-4F7D1D968525}"/>
              </a:ext>
            </a:extLst>
          </p:cNvPr>
          <p:cNvGrpSpPr/>
          <p:nvPr/>
        </p:nvGrpSpPr>
        <p:grpSpPr>
          <a:xfrm>
            <a:off x="4560620" y="2637592"/>
            <a:ext cx="2798763" cy="3189617"/>
            <a:chOff x="4878387" y="2645236"/>
            <a:chExt cx="2798763" cy="3189617"/>
          </a:xfrm>
        </p:grpSpPr>
        <p:sp>
          <p:nvSpPr>
            <p:cNvPr id="16" name="Text Box 4">
              <a:extLst>
                <a:ext uri="{FF2B5EF4-FFF2-40B4-BE49-F238E27FC236}">
                  <a16:creationId xmlns:a16="http://schemas.microsoft.com/office/drawing/2014/main" id="{E71B051E-F1F0-43CA-8F35-780AA65032D9}"/>
                </a:ext>
              </a:extLst>
            </p:cNvPr>
            <p:cNvSpPr txBox="1">
              <a:spLocks noChangeArrowheads="1"/>
            </p:cNvSpPr>
            <p:nvPr/>
          </p:nvSpPr>
          <p:spPr bwMode="auto">
            <a:xfrm>
              <a:off x="4878387" y="4741066"/>
              <a:ext cx="2798761" cy="10937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1200"/>
                </a:spcAft>
                <a:buClrTx/>
                <a:buSzTx/>
                <a:buFontTx/>
                <a:buNone/>
                <a:tabLst/>
              </a:pPr>
              <a:r>
                <a:rPr kumimoji="0" lang="en-US" altLang="en-US" sz="1400" b="1" i="0" u="sng" strike="noStrike" cap="none" normalizeH="0" baseline="0" dirty="0">
                  <a:ln>
                    <a:noFill/>
                  </a:ln>
                  <a:solidFill>
                    <a:srgbClr val="085296"/>
                  </a:solidFill>
                  <a:effectLst/>
                  <a:latin typeface="Roboto Condensed Light" panose="02000000000000000000" pitchFamily="2" charset="0"/>
                  <a:hlinkClick r:id="rId6"/>
                </a:rPr>
                <a:t>CEO-CIO Alignment Program</a:t>
              </a:r>
              <a:endParaRPr kumimoji="0" lang="en-US" altLang="en-US" sz="1400" b="1" i="0" u="sng" strike="noStrike" cap="none" normalizeH="0" baseline="0" dirty="0">
                <a:ln>
                  <a:noFill/>
                </a:ln>
                <a:solidFill>
                  <a:srgbClr val="085296"/>
                </a:solidFill>
                <a:effectLst/>
                <a:latin typeface="Roboto Condensed Light" panose="02000000000000000000" pitchFamily="2" charset="0"/>
              </a:endParaRPr>
            </a:p>
            <a:p>
              <a:pPr marL="0" marR="0" lvl="0" indent="0" algn="ctr" defTabSz="914400" rtl="0" eaLnBrk="0" fontAlgn="base" latinLnBrk="0" hangingPunct="0">
                <a:lnSpc>
                  <a:spcPct val="100000"/>
                </a:lnSpc>
                <a:spcBef>
                  <a:spcPct val="0"/>
                </a:spcBef>
                <a:spcAft>
                  <a:spcPts val="1200"/>
                </a:spcAft>
                <a:buClrTx/>
                <a:buSzTx/>
                <a:buFontTx/>
                <a:buNone/>
                <a:tabLst/>
              </a:pPr>
              <a:r>
                <a:rPr kumimoji="0" lang="en-US" altLang="en-US" sz="1400" b="0" i="0" u="none" strike="noStrike" cap="none" normalizeH="0" baseline="0" dirty="0">
                  <a:ln>
                    <a:noFill/>
                  </a:ln>
                  <a:solidFill>
                    <a:srgbClr val="000000"/>
                  </a:solidFill>
                  <a:effectLst/>
                  <a:latin typeface="Roboto Condensed Light" panose="02000000000000000000" pitchFamily="2" charset="0"/>
                </a:rPr>
                <a:t>Improve IT-business alignment to operate effectively and generate tangible value. </a:t>
              </a:r>
              <a:endParaRPr kumimoji="0" lang="en-US" altLang="en-US" sz="1400" b="0" i="0" u="none" strike="noStrike" cap="none" normalizeH="0" baseline="0" dirty="0">
                <a:ln>
                  <a:noFill/>
                </a:ln>
                <a:solidFill>
                  <a:schemeClr val="tx1"/>
                </a:solidFill>
                <a:effectLst/>
                <a:latin typeface="Roboto Condensed Light" panose="02000000000000000000" pitchFamily="2" charset="0"/>
              </a:endParaRPr>
            </a:p>
          </p:txBody>
        </p:sp>
        <p:pic>
          <p:nvPicPr>
            <p:cNvPr id="2053" name="Picture 5">
              <a:extLst>
                <a:ext uri="{FF2B5EF4-FFF2-40B4-BE49-F238E27FC236}">
                  <a16:creationId xmlns:a16="http://schemas.microsoft.com/office/drawing/2014/main" id="{A3FDE9B1-1AB7-4308-B24B-D7F4147851CB}"/>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878388" y="2645236"/>
              <a:ext cx="2798762" cy="16910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grpSp>
      <p:grpSp>
        <p:nvGrpSpPr>
          <p:cNvPr id="20" name="Group 19">
            <a:extLst>
              <a:ext uri="{FF2B5EF4-FFF2-40B4-BE49-F238E27FC236}">
                <a16:creationId xmlns:a16="http://schemas.microsoft.com/office/drawing/2014/main" id="{F0E45477-A021-40DF-8537-8730BD001037}"/>
              </a:ext>
            </a:extLst>
          </p:cNvPr>
          <p:cNvGrpSpPr/>
          <p:nvPr/>
        </p:nvGrpSpPr>
        <p:grpSpPr>
          <a:xfrm>
            <a:off x="8467724" y="2637592"/>
            <a:ext cx="2624721" cy="3192675"/>
            <a:chOff x="9201149" y="2646941"/>
            <a:chExt cx="2624721" cy="3192675"/>
          </a:xfrm>
        </p:grpSpPr>
        <p:sp>
          <p:nvSpPr>
            <p:cNvPr id="17" name="Text Box 6">
              <a:extLst>
                <a:ext uri="{FF2B5EF4-FFF2-40B4-BE49-F238E27FC236}">
                  <a16:creationId xmlns:a16="http://schemas.microsoft.com/office/drawing/2014/main" id="{D3B52A8D-4CD6-4FE0-93B4-630C9104BB80}"/>
                </a:ext>
              </a:extLst>
            </p:cNvPr>
            <p:cNvSpPr txBox="1">
              <a:spLocks noChangeArrowheads="1"/>
            </p:cNvSpPr>
            <p:nvPr/>
          </p:nvSpPr>
          <p:spPr bwMode="auto">
            <a:xfrm>
              <a:off x="9201149" y="4745829"/>
              <a:ext cx="2624720" cy="10937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Aft>
                  <a:spcPts val="1200"/>
                </a:spcAft>
                <a:buClrTx/>
                <a:buSzTx/>
                <a:buFontTx/>
                <a:buNone/>
                <a:tabLst/>
              </a:pPr>
              <a:r>
                <a:rPr kumimoji="0" lang="en-US" altLang="en-US" sz="1400" b="1" i="0" u="sng" strike="noStrike" cap="none" normalizeH="0" baseline="0" dirty="0">
                  <a:ln>
                    <a:noFill/>
                  </a:ln>
                  <a:solidFill>
                    <a:srgbClr val="085296"/>
                  </a:solidFill>
                  <a:effectLst/>
                  <a:latin typeface="Roboto Condensed Light" panose="02000000000000000000" pitchFamily="2" charset="0"/>
                  <a:hlinkClick r:id="rId8"/>
                </a:rPr>
                <a:t>End User Satisfaction Program</a:t>
              </a:r>
              <a:endParaRPr kumimoji="0" lang="en-US" altLang="en-US" sz="1400" b="1" i="0" u="sng" strike="noStrike" cap="none" normalizeH="0" baseline="0" dirty="0">
                <a:ln>
                  <a:noFill/>
                </a:ln>
                <a:solidFill>
                  <a:srgbClr val="085296"/>
                </a:solidFill>
                <a:effectLst/>
                <a:latin typeface="Roboto Condensed Light" panose="02000000000000000000" pitchFamily="2" charset="0"/>
              </a:endParaRPr>
            </a:p>
            <a:p>
              <a:pPr marL="0" marR="0" lvl="0" indent="0" algn="ctr" defTabSz="914400" rtl="0" eaLnBrk="0" fontAlgn="base" latinLnBrk="0" hangingPunct="0">
                <a:lnSpc>
                  <a:spcPct val="100000"/>
                </a:lnSpc>
                <a:spcAft>
                  <a:spcPts val="1200"/>
                </a:spcAft>
                <a:buClrTx/>
                <a:buSzTx/>
                <a:buFontTx/>
                <a:buNone/>
                <a:tabLst/>
              </a:pPr>
              <a:r>
                <a:rPr kumimoji="0" lang="en-US" altLang="en-US" sz="1400" b="0" i="0" u="none" strike="noStrike" cap="none" normalizeH="0" baseline="0" dirty="0">
                  <a:ln>
                    <a:noFill/>
                  </a:ln>
                  <a:solidFill>
                    <a:srgbClr val="000000"/>
                  </a:solidFill>
                  <a:effectLst/>
                  <a:latin typeface="Roboto Condensed Light" panose="02000000000000000000" pitchFamily="2" charset="0"/>
                </a:rPr>
                <a:t>Find out what users really think of IT services. </a:t>
              </a:r>
              <a:endParaRPr kumimoji="0" lang="en-US" altLang="en-US" sz="1400" b="0" i="0" u="none" strike="noStrike" cap="none" normalizeH="0" baseline="0" dirty="0">
                <a:ln>
                  <a:noFill/>
                </a:ln>
                <a:solidFill>
                  <a:schemeClr val="tx1"/>
                </a:solidFill>
                <a:effectLst/>
                <a:latin typeface="Roboto Condensed Light" panose="02000000000000000000" pitchFamily="2" charset="0"/>
              </a:endParaRPr>
            </a:p>
          </p:txBody>
        </p:sp>
        <p:pic>
          <p:nvPicPr>
            <p:cNvPr id="2055" name="Picture 7" descr="General Overview example">
              <a:extLst>
                <a:ext uri="{FF2B5EF4-FFF2-40B4-BE49-F238E27FC236}">
                  <a16:creationId xmlns:a16="http://schemas.microsoft.com/office/drawing/2014/main" id="{B7065E4F-87BC-4AC6-AD94-59801F8E9BDC}"/>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201149" y="2646941"/>
              <a:ext cx="2624721" cy="1700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Tree>
    <p:extLst>
      <p:ext uri="{BB962C8B-B14F-4D97-AF65-F5344CB8AC3E}">
        <p14:creationId xmlns:p14="http://schemas.microsoft.com/office/powerpoint/2010/main" val="499039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A579B9F4-F655-8B4D-9FCC-74877991C78F}"/>
              </a:ext>
            </a:extLst>
          </p:cNvPr>
          <p:cNvSpPr>
            <a:spLocks noGrp="1"/>
          </p:cNvSpPr>
          <p:nvPr>
            <p:ph type="title"/>
          </p:nvPr>
        </p:nvSpPr>
        <p:spPr>
          <a:xfrm>
            <a:off x="354105" y="530021"/>
            <a:ext cx="11536205" cy="1130188"/>
          </a:xfrm>
        </p:spPr>
        <p:txBody>
          <a:bodyPr>
            <a:noAutofit/>
          </a:bodyPr>
          <a:lstStyle/>
          <a:p>
            <a:r>
              <a:rPr lang="en-US" dirty="0"/>
              <a:t>Info-Tech’s methodology for APM Foundations</a:t>
            </a:r>
            <a:endParaRPr lang="en-US" dirty="0">
              <a:solidFill>
                <a:srgbClr val="717272"/>
              </a:solidFill>
            </a:endParaRPr>
          </a:p>
        </p:txBody>
      </p:sp>
      <p:sp>
        <p:nvSpPr>
          <p:cNvPr id="7" name="Rectangle 6">
            <a:extLst>
              <a:ext uri="{FF2B5EF4-FFF2-40B4-BE49-F238E27FC236}">
                <a16:creationId xmlns:a16="http://schemas.microsoft.com/office/drawing/2014/main" id="{CD4FD073-B817-4E3F-89E9-A6CEE16BA7E5}"/>
              </a:ext>
            </a:extLst>
          </p:cNvPr>
          <p:cNvSpPr/>
          <p:nvPr/>
        </p:nvSpPr>
        <p:spPr>
          <a:xfrm flipV="1">
            <a:off x="354105" y="1785789"/>
            <a:ext cx="11536206" cy="83864"/>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srgbClr val="FFFFFF"/>
              </a:solidFill>
              <a:effectLst/>
              <a:uLnTx/>
              <a:uFillTx/>
              <a:latin typeface="Roboto Condensed Light" panose="02000000000000000000" pitchFamily="2" charset="0"/>
              <a:ea typeface="+mn-ea"/>
              <a:cs typeface="+mn-cs"/>
            </a:endParaRPr>
          </a:p>
        </p:txBody>
      </p:sp>
      <p:graphicFrame>
        <p:nvGraphicFramePr>
          <p:cNvPr id="8" name="Table 7">
            <a:extLst>
              <a:ext uri="{FF2B5EF4-FFF2-40B4-BE49-F238E27FC236}">
                <a16:creationId xmlns:a16="http://schemas.microsoft.com/office/drawing/2014/main" id="{7596626A-A49E-49CC-A20B-FA99D5E0E724}"/>
              </a:ext>
            </a:extLst>
          </p:cNvPr>
          <p:cNvGraphicFramePr>
            <a:graphicFrameLocks noGrp="1"/>
          </p:cNvGraphicFramePr>
          <p:nvPr/>
        </p:nvGraphicFramePr>
        <p:xfrm>
          <a:off x="378372" y="2070538"/>
          <a:ext cx="11515179" cy="4073491"/>
        </p:xfrm>
        <a:graphic>
          <a:graphicData uri="http://schemas.openxmlformats.org/drawingml/2006/table">
            <a:tbl>
              <a:tblPr firstRow="1" bandRow="1">
                <a:tableStyleId>{5C22544A-7EE6-4342-B048-85BDC9FD1C3A}</a:tableStyleId>
              </a:tblPr>
              <a:tblGrid>
                <a:gridCol w="1557626">
                  <a:extLst>
                    <a:ext uri="{9D8B030D-6E8A-4147-A177-3AD203B41FA5}">
                      <a16:colId xmlns:a16="http://schemas.microsoft.com/office/drawing/2014/main" val="976837652"/>
                    </a:ext>
                  </a:extLst>
                </a:gridCol>
                <a:gridCol w="2652649">
                  <a:extLst>
                    <a:ext uri="{9D8B030D-6E8A-4147-A177-3AD203B41FA5}">
                      <a16:colId xmlns:a16="http://schemas.microsoft.com/office/drawing/2014/main" val="2500794229"/>
                    </a:ext>
                  </a:extLst>
                </a:gridCol>
                <a:gridCol w="2620034">
                  <a:extLst>
                    <a:ext uri="{9D8B030D-6E8A-4147-A177-3AD203B41FA5}">
                      <a16:colId xmlns:a16="http://schemas.microsoft.com/office/drawing/2014/main" val="1791260046"/>
                    </a:ext>
                  </a:extLst>
                </a:gridCol>
                <a:gridCol w="2342435">
                  <a:extLst>
                    <a:ext uri="{9D8B030D-6E8A-4147-A177-3AD203B41FA5}">
                      <a16:colId xmlns:a16="http://schemas.microsoft.com/office/drawing/2014/main" val="2450251645"/>
                    </a:ext>
                  </a:extLst>
                </a:gridCol>
                <a:gridCol w="2342435">
                  <a:extLst>
                    <a:ext uri="{9D8B030D-6E8A-4147-A177-3AD203B41FA5}">
                      <a16:colId xmlns:a16="http://schemas.microsoft.com/office/drawing/2014/main" val="4002077772"/>
                    </a:ext>
                  </a:extLst>
                </a:gridCol>
              </a:tblGrid>
              <a:tr h="794542">
                <a:tc>
                  <a:txBody>
                    <a:bodyPr/>
                    <a:lstStyle/>
                    <a:p>
                      <a:pPr marL="12700" marR="962660" indent="0">
                        <a:lnSpc>
                          <a:spcPct val="101000"/>
                        </a:lnSpc>
                        <a:spcBef>
                          <a:spcPts val="2045"/>
                        </a:spcBef>
                        <a:tabLst/>
                      </a:pPr>
                      <a:endParaRPr sz="1200" b="0" i="0" dirty="0">
                        <a:latin typeface="Montserrat SemiBold" pitchFamily="2" charset="77"/>
                        <a:cs typeface="Arial" panose="020B0604020202020204" pitchFamily="34" charset="0"/>
                      </a:endParaRPr>
                    </a:p>
                  </a:txBody>
                  <a:tcPr marL="108000" marR="0" marT="216000" marB="10800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CA" sz="2000" b="0" i="0" spc="6" dirty="0">
                          <a:solidFill>
                            <a:srgbClr val="2576B7"/>
                          </a:solidFill>
                          <a:latin typeface="Montserrat SemiBold" pitchFamily="2" charset="77"/>
                          <a:cs typeface="Arial" panose="020B0604020202020204" pitchFamily="34" charset="0"/>
                        </a:rPr>
                        <a:t>1. Lay Your Foundations</a:t>
                      </a:r>
                      <a:endParaRPr lang="en-CA" sz="2000" b="0" i="0" dirty="0">
                        <a:solidFill>
                          <a:srgbClr val="2576B7"/>
                        </a:solidFill>
                        <a:latin typeface="Montserrat SemiBold" pitchFamily="2" charset="77"/>
                        <a:cs typeface="Arial" panose="020B0604020202020204" pitchFamily="34" charset="0"/>
                      </a:endParaRPr>
                    </a:p>
                  </a:txBody>
                  <a:tcPr marL="108000" marR="108000" marT="216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0" i="0" spc="6" dirty="0">
                          <a:solidFill>
                            <a:srgbClr val="2576B7"/>
                          </a:solidFill>
                          <a:latin typeface="Montserrat SemiBold" pitchFamily="2" charset="77"/>
                          <a:cs typeface="Arial" panose="020B0604020202020204" pitchFamily="34" charset="0"/>
                        </a:rPr>
                        <a:t>2. Improve Your Inventory</a:t>
                      </a:r>
                      <a:endParaRPr lang="en-CA" sz="2000" b="0" i="0" dirty="0">
                        <a:solidFill>
                          <a:srgbClr val="2576B7"/>
                        </a:solidFill>
                        <a:latin typeface="Montserrat SemiBold" pitchFamily="2" charset="77"/>
                        <a:cs typeface="Arial" panose="020B0604020202020204" pitchFamily="34" charset="0"/>
                      </a:endParaRPr>
                    </a:p>
                  </a:txBody>
                  <a:tcPr marL="108000" marR="108000" marT="216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0" i="0" spc="6" dirty="0">
                          <a:solidFill>
                            <a:srgbClr val="2576B7"/>
                          </a:solidFill>
                          <a:latin typeface="Montserrat SemiBold" pitchFamily="2" charset="77"/>
                          <a:cs typeface="Arial" panose="020B0604020202020204" pitchFamily="34" charset="0"/>
                        </a:rPr>
                        <a:t>3. Rationalize Your Apps</a:t>
                      </a:r>
                      <a:endParaRPr lang="en-CA" sz="2000" b="0" i="0" dirty="0">
                        <a:solidFill>
                          <a:srgbClr val="2576B7"/>
                        </a:solidFill>
                        <a:latin typeface="Montserrat SemiBold" pitchFamily="2" charset="77"/>
                        <a:cs typeface="Arial" panose="020B0604020202020204" pitchFamily="34" charset="0"/>
                      </a:endParaRPr>
                    </a:p>
                  </a:txBody>
                  <a:tcPr marL="108000" marR="108000" marT="216000" marB="10800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3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0" i="0" spc="6" dirty="0">
                          <a:solidFill>
                            <a:srgbClr val="2576B7"/>
                          </a:solidFill>
                          <a:latin typeface="Montserrat SemiBold" pitchFamily="2" charset="77"/>
                          <a:cs typeface="Arial" panose="020B0604020202020204" pitchFamily="34" charset="0"/>
                        </a:rPr>
                        <a:t>4. Populate Your Roadmap</a:t>
                      </a:r>
                      <a:endParaRPr lang="en-CA" sz="2000" b="0" i="0" dirty="0">
                        <a:solidFill>
                          <a:srgbClr val="2576B7"/>
                        </a:solidFill>
                        <a:latin typeface="Montserrat SemiBold" pitchFamily="2" charset="77"/>
                        <a:cs typeface="Arial" panose="020B0604020202020204" pitchFamily="34" charset="0"/>
                      </a:endParaRPr>
                    </a:p>
                  </a:txBody>
                  <a:tcPr marL="108000" marR="108000" marT="216000" marB="10800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30000"/>
                      </a:srgbClr>
                    </a:solidFill>
                  </a:tcPr>
                </a:tc>
                <a:extLst>
                  <a:ext uri="{0D108BD9-81ED-4DB2-BD59-A6C34878D82A}">
                    <a16:rowId xmlns:a16="http://schemas.microsoft.com/office/drawing/2014/main" val="2052837071"/>
                  </a:ext>
                </a:extLst>
              </a:tr>
              <a:tr h="1242672">
                <a:tc>
                  <a:txBody>
                    <a:bodyPr/>
                    <a:lstStyle/>
                    <a:p>
                      <a:r>
                        <a:rPr lang="en-US" sz="1400" b="1" i="0" dirty="0">
                          <a:solidFill>
                            <a:srgbClr val="4A4A4A"/>
                          </a:solidFill>
                          <a:latin typeface="Montserrat SemiBold" pitchFamily="2" charset="77"/>
                        </a:rPr>
                        <a:t>Phase Activities</a:t>
                      </a:r>
                    </a:p>
                  </a:txBody>
                  <a:tcPr marL="108000" marR="0" marT="36000" marB="14400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1.1 Define Goals and Metrics</a:t>
                      </a:r>
                    </a:p>
                    <a:p>
                      <a:pPr algn="ctr"/>
                      <a:r>
                        <a:rPr lang="en-US"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1.2 Define Application Categories</a:t>
                      </a:r>
                    </a:p>
                    <a:p>
                      <a:pPr algn="ctr"/>
                      <a:r>
                        <a:rPr lang="en-US"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1.3 Determine Steps and Roles</a:t>
                      </a:r>
                    </a:p>
                    <a:p>
                      <a:pPr algn="ctr"/>
                      <a:r>
                        <a:rPr lang="en-US"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1.4 Weight Value Drivers</a:t>
                      </a:r>
                      <a:endParaRPr lang="en-CA"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endParaRPr>
                    </a:p>
                  </a:txBody>
                  <a:tcPr marL="46800" marR="108000" marT="36000" marB="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algn="ctr"/>
                      <a:r>
                        <a:rPr lang="en-US"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2.1 Populate Inventory</a:t>
                      </a:r>
                    </a:p>
                    <a:p>
                      <a:pPr algn="ctr"/>
                      <a:r>
                        <a:rPr lang="en-US"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2.2 Assign to Business Capabilities</a:t>
                      </a:r>
                    </a:p>
                    <a:p>
                      <a:pPr algn="ctr"/>
                      <a:r>
                        <a:rPr lang="en-US"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2.3 Review Outstanding Data</a:t>
                      </a:r>
                    </a:p>
                  </a:txBody>
                  <a:tcPr marL="46800" marR="108000" marT="36000" marB="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tc>
                  <a:txBody>
                    <a:bodyPr/>
                    <a:lstStyle/>
                    <a:p>
                      <a:pPr algn="ctr">
                        <a:lnSpc>
                          <a:spcPct val="100000"/>
                        </a:lnSpc>
                      </a:pPr>
                      <a:r>
                        <a:rPr lang="en-US"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3.1 Assess Business Value</a:t>
                      </a:r>
                    </a:p>
                    <a:p>
                      <a:pPr algn="ctr">
                        <a:lnSpc>
                          <a:spcPct val="100000"/>
                        </a:lnSpc>
                      </a:pPr>
                      <a:r>
                        <a:rPr lang="en-US"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3.2 Assess End-User Perspective</a:t>
                      </a:r>
                    </a:p>
                    <a:p>
                      <a:pPr algn="ctr">
                        <a:lnSpc>
                          <a:spcPct val="100000"/>
                        </a:lnSpc>
                      </a:pPr>
                      <a:r>
                        <a:rPr lang="en-US"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3.3 Assess TCO</a:t>
                      </a:r>
                    </a:p>
                    <a:p>
                      <a:pPr algn="ctr">
                        <a:lnSpc>
                          <a:spcPct val="100000"/>
                        </a:lnSpc>
                      </a:pPr>
                      <a:r>
                        <a:rPr lang="en-US"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3.4 Assess Technical Health</a:t>
                      </a:r>
                    </a:p>
                    <a:p>
                      <a:pPr algn="ctr">
                        <a:lnSpc>
                          <a:spcPct val="100000"/>
                        </a:lnSpc>
                      </a:pPr>
                      <a:r>
                        <a:rPr lang="en-US"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3.5 Assess Redundancies</a:t>
                      </a:r>
                    </a:p>
                    <a:p>
                      <a:pPr algn="ctr">
                        <a:lnSpc>
                          <a:spcPct val="100000"/>
                        </a:lnSpc>
                      </a:pPr>
                      <a:r>
                        <a:rPr lang="en-US"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3.6 Determine Dispositions</a:t>
                      </a:r>
                    </a:p>
                  </a:txBody>
                  <a:tcPr marL="46800" marR="108000" marT="36000" marB="144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30000"/>
                      </a:srgbClr>
                    </a:solidFill>
                  </a:tcPr>
                </a:tc>
                <a:tc>
                  <a:txBody>
                    <a:bodyPr/>
                    <a:lstStyle/>
                    <a:p>
                      <a:pPr algn="ctr"/>
                      <a:r>
                        <a:rPr lang="en-US"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4.1 Prioritize Initiatives</a:t>
                      </a:r>
                    </a:p>
                    <a:p>
                      <a:pPr algn="ctr"/>
                      <a:r>
                        <a:rPr lang="en-US"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4.2 Populate Roadmap</a:t>
                      </a:r>
                    </a:p>
                    <a:p>
                      <a:pPr algn="ctr"/>
                      <a:r>
                        <a:rPr lang="en-US"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4.3 Determine Ongoing APM Cadence</a:t>
                      </a:r>
                    </a:p>
                  </a:txBody>
                  <a:tcPr marL="46800" marR="108000" marT="36000" marB="144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30000"/>
                      </a:srgbClr>
                    </a:solidFill>
                  </a:tcPr>
                </a:tc>
                <a:extLst>
                  <a:ext uri="{0D108BD9-81ED-4DB2-BD59-A6C34878D82A}">
                    <a16:rowId xmlns:a16="http://schemas.microsoft.com/office/drawing/2014/main" val="106570360"/>
                  </a:ext>
                </a:extLst>
              </a:tr>
              <a:tr h="1679731">
                <a:tc>
                  <a:txBody>
                    <a:bodyPr/>
                    <a:lstStyle/>
                    <a:p>
                      <a:r>
                        <a:rPr lang="en-US" sz="1400" b="1" i="0" dirty="0">
                          <a:solidFill>
                            <a:srgbClr val="4A4A4A"/>
                          </a:solidFill>
                          <a:latin typeface="Montserrat SemiBold" pitchFamily="2" charset="77"/>
                        </a:rPr>
                        <a:t>Phase Outcomes</a:t>
                      </a:r>
                    </a:p>
                  </a:txBody>
                  <a:tcPr marL="108000" marR="108000" marT="108000" marB="108000" anchor="ctr">
                    <a:lnL w="12700" cmpd="sng">
                      <a:noFill/>
                    </a:lnL>
                    <a:lnR w="12700" cap="flat" cmpd="sng" algn="ctr">
                      <a:no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Work with the appropriate management stakeholders to: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Extract key business priorities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Set your goals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Agree on key terms and set the scope for your APM effort </a:t>
                      </a:r>
                      <a:endParaRPr lang="en-CA"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endParaRPr>
                    </a:p>
                  </a:txBody>
                  <a:tcPr marL="180000" marR="180000" marT="180000" marB="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algn="l">
                        <a:lnSpc>
                          <a:spcPct val="100000"/>
                        </a:lnSpc>
                      </a:pPr>
                      <a:r>
                        <a:rPr lang="en-US"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Gather information on your own understanding of your applications to build a detailed inventory and identify areas of redundancy. </a:t>
                      </a:r>
                    </a:p>
                  </a:txBody>
                  <a:tcPr marL="180000" marR="180000" marT="180000" marB="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tc>
                  <a:txBody>
                    <a:bodyPr/>
                    <a:lstStyle/>
                    <a:p>
                      <a:pPr algn="l">
                        <a:lnSpc>
                          <a:spcPct val="100000"/>
                        </a:lnSpc>
                      </a:pPr>
                      <a:r>
                        <a:rPr lang="en-CA"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Work with application subject matter experts to collect and compile data points and determine the appropriate disposition for your apps. </a:t>
                      </a:r>
                      <a:endParaRPr lang="en-US"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endParaRPr>
                    </a:p>
                  </a:txBody>
                  <a:tcPr marL="180000" marR="180000" marT="180000" marB="180000" anchor="ctr">
                    <a:lnL w="12700" cap="flat" cmpd="sng" algn="ctr">
                      <a:noFill/>
                      <a:prstDash val="solid"/>
                      <a:round/>
                      <a:headEnd type="none" w="med" len="med"/>
                      <a:tailEnd type="none" w="med" len="med"/>
                    </a:lnL>
                    <a:lnR w="12700" cmpd="sng">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30000"/>
                      </a:srgbClr>
                    </a:solidFill>
                  </a:tcPr>
                </a:tc>
                <a:tc>
                  <a:txBody>
                    <a:bodyPr/>
                    <a:lstStyle/>
                    <a:p>
                      <a:pPr algn="l">
                        <a:lnSpc>
                          <a:spcPct val="100000"/>
                        </a:lnSpc>
                      </a:pPr>
                      <a:r>
                        <a:rPr lang="en-CA" sz="1400" b="0" i="0" kern="1200" dirty="0">
                          <a:solidFill>
                            <a:srgbClr val="4B4B4B"/>
                          </a:solidFill>
                          <a:effectLst/>
                          <a:latin typeface="Roboto Condensed Light" panose="02000000000000000000" pitchFamily="2" charset="0"/>
                          <a:ea typeface="Roboto Condensed Light" panose="02000000000000000000" pitchFamily="2" charset="0"/>
                          <a:cs typeface="Arial" panose="020B0604020202020204" pitchFamily="34" charset="0"/>
                        </a:rPr>
                        <a:t>Work with application delivery specialists to determine the strategic plans for your apps and place these in your portfolio roadmap. </a:t>
                      </a:r>
                      <a:endParaRPr lang="en-US" sz="14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endParaRPr>
                    </a:p>
                  </a:txBody>
                  <a:tcPr marL="180000" marR="180000" marT="180000" marB="180000" anchor="ctr">
                    <a:lnL w="12700" cap="flat" cmpd="sng" algn="ctr">
                      <a:noFill/>
                      <a:prstDash val="solid"/>
                      <a:round/>
                      <a:headEnd type="none" w="med" len="med"/>
                      <a:tailEnd type="none" w="med" len="med"/>
                    </a:lnL>
                    <a:lnR w="12700" cmpd="sng">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30000"/>
                      </a:srgbClr>
                    </a:solidFill>
                  </a:tcPr>
                </a:tc>
                <a:extLst>
                  <a:ext uri="{0D108BD9-81ED-4DB2-BD59-A6C34878D82A}">
                    <a16:rowId xmlns:a16="http://schemas.microsoft.com/office/drawing/2014/main" val="385565625"/>
                  </a:ext>
                </a:extLst>
              </a:tr>
            </a:tbl>
          </a:graphicData>
        </a:graphic>
      </p:graphicFrame>
      <p:sp>
        <p:nvSpPr>
          <p:cNvPr id="5" name="Rectangle 4">
            <a:extLst>
              <a:ext uri="{FF2B5EF4-FFF2-40B4-BE49-F238E27FC236}">
                <a16:creationId xmlns:a16="http://schemas.microsoft.com/office/drawing/2014/main" id="{38D564DF-2211-4A62-B078-518F713D9534}"/>
              </a:ext>
            </a:extLst>
          </p:cNvPr>
          <p:cNvSpPr/>
          <p:nvPr/>
        </p:nvSpPr>
        <p:spPr>
          <a:xfrm>
            <a:off x="354106" y="6327979"/>
            <a:ext cx="9523320"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tabLst/>
              <a:defRPr/>
            </a:pPr>
            <a:r>
              <a:rPr kumimoji="0" lang="en-US" sz="1800" b="0" i="0" u="none" strike="noStrike" kern="0" cap="none" spc="0" normalizeH="0" baseline="0" noProof="0" dirty="0">
                <a:ln>
                  <a:noFill/>
                </a:ln>
                <a:solidFill>
                  <a:sysClr val="windowText" lastClr="000000"/>
                </a:solidFill>
                <a:effectLst/>
                <a:uLnTx/>
                <a:uFillTx/>
                <a:latin typeface="Roboto Condensed Light" panose="02000000000000000000" pitchFamily="2" charset="0"/>
              </a:rPr>
              <a:t>Blueprint: </a:t>
            </a:r>
            <a:r>
              <a:rPr kumimoji="0" lang="en-US" sz="1800" b="0" i="0" u="none" strike="noStrike" kern="0" cap="none" spc="0" normalizeH="0" baseline="0" noProof="0" dirty="0">
                <a:ln>
                  <a:noFill/>
                </a:ln>
                <a:solidFill>
                  <a:sysClr val="windowText" lastClr="000000"/>
                </a:solidFill>
                <a:effectLst/>
                <a:uLnTx/>
                <a:uFillTx/>
                <a:latin typeface="Roboto Condensed Light" panose="02000000000000000000" pitchFamily="2" charset="0"/>
                <a:hlinkClick r:id="rId3"/>
              </a:rPr>
              <a:t>Application Portfolio Management Foundations</a:t>
            </a:r>
            <a:endParaRPr kumimoji="0" lang="en-CA" sz="1800" b="0" i="0" u="none" strike="noStrike" kern="0" cap="none" spc="0" normalizeH="0" baseline="0" noProof="0" dirty="0">
              <a:ln>
                <a:noFill/>
              </a:ln>
              <a:solidFill>
                <a:sysClr val="windowText" lastClr="000000"/>
              </a:solidFill>
              <a:effectLst/>
              <a:uLnTx/>
              <a:uFillTx/>
              <a:latin typeface="Roboto Condensed Light" panose="02000000000000000000" pitchFamily="2" charset="0"/>
            </a:endParaRPr>
          </a:p>
        </p:txBody>
      </p:sp>
    </p:spTree>
    <p:extLst>
      <p:ext uri="{BB962C8B-B14F-4D97-AF65-F5344CB8AC3E}">
        <p14:creationId xmlns:p14="http://schemas.microsoft.com/office/powerpoint/2010/main" val="1149579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4106" y="326252"/>
            <a:ext cx="11552144" cy="1130188"/>
          </a:xfrm>
        </p:spPr>
        <p:txBody>
          <a:bodyPr/>
          <a:lstStyle/>
          <a:p>
            <a:r>
              <a:rPr lang="en-US" sz="3600" dirty="0"/>
              <a:t>Bridge IT and the Business With </a:t>
            </a:r>
            <a:br>
              <a:rPr lang="en-US" sz="3600" dirty="0"/>
            </a:br>
            <a:r>
              <a:rPr lang="en-US" sz="3600" dirty="0"/>
              <a:t>Business Architecture</a:t>
            </a:r>
          </a:p>
        </p:txBody>
      </p:sp>
      <p:graphicFrame>
        <p:nvGraphicFramePr>
          <p:cNvPr id="7" name="Table 6"/>
          <p:cNvGraphicFramePr>
            <a:graphicFrameLocks noGrp="1"/>
          </p:cNvGraphicFramePr>
          <p:nvPr>
            <p:extLst>
              <p:ext uri="{D42A27DB-BD31-4B8C-83A1-F6EECF244321}">
                <p14:modId xmlns:p14="http://schemas.microsoft.com/office/powerpoint/2010/main" val="1798706080"/>
              </p:ext>
            </p:extLst>
          </p:nvPr>
        </p:nvGraphicFramePr>
        <p:xfrm>
          <a:off x="354106" y="1696292"/>
          <a:ext cx="11485376" cy="4741164"/>
        </p:xfrm>
        <a:graphic>
          <a:graphicData uri="http://schemas.openxmlformats.org/drawingml/2006/table">
            <a:tbl>
              <a:tblPr firstRow="1" bandRow="1">
                <a:tableStyleId>{5C22544A-7EE6-4342-B048-85BDC9FD1C3A}</a:tableStyleId>
              </a:tblPr>
              <a:tblGrid>
                <a:gridCol w="1531858">
                  <a:extLst>
                    <a:ext uri="{9D8B030D-6E8A-4147-A177-3AD203B41FA5}">
                      <a16:colId xmlns:a16="http://schemas.microsoft.com/office/drawing/2014/main" val="20000"/>
                    </a:ext>
                  </a:extLst>
                </a:gridCol>
                <a:gridCol w="2977826">
                  <a:extLst>
                    <a:ext uri="{9D8B030D-6E8A-4147-A177-3AD203B41FA5}">
                      <a16:colId xmlns:a16="http://schemas.microsoft.com/office/drawing/2014/main" val="20001"/>
                    </a:ext>
                  </a:extLst>
                </a:gridCol>
                <a:gridCol w="3582582">
                  <a:extLst>
                    <a:ext uri="{9D8B030D-6E8A-4147-A177-3AD203B41FA5}">
                      <a16:colId xmlns:a16="http://schemas.microsoft.com/office/drawing/2014/main" val="20002"/>
                    </a:ext>
                  </a:extLst>
                </a:gridCol>
                <a:gridCol w="3393110">
                  <a:extLst>
                    <a:ext uri="{9D8B030D-6E8A-4147-A177-3AD203B41FA5}">
                      <a16:colId xmlns:a16="http://schemas.microsoft.com/office/drawing/2014/main" val="20003"/>
                    </a:ext>
                  </a:extLst>
                </a:gridCol>
              </a:tblGrid>
              <a:tr h="1961308">
                <a:tc>
                  <a:txBody>
                    <a:bodyPr/>
                    <a:lstStyle/>
                    <a:p>
                      <a:pPr algn="ctr"/>
                      <a:r>
                        <a:rPr lang="en-CA" sz="1100" dirty="0">
                          <a:solidFill>
                            <a:schemeClr val="bg1"/>
                          </a:solidFill>
                          <a:latin typeface="Roboto Condensed Light" panose="02000000000000000000" pitchFamily="2" charset="0"/>
                        </a:rPr>
                        <a:t>Best-Practice Toolkit</a:t>
                      </a: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43F54"/>
                    </a:solidFill>
                  </a:tcPr>
                </a:tc>
                <a:tc>
                  <a:txBody>
                    <a:bodyPr/>
                    <a:lstStyle/>
                    <a:p>
                      <a:pPr>
                        <a:spcAft>
                          <a:spcPts val="600"/>
                        </a:spcAft>
                      </a:pPr>
                      <a:r>
                        <a:rPr lang="en-CA" sz="1100" b="0" dirty="0">
                          <a:solidFill>
                            <a:schemeClr val="tx1"/>
                          </a:solidFill>
                          <a:latin typeface="Roboto Condensed Light" panose="02000000000000000000" pitchFamily="2" charset="0"/>
                          <a:ea typeface="Roboto Condensed Light" panose="02000000000000000000" pitchFamily="2" charset="0"/>
                        </a:rPr>
                        <a:t>1.1 Identify the</a:t>
                      </a:r>
                      <a:r>
                        <a:rPr lang="en-CA" sz="1100" b="0" baseline="0" dirty="0">
                          <a:solidFill>
                            <a:schemeClr val="tx1"/>
                          </a:solidFill>
                          <a:latin typeface="Roboto Condensed Light" panose="02000000000000000000" pitchFamily="2" charset="0"/>
                          <a:ea typeface="Roboto Condensed Light" panose="02000000000000000000" pitchFamily="2" charset="0"/>
                        </a:rPr>
                        <a:t> right opportunity for business architecture work.</a:t>
                      </a:r>
                      <a:endParaRPr lang="en-CA" sz="600" b="0" dirty="0">
                        <a:solidFill>
                          <a:schemeClr val="tx1"/>
                        </a:solidFill>
                        <a:latin typeface="Roboto Condensed Light" panose="02000000000000000000" pitchFamily="2" charset="0"/>
                        <a:ea typeface="Roboto Condensed Light" panose="02000000000000000000" pitchFamily="2" charset="0"/>
                      </a:endParaRPr>
                    </a:p>
                    <a:p>
                      <a:pPr>
                        <a:spcAft>
                          <a:spcPts val="600"/>
                        </a:spcAft>
                      </a:pPr>
                      <a:r>
                        <a:rPr lang="en-CA" sz="1100" b="0" dirty="0">
                          <a:solidFill>
                            <a:schemeClr val="tx1"/>
                          </a:solidFill>
                          <a:latin typeface="Roboto Condensed Light" panose="02000000000000000000" pitchFamily="2" charset="0"/>
                          <a:ea typeface="Roboto Condensed Light" panose="02000000000000000000" pitchFamily="2" charset="0"/>
                        </a:rPr>
                        <a:t>1.2 Identify</a:t>
                      </a:r>
                      <a:r>
                        <a:rPr lang="en-CA" sz="1100" b="0" baseline="0" dirty="0">
                          <a:solidFill>
                            <a:schemeClr val="tx1"/>
                          </a:solidFill>
                          <a:latin typeface="Roboto Condensed Light" panose="02000000000000000000" pitchFamily="2" charset="0"/>
                          <a:ea typeface="Roboto Condensed Light" panose="02000000000000000000" pitchFamily="2" charset="0"/>
                        </a:rPr>
                        <a:t> and c</a:t>
                      </a:r>
                      <a:r>
                        <a:rPr lang="en-CA" sz="1100" b="0" dirty="0">
                          <a:solidFill>
                            <a:schemeClr val="tx1"/>
                          </a:solidFill>
                          <a:latin typeface="Roboto Condensed Light" panose="02000000000000000000" pitchFamily="2" charset="0"/>
                          <a:ea typeface="Roboto Condensed Light" panose="02000000000000000000" pitchFamily="2" charset="0"/>
                        </a:rPr>
                        <a:t>onduct stakeholder analysis.</a:t>
                      </a:r>
                    </a:p>
                    <a:p>
                      <a:pPr>
                        <a:spcAft>
                          <a:spcPts val="600"/>
                        </a:spcAft>
                      </a:pPr>
                      <a:r>
                        <a:rPr lang="en-CA" sz="1100" b="0" dirty="0">
                          <a:solidFill>
                            <a:schemeClr val="tx1"/>
                          </a:solidFill>
                          <a:latin typeface="Roboto Condensed Light" panose="02000000000000000000" pitchFamily="2" charset="0"/>
                          <a:ea typeface="Roboto Condensed Light" panose="02000000000000000000" pitchFamily="2" charset="0"/>
                        </a:rPr>
                        <a:t>1.3 Develop a</a:t>
                      </a:r>
                      <a:r>
                        <a:rPr lang="en-CA" sz="1100" b="0" baseline="0" dirty="0">
                          <a:solidFill>
                            <a:schemeClr val="tx1"/>
                          </a:solidFill>
                          <a:latin typeface="Roboto Condensed Light" panose="02000000000000000000" pitchFamily="2" charset="0"/>
                          <a:ea typeface="Roboto Condensed Light" panose="02000000000000000000" pitchFamily="2" charset="0"/>
                        </a:rPr>
                        <a:t> tailored s</a:t>
                      </a:r>
                      <a:r>
                        <a:rPr lang="en-CA" sz="1100" b="0" dirty="0">
                          <a:solidFill>
                            <a:schemeClr val="tx1"/>
                          </a:solidFill>
                          <a:latin typeface="Roboto Condensed Light" panose="02000000000000000000" pitchFamily="2" charset="0"/>
                          <a:ea typeface="Roboto Condensed Light" panose="02000000000000000000" pitchFamily="2" charset="0"/>
                        </a:rPr>
                        <a:t>takeholder</a:t>
                      </a:r>
                      <a:r>
                        <a:rPr lang="en-CA" sz="1100" b="0" baseline="0" dirty="0">
                          <a:solidFill>
                            <a:schemeClr val="tx1"/>
                          </a:solidFill>
                          <a:latin typeface="Roboto Condensed Light" panose="02000000000000000000" pitchFamily="2" charset="0"/>
                          <a:ea typeface="Roboto Condensed Light" panose="02000000000000000000" pitchFamily="2" charset="0"/>
                        </a:rPr>
                        <a:t> engagement strategy.</a:t>
                      </a:r>
                      <a:endParaRPr lang="en-CA" sz="1100" b="0" dirty="0">
                        <a:solidFill>
                          <a:schemeClr val="tx1"/>
                        </a:solidFill>
                        <a:latin typeface="Roboto Condensed Light" panose="02000000000000000000" pitchFamily="2" charset="0"/>
                        <a:ea typeface="Roboto Condensed Light" panose="02000000000000000000" pitchFamily="2"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100" b="0" i="0" u="none" strike="noStrike" kern="1200" cap="none" spc="0" normalizeH="0" baseline="0" noProof="0" dirty="0">
                          <a:ln>
                            <a:noFill/>
                          </a:ln>
                          <a:solidFill>
                            <a:srgbClr val="333333"/>
                          </a:solidFill>
                          <a:effectLst/>
                          <a:uLnTx/>
                          <a:uFillTx/>
                          <a:latin typeface="Roboto Condensed Light" panose="02000000000000000000" pitchFamily="2" charset="0"/>
                          <a:ea typeface="Roboto Condensed Light" panose="02000000000000000000" pitchFamily="2" charset="0"/>
                        </a:rPr>
                        <a:t>2.1 Understand business architecture modelling principles.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100" b="0" i="0" u="none" strike="noStrike" kern="1200" cap="none" spc="0" normalizeH="0" baseline="0" noProof="0" dirty="0">
                          <a:ln>
                            <a:noFill/>
                          </a:ln>
                          <a:solidFill>
                            <a:srgbClr val="333333"/>
                          </a:solidFill>
                          <a:effectLst/>
                          <a:uLnTx/>
                          <a:uFillTx/>
                          <a:latin typeface="Roboto Condensed Light" panose="02000000000000000000" pitchFamily="2" charset="0"/>
                          <a:ea typeface="Roboto Condensed Light" panose="02000000000000000000" pitchFamily="2" charset="0"/>
                        </a:rPr>
                        <a:t>2.2. Create strategy maps to connect business goals to organizational perspectives.</a:t>
                      </a:r>
                      <a:endParaRPr kumimoji="0" lang="en-CA" sz="600" b="0" i="0" u="none" strike="noStrike" kern="1200" cap="none" spc="0" normalizeH="0" baseline="0" noProof="0" dirty="0">
                        <a:ln>
                          <a:noFill/>
                        </a:ln>
                        <a:solidFill>
                          <a:srgbClr val="333333"/>
                        </a:solidFill>
                        <a:effectLst/>
                        <a:uLnTx/>
                        <a:uFillTx/>
                        <a:latin typeface="Roboto Condensed Light" panose="02000000000000000000" pitchFamily="2" charset="0"/>
                        <a:ea typeface="Roboto Condensed Light" panose="02000000000000000000" pitchFamily="2"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100" b="0" i="0" u="none" strike="noStrike" kern="1200" cap="none" spc="0" normalizeH="0" baseline="0" noProof="0" dirty="0">
                          <a:ln>
                            <a:noFill/>
                          </a:ln>
                          <a:solidFill>
                            <a:srgbClr val="333333"/>
                          </a:solidFill>
                          <a:effectLst/>
                          <a:uLnTx/>
                          <a:uFillTx/>
                          <a:latin typeface="Roboto Condensed Light" panose="02000000000000000000" pitchFamily="2" charset="0"/>
                          <a:ea typeface="Roboto Condensed Light" panose="02000000000000000000" pitchFamily="2" charset="0"/>
                        </a:rPr>
                        <a:t>2.3 Identify and define value streams that support specific business goals.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100" b="0" i="0" u="none" strike="noStrike" kern="1200" cap="none" spc="0" normalizeH="0" baseline="0" noProof="0" dirty="0">
                          <a:ln>
                            <a:noFill/>
                          </a:ln>
                          <a:solidFill>
                            <a:srgbClr val="333333"/>
                          </a:solidFill>
                          <a:effectLst/>
                          <a:uLnTx/>
                          <a:uFillTx/>
                          <a:latin typeface="Roboto Condensed Light" panose="02000000000000000000" pitchFamily="2" charset="0"/>
                          <a:ea typeface="Roboto Condensed Light" panose="02000000000000000000" pitchFamily="2" charset="0"/>
                        </a:rPr>
                        <a:t>2.4 Decompose the organization into its capabilities using business capability maps.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100" b="0" i="0" u="none" strike="noStrike" kern="1200" cap="none" spc="0" normalizeH="0" baseline="0" noProof="0" dirty="0">
                          <a:ln>
                            <a:noFill/>
                          </a:ln>
                          <a:solidFill>
                            <a:srgbClr val="333333"/>
                          </a:solidFill>
                          <a:effectLst/>
                          <a:uLnTx/>
                          <a:uFillTx/>
                          <a:latin typeface="Roboto Condensed Light" panose="02000000000000000000" pitchFamily="2" charset="0"/>
                          <a:ea typeface="Roboto Condensed Light" panose="02000000000000000000" pitchFamily="2" charset="0"/>
                        </a:rPr>
                        <a:t>2.5 Connect value streams to business capabilities.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Aft>
                          <a:spcPts val="600"/>
                        </a:spcAft>
                      </a:pPr>
                      <a:r>
                        <a:rPr lang="en-CA" sz="1100" b="0" dirty="0">
                          <a:solidFill>
                            <a:schemeClr val="tx1"/>
                          </a:solidFill>
                          <a:latin typeface="Roboto Condensed Light" panose="02000000000000000000" pitchFamily="2" charset="0"/>
                          <a:ea typeface="Roboto Condensed Light" panose="02000000000000000000" pitchFamily="2" charset="0"/>
                        </a:rPr>
                        <a:t>3.1 Understand</a:t>
                      </a:r>
                      <a:r>
                        <a:rPr lang="en-CA" sz="1100" b="0" baseline="0" dirty="0">
                          <a:solidFill>
                            <a:schemeClr val="tx1"/>
                          </a:solidFill>
                          <a:latin typeface="Roboto Condensed Light" panose="02000000000000000000" pitchFamily="2" charset="0"/>
                          <a:ea typeface="Roboto Condensed Light" panose="02000000000000000000" pitchFamily="2" charset="0"/>
                        </a:rPr>
                        <a:t> Info-Tech’s capability assessment </a:t>
                      </a:r>
                      <a:r>
                        <a:rPr lang="en-CA" sz="1100" b="0" dirty="0">
                          <a:solidFill>
                            <a:schemeClr val="tx1"/>
                          </a:solidFill>
                          <a:latin typeface="Roboto Condensed Light" panose="02000000000000000000" pitchFamily="2" charset="0"/>
                          <a:ea typeface="Roboto Condensed Light" panose="02000000000000000000" pitchFamily="2" charset="0"/>
                        </a:rPr>
                        <a:t>framework.</a:t>
                      </a:r>
                      <a:endParaRPr lang="en-CA" sz="1100" b="0" baseline="0" dirty="0">
                        <a:solidFill>
                          <a:schemeClr val="tx1"/>
                        </a:solidFill>
                        <a:latin typeface="Roboto Condensed Light" panose="02000000000000000000" pitchFamily="2" charset="0"/>
                        <a:ea typeface="Roboto Condensed Light" panose="02000000000000000000" pitchFamily="2" charset="0"/>
                      </a:endParaRPr>
                    </a:p>
                    <a:p>
                      <a:pPr>
                        <a:spcAft>
                          <a:spcPts val="600"/>
                        </a:spcAft>
                      </a:pPr>
                      <a:r>
                        <a:rPr lang="en-CA" sz="1100" b="0" baseline="0" dirty="0">
                          <a:solidFill>
                            <a:schemeClr val="tx1"/>
                          </a:solidFill>
                          <a:latin typeface="Roboto Condensed Light" panose="02000000000000000000" pitchFamily="2" charset="0"/>
                          <a:ea typeface="Roboto Condensed Light" panose="02000000000000000000" pitchFamily="2" charset="0"/>
                        </a:rPr>
                        <a:t>3.2 Create an application capability map.</a:t>
                      </a:r>
                    </a:p>
                    <a:p>
                      <a:pPr>
                        <a:spcAft>
                          <a:spcPts val="600"/>
                        </a:spcAft>
                      </a:pPr>
                      <a:r>
                        <a:rPr lang="en-CA" sz="1100" b="0" baseline="0" dirty="0">
                          <a:solidFill>
                            <a:schemeClr val="tx1"/>
                          </a:solidFill>
                          <a:latin typeface="Roboto Condensed Light" panose="02000000000000000000" pitchFamily="2" charset="0"/>
                          <a:ea typeface="Roboto Condensed Light" panose="02000000000000000000" pitchFamily="2" charset="0"/>
                        </a:rPr>
                        <a:t>3.3 Create application capability heat map.</a:t>
                      </a:r>
                    </a:p>
                    <a:p>
                      <a:pPr>
                        <a:spcAft>
                          <a:spcPts val="600"/>
                        </a:spcAft>
                      </a:pPr>
                      <a:r>
                        <a:rPr lang="en-CA" sz="1100" b="0" baseline="0" dirty="0">
                          <a:solidFill>
                            <a:schemeClr val="tx1"/>
                          </a:solidFill>
                          <a:latin typeface="Roboto Condensed Light" panose="02000000000000000000" pitchFamily="2" charset="0"/>
                          <a:ea typeface="Roboto Condensed Light" panose="02000000000000000000" pitchFamily="2" charset="0"/>
                        </a:rPr>
                        <a:t>3.4 Prioritize business capabilities using Info-Tech’s prioritization framework.</a:t>
                      </a:r>
                    </a:p>
                    <a:p>
                      <a:pPr>
                        <a:spcAft>
                          <a:spcPts val="600"/>
                        </a:spcAft>
                      </a:pPr>
                      <a:r>
                        <a:rPr lang="en-CA" sz="1100" b="0" baseline="0" dirty="0">
                          <a:solidFill>
                            <a:schemeClr val="tx1"/>
                          </a:solidFill>
                          <a:latin typeface="Roboto Condensed Light" panose="02000000000000000000" pitchFamily="2" charset="0"/>
                          <a:ea typeface="Roboto Condensed Light" panose="02000000000000000000" pitchFamily="2" charset="0"/>
                        </a:rPr>
                        <a:t>3.5 Conduct investment analysis through initiative portfolio maps.</a:t>
                      </a:r>
                    </a:p>
                    <a:p>
                      <a:pPr>
                        <a:spcAft>
                          <a:spcPts val="600"/>
                        </a:spcAft>
                      </a:pPr>
                      <a:r>
                        <a:rPr lang="en-CA" sz="1100" b="0" baseline="0" dirty="0">
                          <a:solidFill>
                            <a:schemeClr val="tx1"/>
                          </a:solidFill>
                          <a:latin typeface="Roboto Condensed Light" panose="02000000000000000000" pitchFamily="2" charset="0"/>
                          <a:ea typeface="Roboto Condensed Light" panose="02000000000000000000" pitchFamily="2" charset="0"/>
                        </a:rPr>
                        <a:t>3.6 Review business architecture best practices.</a:t>
                      </a:r>
                      <a:endParaRPr lang="en-CA" sz="1050" b="0" dirty="0">
                        <a:solidFill>
                          <a:schemeClr val="tx1"/>
                        </a:solidFill>
                        <a:latin typeface="Roboto Condensed Light" panose="02000000000000000000" pitchFamily="2" charset="0"/>
                        <a:ea typeface="Roboto Condensed Light" panose="02000000000000000000" pitchFamily="2"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1167023">
                <a:tc>
                  <a:txBody>
                    <a:bodyPr/>
                    <a:lstStyle/>
                    <a:p>
                      <a:pPr algn="ctr"/>
                      <a:r>
                        <a:rPr lang="en-CA" sz="1100" b="1" dirty="0">
                          <a:solidFill>
                            <a:schemeClr val="bg1"/>
                          </a:solidFill>
                          <a:latin typeface="Roboto Condensed Light" panose="02000000000000000000" pitchFamily="2" charset="0"/>
                        </a:rPr>
                        <a:t>Guided Implementations</a:t>
                      </a: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6A1C5"/>
                    </a:solidFill>
                  </a:tcPr>
                </a:tc>
                <a:tc>
                  <a:txBody>
                    <a:bodyPr/>
                    <a:lstStyle/>
                    <a:p>
                      <a:pPr marL="228600" indent="-228600">
                        <a:spcAft>
                          <a:spcPts val="600"/>
                        </a:spcAft>
                        <a:buSzPct val="150000"/>
                        <a:buBlip>
                          <a:blip r:embed="rId3"/>
                        </a:buBlip>
                      </a:pPr>
                      <a:r>
                        <a:rPr lang="en-US" sz="1100" b="0" dirty="0">
                          <a:latin typeface="Roboto Condensed Light" panose="02000000000000000000" pitchFamily="2" charset="0"/>
                          <a:ea typeface="Roboto Condensed Light" panose="02000000000000000000" pitchFamily="2" charset="0"/>
                          <a:cs typeface="Open Sans"/>
                        </a:rPr>
                        <a:t>Introduce</a:t>
                      </a:r>
                      <a:r>
                        <a:rPr lang="en-US" sz="1100" b="0" baseline="0" dirty="0">
                          <a:latin typeface="Roboto Condensed Light" panose="02000000000000000000" pitchFamily="2" charset="0"/>
                          <a:ea typeface="Roboto Condensed Light" panose="02000000000000000000" pitchFamily="2" charset="0"/>
                          <a:cs typeface="Open Sans"/>
                        </a:rPr>
                        <a:t> Info-Tech’s business architecture methodology.</a:t>
                      </a:r>
                      <a:endParaRPr lang="en-US" sz="1100" b="0" dirty="0">
                        <a:latin typeface="Roboto Condensed Light" panose="02000000000000000000" pitchFamily="2" charset="0"/>
                        <a:ea typeface="Roboto Condensed Light" panose="02000000000000000000" pitchFamily="2" charset="0"/>
                        <a:cs typeface="Open Sans"/>
                      </a:endParaRPr>
                    </a:p>
                    <a:p>
                      <a:pPr marL="228600" indent="-228600">
                        <a:spcAft>
                          <a:spcPts val="600"/>
                        </a:spcAft>
                        <a:buSzPct val="150000"/>
                        <a:buBlip>
                          <a:blip r:embed="rId3"/>
                        </a:buBlip>
                      </a:pPr>
                      <a:r>
                        <a:rPr lang="en-US" sz="1100" b="0" dirty="0">
                          <a:latin typeface="Roboto Condensed Light" panose="02000000000000000000" pitchFamily="2" charset="0"/>
                          <a:ea typeface="Roboto Condensed Light" panose="02000000000000000000" pitchFamily="2" charset="0"/>
                          <a:cs typeface="Open Sans"/>
                        </a:rPr>
                        <a:t>Develop</a:t>
                      </a:r>
                      <a:r>
                        <a:rPr lang="en-US" sz="1100" b="0" baseline="0" dirty="0">
                          <a:latin typeface="Roboto Condensed Light" panose="02000000000000000000" pitchFamily="2" charset="0"/>
                          <a:ea typeface="Roboto Condensed Light" panose="02000000000000000000" pitchFamily="2" charset="0"/>
                          <a:cs typeface="Open Sans"/>
                        </a:rPr>
                        <a:t> a s</a:t>
                      </a:r>
                      <a:r>
                        <a:rPr lang="en-US" sz="1100" b="0" dirty="0">
                          <a:latin typeface="Roboto Condensed Light" panose="02000000000000000000" pitchFamily="2" charset="0"/>
                          <a:ea typeface="Roboto Condensed Light" panose="02000000000000000000" pitchFamily="2" charset="0"/>
                          <a:cs typeface="Open Sans"/>
                        </a:rPr>
                        <a:t>takeholder engagement strategy.</a:t>
                      </a:r>
                    </a:p>
                    <a:p>
                      <a:pPr marL="228600" indent="-228600">
                        <a:spcAft>
                          <a:spcPts val="600"/>
                        </a:spcAft>
                        <a:buSzPct val="150000"/>
                        <a:buBlip>
                          <a:blip r:embed="rId3"/>
                        </a:buBlip>
                      </a:pPr>
                      <a:r>
                        <a:rPr lang="en-US" sz="1100" b="0" dirty="0">
                          <a:latin typeface="Roboto Condensed Light" panose="02000000000000000000" pitchFamily="2" charset="0"/>
                          <a:ea typeface="Roboto Condensed Light" panose="02000000000000000000" pitchFamily="2" charset="0"/>
                          <a:cs typeface="Arial" pitchFamily="34" charset="0"/>
                        </a:rPr>
                        <a:t>Review the stakeholder engagement strategy.</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3"/>
                        </a:buBlip>
                      </a:pPr>
                      <a:r>
                        <a:rPr lang="en-US" sz="1100" b="0" dirty="0">
                          <a:latin typeface="Roboto Condensed Light" panose="02000000000000000000" pitchFamily="2" charset="0"/>
                          <a:ea typeface="Roboto Condensed Light" panose="02000000000000000000" pitchFamily="2" charset="0"/>
                          <a:cs typeface="Open Sans"/>
                        </a:rPr>
                        <a:t>Create a</a:t>
                      </a:r>
                      <a:r>
                        <a:rPr lang="en-US" sz="1100" b="0" baseline="0" dirty="0">
                          <a:latin typeface="Roboto Condensed Light" panose="02000000000000000000" pitchFamily="2" charset="0"/>
                          <a:ea typeface="Roboto Condensed Light" panose="02000000000000000000" pitchFamily="2" charset="0"/>
                          <a:cs typeface="Open Sans"/>
                        </a:rPr>
                        <a:t> </a:t>
                      </a:r>
                      <a:r>
                        <a:rPr lang="en-US" sz="1100" b="0" dirty="0">
                          <a:latin typeface="Roboto Condensed Light" panose="02000000000000000000" pitchFamily="2" charset="0"/>
                          <a:ea typeface="Roboto Condensed Light" panose="02000000000000000000" pitchFamily="2" charset="0"/>
                          <a:cs typeface="Open Sans"/>
                        </a:rPr>
                        <a:t>strategy map</a:t>
                      </a:r>
                      <a:r>
                        <a:rPr lang="en-US" sz="1100" b="0" baseline="0" dirty="0">
                          <a:latin typeface="Roboto Condensed Light" panose="02000000000000000000" pitchFamily="2" charset="0"/>
                          <a:ea typeface="Roboto Condensed Light" panose="02000000000000000000" pitchFamily="2" charset="0"/>
                          <a:cs typeface="Open Sans"/>
                        </a:rPr>
                        <a:t> and define value streams.</a:t>
                      </a:r>
                    </a:p>
                    <a:p>
                      <a:pPr marL="228600" indent="-228600">
                        <a:spcAft>
                          <a:spcPts val="600"/>
                        </a:spcAft>
                        <a:buSzPct val="150000"/>
                        <a:buBlip>
                          <a:blip r:embed="rId3"/>
                        </a:buBlip>
                      </a:pPr>
                      <a:r>
                        <a:rPr lang="en-US" sz="1100" b="0" baseline="0" dirty="0">
                          <a:latin typeface="Roboto Condensed Light" panose="02000000000000000000" pitchFamily="2" charset="0"/>
                          <a:ea typeface="Roboto Condensed Light" panose="02000000000000000000" pitchFamily="2" charset="0"/>
                          <a:cs typeface="Open Sans"/>
                        </a:rPr>
                        <a:t>Model business capability maps.</a:t>
                      </a:r>
                    </a:p>
                    <a:p>
                      <a:pPr marL="228600" indent="-228600">
                        <a:spcAft>
                          <a:spcPts val="600"/>
                        </a:spcAft>
                        <a:buSzPct val="150000"/>
                        <a:buBlip>
                          <a:blip r:embed="rId3"/>
                        </a:buBlip>
                      </a:pPr>
                      <a:r>
                        <a:rPr lang="en-US" sz="1100" b="0" baseline="0" dirty="0">
                          <a:latin typeface="Roboto Condensed Light" panose="02000000000000000000" pitchFamily="2" charset="0"/>
                          <a:ea typeface="Roboto Condensed Light" panose="02000000000000000000" pitchFamily="2" charset="0"/>
                          <a:cs typeface="Open Sans"/>
                        </a:rPr>
                        <a:t>Map value streams to business capabilities.</a:t>
                      </a:r>
                      <a:endParaRPr lang="en-CA" sz="1100" dirty="0">
                        <a:solidFill>
                          <a:schemeClr val="tx1"/>
                        </a:solidFill>
                        <a:latin typeface="Roboto Condensed Light" panose="02000000000000000000" pitchFamily="2" charset="0"/>
                        <a:ea typeface="Roboto Condensed Light" panose="02000000000000000000" pitchFamily="2"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3"/>
                        </a:buBlip>
                      </a:pPr>
                      <a:r>
                        <a:rPr lang="en-US" sz="1100" b="0" dirty="0">
                          <a:latin typeface="Roboto Condensed Light" panose="02000000000000000000" pitchFamily="2" charset="0"/>
                          <a:ea typeface="Roboto Condensed Light" panose="02000000000000000000" pitchFamily="2" charset="0"/>
                          <a:cs typeface="Open Sans"/>
                        </a:rPr>
                        <a:t>Introduce</a:t>
                      </a:r>
                      <a:r>
                        <a:rPr lang="en-US" sz="1100" b="0" baseline="0" dirty="0">
                          <a:latin typeface="Roboto Condensed Light" panose="02000000000000000000" pitchFamily="2" charset="0"/>
                          <a:ea typeface="Roboto Condensed Light" panose="02000000000000000000" pitchFamily="2" charset="0"/>
                          <a:cs typeface="Open Sans"/>
                        </a:rPr>
                        <a:t> Info-Tech’s capability assessment framework.</a:t>
                      </a:r>
                      <a:endParaRPr lang="en-US" sz="1100" b="0" dirty="0">
                        <a:latin typeface="Roboto Condensed Light" panose="02000000000000000000" pitchFamily="2" charset="0"/>
                        <a:ea typeface="Roboto Condensed Light" panose="02000000000000000000" pitchFamily="2" charset="0"/>
                        <a:cs typeface="Open Sans"/>
                      </a:endParaRPr>
                    </a:p>
                    <a:p>
                      <a:pPr marL="228600" indent="-228600">
                        <a:spcAft>
                          <a:spcPts val="600"/>
                        </a:spcAft>
                        <a:buSzPct val="150000"/>
                        <a:buBlip>
                          <a:blip r:embed="rId3"/>
                        </a:buBlip>
                      </a:pPr>
                      <a:r>
                        <a:rPr lang="en-US" sz="1100" b="0" dirty="0">
                          <a:latin typeface="Roboto Condensed Light" panose="02000000000000000000" pitchFamily="2" charset="0"/>
                          <a:ea typeface="Roboto Condensed Light" panose="02000000000000000000" pitchFamily="2" charset="0"/>
                          <a:cs typeface="Open Sans"/>
                        </a:rPr>
                        <a:t>Create and assess application capability map.</a:t>
                      </a:r>
                    </a:p>
                    <a:p>
                      <a:pPr marL="228600" indent="-228600">
                        <a:spcAft>
                          <a:spcPts val="600"/>
                        </a:spcAft>
                        <a:buSzPct val="150000"/>
                        <a:buBlip>
                          <a:blip r:embed="rId3"/>
                        </a:buBlip>
                      </a:pPr>
                      <a:r>
                        <a:rPr lang="en-US" sz="1100" b="0" dirty="0">
                          <a:latin typeface="Roboto Condensed Light" panose="02000000000000000000" pitchFamily="2" charset="0"/>
                          <a:ea typeface="Roboto Condensed Light" panose="02000000000000000000" pitchFamily="2" charset="0"/>
                          <a:cs typeface="Arial" pitchFamily="34" charset="0"/>
                        </a:rPr>
                        <a:t>Analyze investments</a:t>
                      </a:r>
                      <a:r>
                        <a:rPr lang="en-US" sz="1100" b="0" baseline="0" dirty="0">
                          <a:latin typeface="Roboto Condensed Light" panose="02000000000000000000" pitchFamily="2" charset="0"/>
                          <a:ea typeface="Roboto Condensed Light" panose="02000000000000000000" pitchFamily="2" charset="0"/>
                          <a:cs typeface="Arial" pitchFamily="34" charset="0"/>
                        </a:rPr>
                        <a:t> through initiative portfolio maps.</a:t>
                      </a:r>
                      <a:endParaRPr lang="en-CA" sz="1100" dirty="0">
                        <a:solidFill>
                          <a:schemeClr val="tx1"/>
                        </a:solidFill>
                        <a:latin typeface="Roboto Condensed Light" panose="02000000000000000000" pitchFamily="2" charset="0"/>
                        <a:ea typeface="Roboto Condensed Light" panose="02000000000000000000" pitchFamily="2"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830941">
                <a:tc>
                  <a:txBody>
                    <a:bodyPr/>
                    <a:lstStyle/>
                    <a:p>
                      <a:pPr algn="ctr"/>
                      <a:r>
                        <a:rPr lang="en-CA" sz="1100" b="1" dirty="0">
                          <a:solidFill>
                            <a:schemeClr val="bg1"/>
                          </a:solidFill>
                          <a:latin typeface="Roboto Condensed Light" panose="02000000000000000000" pitchFamily="2" charset="0"/>
                        </a:rPr>
                        <a:t>Onsite</a:t>
                      </a:r>
                      <a:r>
                        <a:rPr lang="en-CA" sz="1100" b="1" baseline="0" dirty="0">
                          <a:solidFill>
                            <a:schemeClr val="bg1"/>
                          </a:solidFill>
                          <a:latin typeface="Roboto Condensed Light" panose="02000000000000000000" pitchFamily="2" charset="0"/>
                        </a:rPr>
                        <a:t> Workshop</a:t>
                      </a:r>
                      <a:endParaRPr lang="en-CA" sz="1100" b="1" dirty="0">
                        <a:solidFill>
                          <a:schemeClr val="bg1"/>
                        </a:solidFill>
                        <a:latin typeface="Roboto Condensed Light" panose="02000000000000000000" pitchFamily="2" charset="0"/>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r>
                        <a:rPr lang="en-CA" sz="1100" b="1" dirty="0">
                          <a:latin typeface="Roboto Condensed Light" panose="02000000000000000000" pitchFamily="2" charset="0"/>
                          <a:ea typeface="Roboto Condensed Light" panose="02000000000000000000" pitchFamily="2" charset="0"/>
                        </a:rPr>
                        <a:t>Module</a:t>
                      </a:r>
                      <a:r>
                        <a:rPr lang="en-CA" sz="1100" b="1" baseline="0" dirty="0">
                          <a:latin typeface="Roboto Condensed Light" panose="02000000000000000000" pitchFamily="2" charset="0"/>
                          <a:ea typeface="Roboto Condensed Light" panose="02000000000000000000" pitchFamily="2" charset="0"/>
                        </a:rPr>
                        <a:t> 1</a:t>
                      </a:r>
                      <a:r>
                        <a:rPr lang="en-CA" sz="1100" b="1" dirty="0">
                          <a:latin typeface="Roboto Condensed Light" panose="02000000000000000000" pitchFamily="2" charset="0"/>
                          <a:ea typeface="Roboto Condensed Light" panose="02000000000000000000" pitchFamily="2" charset="0"/>
                        </a:rPr>
                        <a:t>:</a:t>
                      </a:r>
                    </a:p>
                    <a:p>
                      <a:pPr marL="0" indent="0">
                        <a:buFont typeface="Arial" panose="020B0604020202020204" pitchFamily="34" charset="0"/>
                        <a:buNone/>
                      </a:pPr>
                      <a:r>
                        <a:rPr lang="en-CA" sz="1100" dirty="0">
                          <a:latin typeface="Roboto Condensed Light" panose="02000000000000000000" pitchFamily="2" charset="0"/>
                          <a:ea typeface="Roboto Condensed Light" panose="02000000000000000000" pitchFamily="2" charset="0"/>
                        </a:rPr>
                        <a:t>Engage</a:t>
                      </a:r>
                      <a:endParaRPr lang="en-CA" sz="1100" dirty="0">
                        <a:solidFill>
                          <a:schemeClr val="tx1"/>
                        </a:solidFill>
                        <a:latin typeface="Roboto Condensed Light" panose="02000000000000000000" pitchFamily="2" charset="0"/>
                        <a:ea typeface="Roboto Condensed Light" panose="02000000000000000000" pitchFamily="2"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100" b="1" dirty="0">
                          <a:latin typeface="Roboto Condensed Light" panose="02000000000000000000" pitchFamily="2" charset="0"/>
                          <a:ea typeface="Roboto Condensed Light" panose="02000000000000000000" pitchFamily="2" charset="0"/>
                        </a:rPr>
                        <a:t>Module</a:t>
                      </a:r>
                      <a:r>
                        <a:rPr lang="en-CA" sz="1100" b="1" baseline="0" dirty="0">
                          <a:latin typeface="Roboto Condensed Light" panose="02000000000000000000" pitchFamily="2" charset="0"/>
                          <a:ea typeface="Roboto Condensed Light" panose="02000000000000000000" pitchFamily="2" charset="0"/>
                        </a:rPr>
                        <a:t> 2</a:t>
                      </a:r>
                      <a:r>
                        <a:rPr lang="en-CA" sz="1100" b="1" dirty="0">
                          <a:latin typeface="Roboto Condensed Light" panose="02000000000000000000" pitchFamily="2" charset="0"/>
                          <a:ea typeface="Roboto Condensed Light" panose="02000000000000000000" pitchFamily="2" charset="0"/>
                        </a:rPr>
                        <a:t>:</a:t>
                      </a:r>
                    </a:p>
                    <a:p>
                      <a:pPr marL="0" indent="0">
                        <a:buFont typeface="Arial" panose="020B0604020202020204" pitchFamily="34" charset="0"/>
                        <a:buNone/>
                      </a:pPr>
                      <a:r>
                        <a:rPr lang="en-CA" sz="1100" dirty="0">
                          <a:latin typeface="Roboto Condensed Light" panose="02000000000000000000" pitchFamily="2" charset="0"/>
                          <a:ea typeface="Roboto Condensed Light" panose="02000000000000000000" pitchFamily="2" charset="0"/>
                        </a:rPr>
                        <a:t>Model</a:t>
                      </a:r>
                      <a:endParaRPr lang="en-CA" sz="1100" dirty="0">
                        <a:solidFill>
                          <a:schemeClr val="tx1"/>
                        </a:solidFill>
                        <a:latin typeface="Roboto Condensed Light" panose="02000000000000000000" pitchFamily="2" charset="0"/>
                        <a:ea typeface="Roboto Condensed Light" panose="02000000000000000000" pitchFamily="2"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100" b="1" dirty="0">
                          <a:latin typeface="Roboto Condensed Light" panose="02000000000000000000" pitchFamily="2" charset="0"/>
                          <a:ea typeface="Roboto Condensed Light" panose="02000000000000000000" pitchFamily="2" charset="0"/>
                        </a:rPr>
                        <a:t>Module</a:t>
                      </a:r>
                      <a:r>
                        <a:rPr lang="en-CA" sz="1100" b="1" baseline="0" dirty="0">
                          <a:latin typeface="Roboto Condensed Light" panose="02000000000000000000" pitchFamily="2" charset="0"/>
                          <a:ea typeface="Roboto Condensed Light" panose="02000000000000000000" pitchFamily="2" charset="0"/>
                        </a:rPr>
                        <a:t> 3</a:t>
                      </a:r>
                      <a:r>
                        <a:rPr lang="en-CA" sz="1100" b="1" dirty="0">
                          <a:latin typeface="Roboto Condensed Light" panose="02000000000000000000" pitchFamily="2" charset="0"/>
                          <a:ea typeface="Roboto Condensed Light" panose="02000000000000000000" pitchFamily="2" charset="0"/>
                        </a:rPr>
                        <a:t>:</a:t>
                      </a:r>
                    </a:p>
                    <a:p>
                      <a:pPr marL="0" indent="0">
                        <a:buFont typeface="Arial" panose="020B0604020202020204" pitchFamily="34" charset="0"/>
                        <a:buNone/>
                      </a:pPr>
                      <a:r>
                        <a:rPr lang="en-CA" sz="1100" dirty="0">
                          <a:latin typeface="Roboto Condensed Light" panose="02000000000000000000" pitchFamily="2" charset="0"/>
                          <a:ea typeface="Roboto Condensed Light" panose="02000000000000000000" pitchFamily="2" charset="0"/>
                        </a:rPr>
                        <a:t>Drive</a:t>
                      </a:r>
                      <a:endParaRPr lang="en-CA" sz="1100" dirty="0">
                        <a:solidFill>
                          <a:schemeClr val="tx1"/>
                        </a:solidFill>
                        <a:latin typeface="Roboto Condensed Light" panose="02000000000000000000" pitchFamily="2" charset="0"/>
                        <a:ea typeface="Roboto Condensed Light" panose="02000000000000000000" pitchFamily="2"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731854">
                <a:tc>
                  <a:txBody>
                    <a:bodyPr/>
                    <a:lstStyle/>
                    <a:p>
                      <a:endParaRPr lang="en-CA" sz="2400" dirty="0">
                        <a:latin typeface="Roboto Condensed Light" panose="02000000000000000000" pitchFamily="2"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100" b="1" dirty="0">
                          <a:latin typeface="Roboto Condensed Light" panose="02000000000000000000" pitchFamily="2" charset="0"/>
                          <a:ea typeface="Roboto Condensed Light" panose="02000000000000000000" pitchFamily="2" charset="0"/>
                        </a:rPr>
                        <a:t>Phase 1 Outcome:</a:t>
                      </a:r>
                    </a:p>
                    <a:p>
                      <a:pPr marL="171450" indent="-171450">
                        <a:buFont typeface="Arial" panose="020B0604020202020204" pitchFamily="34" charset="0"/>
                        <a:buChar char="•"/>
                      </a:pPr>
                      <a:r>
                        <a:rPr lang="en-CA" sz="1100" baseline="0" dirty="0">
                          <a:latin typeface="Roboto Condensed Light" panose="02000000000000000000" pitchFamily="2" charset="0"/>
                          <a:ea typeface="Roboto Condensed Light" panose="02000000000000000000" pitchFamily="2" charset="0"/>
                        </a:rPr>
                        <a:t>Stakeholder Engagement Strategy</a:t>
                      </a:r>
                      <a:endParaRPr lang="en-CA" sz="1100" dirty="0">
                        <a:latin typeface="Roboto Condensed Light" panose="02000000000000000000" pitchFamily="2" charset="0"/>
                        <a:ea typeface="Roboto Condensed Light" panose="02000000000000000000" pitchFamily="2"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100" b="1" dirty="0">
                          <a:latin typeface="Roboto Condensed Light" panose="02000000000000000000" pitchFamily="2" charset="0"/>
                          <a:ea typeface="Roboto Condensed Light" panose="02000000000000000000" pitchFamily="2" charset="0"/>
                        </a:rPr>
                        <a:t>Phase 2 Outcome:</a:t>
                      </a:r>
                    </a:p>
                    <a:p>
                      <a:pPr marL="171450" indent="-171450">
                        <a:buFont typeface="Arial" panose="020B0604020202020204" pitchFamily="34" charset="0"/>
                        <a:buChar char="•"/>
                      </a:pPr>
                      <a:r>
                        <a:rPr lang="en-CA" sz="1100" dirty="0">
                          <a:latin typeface="Roboto Condensed Light" panose="02000000000000000000" pitchFamily="2" charset="0"/>
                          <a:ea typeface="Roboto Condensed Light" panose="02000000000000000000" pitchFamily="2" charset="0"/>
                        </a:rPr>
                        <a:t>Strategy Map</a:t>
                      </a:r>
                      <a:endParaRPr lang="en-CA" sz="1100" baseline="0" dirty="0">
                        <a:latin typeface="Roboto Condensed Light" panose="02000000000000000000" pitchFamily="2" charset="0"/>
                        <a:ea typeface="Roboto Condensed Light" panose="02000000000000000000" pitchFamily="2" charset="0"/>
                      </a:endParaRPr>
                    </a:p>
                    <a:p>
                      <a:pPr marL="171450" indent="-171450">
                        <a:buFont typeface="Arial" panose="020B0604020202020204" pitchFamily="34" charset="0"/>
                        <a:buChar char="•"/>
                      </a:pPr>
                      <a:r>
                        <a:rPr lang="en-CA" sz="1100" baseline="0" dirty="0">
                          <a:latin typeface="Roboto Condensed Light" panose="02000000000000000000" pitchFamily="2" charset="0"/>
                          <a:ea typeface="Roboto Condensed Light" panose="02000000000000000000" pitchFamily="2" charset="0"/>
                        </a:rPr>
                        <a:t>Value Stream Definitions and Maps</a:t>
                      </a:r>
                    </a:p>
                    <a:p>
                      <a:pPr marL="171450" indent="-171450">
                        <a:buFont typeface="Arial" panose="020B0604020202020204" pitchFamily="34" charset="0"/>
                        <a:buChar char="•"/>
                      </a:pPr>
                      <a:r>
                        <a:rPr lang="en-CA" sz="1100" baseline="0" dirty="0">
                          <a:latin typeface="Roboto Condensed Light" panose="02000000000000000000" pitchFamily="2" charset="0"/>
                          <a:ea typeface="Roboto Condensed Light" panose="02000000000000000000" pitchFamily="2" charset="0"/>
                        </a:rPr>
                        <a:t>Level-0 Business Capability Map</a:t>
                      </a:r>
                      <a:endParaRPr lang="en-CA" sz="1100" dirty="0">
                        <a:latin typeface="Roboto Condensed Light" panose="02000000000000000000" pitchFamily="2" charset="0"/>
                        <a:ea typeface="Roboto Condensed Light" panose="02000000000000000000" pitchFamily="2"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100" b="1" dirty="0">
                          <a:latin typeface="Roboto Condensed Light" panose="02000000000000000000" pitchFamily="2" charset="0"/>
                          <a:ea typeface="Roboto Condensed Light" panose="02000000000000000000" pitchFamily="2" charset="0"/>
                        </a:rPr>
                        <a:t>Phase 3 Outcome:</a:t>
                      </a:r>
                    </a:p>
                    <a:p>
                      <a:pPr marL="171450" indent="-171450">
                        <a:buFont typeface="Arial" panose="020B0604020202020204" pitchFamily="34" charset="0"/>
                        <a:buChar char="•"/>
                      </a:pPr>
                      <a:r>
                        <a:rPr lang="en-CA" sz="1100" dirty="0">
                          <a:latin typeface="Roboto Condensed Light" panose="02000000000000000000" pitchFamily="2" charset="0"/>
                          <a:ea typeface="Roboto Condensed Light" panose="02000000000000000000" pitchFamily="2" charset="0"/>
                        </a:rPr>
                        <a:t>Level-1 Business Capability Map</a:t>
                      </a:r>
                    </a:p>
                    <a:p>
                      <a:pPr marL="171450" indent="-171450">
                        <a:buFont typeface="Arial" panose="020B0604020202020204" pitchFamily="34" charset="0"/>
                        <a:buChar char="•"/>
                      </a:pPr>
                      <a:r>
                        <a:rPr lang="en-CA" sz="1100" dirty="0">
                          <a:latin typeface="Roboto Condensed Light" panose="02000000000000000000" pitchFamily="2" charset="0"/>
                          <a:ea typeface="Roboto Condensed Light" panose="02000000000000000000" pitchFamily="2" charset="0"/>
                        </a:rPr>
                        <a:t>Application Capability Assessment and Heat Map</a:t>
                      </a:r>
                    </a:p>
                    <a:p>
                      <a:pPr marL="171450" indent="-171450">
                        <a:buFont typeface="Arial" panose="020B0604020202020204" pitchFamily="34" charset="0"/>
                        <a:buChar char="•"/>
                      </a:pPr>
                      <a:r>
                        <a:rPr lang="en-CA" sz="1100" dirty="0">
                          <a:latin typeface="Roboto Condensed Light" panose="02000000000000000000" pitchFamily="2" charset="0"/>
                          <a:ea typeface="Roboto Condensed Light" panose="02000000000000000000" pitchFamily="2" charset="0"/>
                        </a:rPr>
                        <a:t>Initiative Portfolio Map</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bl>
          </a:graphicData>
        </a:graphic>
      </p:graphicFrame>
      <p:pic>
        <p:nvPicPr>
          <p:cNvPr id="8" name="Picture 7"/>
          <p:cNvPicPr>
            <a:picLocks noChangeAspect="1"/>
          </p:cNvPicPr>
          <p:nvPr/>
        </p:nvPicPr>
        <p:blipFill>
          <a:blip r:embed="rId4" cstate="print">
            <a:clrChange>
              <a:clrFrom>
                <a:srgbClr val="36A1C5"/>
              </a:clrFrom>
              <a:clrTo>
                <a:srgbClr val="36A1C5">
                  <a:alpha val="0"/>
                </a:srgbClr>
              </a:clrTo>
            </a:clrChange>
            <a:extLst>
              <a:ext uri="{28A0092B-C50C-407E-A947-70E740481C1C}">
                <a14:useLocalDpi xmlns:a14="http://schemas.microsoft.com/office/drawing/2010/main"/>
              </a:ext>
            </a:extLst>
          </a:blip>
          <a:stretch>
            <a:fillRect/>
          </a:stretch>
        </p:blipFill>
        <p:spPr>
          <a:xfrm>
            <a:off x="647991" y="3734582"/>
            <a:ext cx="974520" cy="877885"/>
          </a:xfrm>
          <a:prstGeom prst="rect">
            <a:avLst/>
          </a:prstGeom>
        </p:spPr>
      </p:pic>
      <p:pic>
        <p:nvPicPr>
          <p:cNvPr id="9" name="Picture 8" descr="best-practice-blueprints.png"/>
          <p:cNvPicPr>
            <a:picLocks noChangeAspect="1"/>
          </p:cNvPicPr>
          <p:nvPr/>
        </p:nvPicPr>
        <p:blipFill>
          <a:blip r:embed="rId5" cstate="screen">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a:xfrm>
            <a:off x="588065" y="2002940"/>
            <a:ext cx="1094375" cy="1088500"/>
          </a:xfrm>
          <a:prstGeom prst="rect">
            <a:avLst/>
          </a:prstGeom>
          <a:solidFill>
            <a:schemeClr val="accent1">
              <a:alpha val="0"/>
            </a:schemeClr>
          </a:solidFill>
          <a:effectLst/>
        </p:spPr>
      </p:pic>
      <p:pic>
        <p:nvPicPr>
          <p:cNvPr id="10" name="Picture 9" descr="on-site-workshops.pn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59248" y="4916554"/>
            <a:ext cx="752006" cy="483279"/>
          </a:xfrm>
          <a:prstGeom prst="rect">
            <a:avLst/>
          </a:prstGeom>
          <a:effectLst/>
        </p:spPr>
      </p:pic>
      <p:sp>
        <p:nvSpPr>
          <p:cNvPr id="11" name="Chevron 10"/>
          <p:cNvSpPr/>
          <p:nvPr/>
        </p:nvSpPr>
        <p:spPr>
          <a:xfrm>
            <a:off x="1797473" y="1270791"/>
            <a:ext cx="3041227" cy="404767"/>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FF"/>
                </a:solidFill>
                <a:latin typeface="Roboto Condensed Light" panose="02000000000000000000" pitchFamily="2" charset="0"/>
              </a:rPr>
              <a:t>1. Engage</a:t>
            </a:r>
          </a:p>
        </p:txBody>
      </p:sp>
      <p:sp>
        <p:nvSpPr>
          <p:cNvPr id="12" name="Chevron 11"/>
          <p:cNvSpPr/>
          <p:nvPr/>
        </p:nvSpPr>
        <p:spPr>
          <a:xfrm>
            <a:off x="4838700" y="1281158"/>
            <a:ext cx="3581400" cy="404767"/>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FF"/>
                </a:solidFill>
                <a:latin typeface="Roboto Condensed Light" panose="02000000000000000000" pitchFamily="2" charset="0"/>
              </a:rPr>
              <a:t>2. Model</a:t>
            </a:r>
          </a:p>
        </p:txBody>
      </p:sp>
      <p:sp>
        <p:nvSpPr>
          <p:cNvPr id="13" name="Chevron 12"/>
          <p:cNvSpPr/>
          <p:nvPr/>
        </p:nvSpPr>
        <p:spPr>
          <a:xfrm>
            <a:off x="8420099" y="1281158"/>
            <a:ext cx="3486151" cy="404767"/>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FF"/>
                </a:solidFill>
                <a:latin typeface="Roboto Condensed Light" panose="02000000000000000000" pitchFamily="2" charset="0"/>
              </a:rPr>
              <a:t>3. Drive</a:t>
            </a:r>
          </a:p>
        </p:txBody>
      </p:sp>
      <p:sp>
        <p:nvSpPr>
          <p:cNvPr id="14" name="Rectangle 13">
            <a:extLst>
              <a:ext uri="{FF2B5EF4-FFF2-40B4-BE49-F238E27FC236}">
                <a16:creationId xmlns:a16="http://schemas.microsoft.com/office/drawing/2014/main" id="{FEF99AA0-36AA-4E24-9A18-003D8F0581CC}"/>
              </a:ext>
            </a:extLst>
          </p:cNvPr>
          <p:cNvSpPr/>
          <p:nvPr/>
        </p:nvSpPr>
        <p:spPr>
          <a:xfrm>
            <a:off x="354106" y="6437456"/>
            <a:ext cx="9523320"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Roboto Condensed Light" panose="02000000000000000000" pitchFamily="2" charset="0"/>
                <a:hlinkClick r:id="rId7"/>
              </a:rPr>
              <a:t>Blueprint: Document Your Business Architecture</a:t>
            </a:r>
            <a:endParaRPr kumimoji="0" lang="en-US" sz="1800" b="0" i="0" u="none" strike="noStrike" kern="0" cap="none" spc="0" normalizeH="0" baseline="0" noProof="0" dirty="0">
              <a:ln>
                <a:noFill/>
              </a:ln>
              <a:solidFill>
                <a:sysClr val="windowText" lastClr="000000"/>
              </a:solidFill>
              <a:effectLst/>
              <a:uLnTx/>
              <a:uFillTx/>
              <a:latin typeface="Roboto Condensed Light" panose="02000000000000000000" pitchFamily="2" charset="0"/>
            </a:endParaRPr>
          </a:p>
        </p:txBody>
      </p:sp>
    </p:spTree>
    <p:extLst>
      <p:ext uri="{BB962C8B-B14F-4D97-AF65-F5344CB8AC3E}">
        <p14:creationId xmlns:p14="http://schemas.microsoft.com/office/powerpoint/2010/main" val="2414286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4106" y="326252"/>
            <a:ext cx="11552144" cy="1130188"/>
          </a:xfrm>
        </p:spPr>
        <p:txBody>
          <a:bodyPr/>
          <a:lstStyle/>
          <a:p>
            <a:r>
              <a:rPr lang="en-US" sz="3600" dirty="0"/>
              <a:t>Deliver Digital Products at Scale​</a:t>
            </a:r>
          </a:p>
        </p:txBody>
      </p:sp>
      <p:sp>
        <p:nvSpPr>
          <p:cNvPr id="14" name="Rectangle 13">
            <a:extLst>
              <a:ext uri="{FF2B5EF4-FFF2-40B4-BE49-F238E27FC236}">
                <a16:creationId xmlns:a16="http://schemas.microsoft.com/office/drawing/2014/main" id="{FEF99AA0-36AA-4E24-9A18-003D8F0581CC}"/>
              </a:ext>
            </a:extLst>
          </p:cNvPr>
          <p:cNvSpPr/>
          <p:nvPr/>
        </p:nvSpPr>
        <p:spPr>
          <a:xfrm>
            <a:off x="354106" y="6437456"/>
            <a:ext cx="9523320"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a:ln>
                  <a:noFill/>
                </a:ln>
                <a:solidFill>
                  <a:sysClr val="windowText" lastClr="000000"/>
                </a:solidFill>
                <a:effectLst/>
                <a:uLnTx/>
                <a:uFillTx/>
                <a:latin typeface="Roboto Condensed Light" panose="02000000000000000000" pitchFamily="2" charset="0"/>
              </a:rPr>
              <a:t>Blueprint: </a:t>
            </a:r>
            <a:r>
              <a:rPr kumimoji="0" lang="en-CA" sz="1800" b="0" i="0" u="none" strike="noStrike" kern="0" cap="none" spc="0" normalizeH="0" baseline="0" noProof="0" dirty="0">
                <a:ln>
                  <a:noFill/>
                </a:ln>
                <a:solidFill>
                  <a:sysClr val="windowText" lastClr="000000"/>
                </a:solidFill>
                <a:effectLst/>
                <a:uLnTx/>
                <a:uFillTx/>
                <a:latin typeface="Roboto Condensed Light" panose="02000000000000000000" pitchFamily="2" charset="0"/>
                <a:hlinkClick r:id="rId3"/>
              </a:rPr>
              <a:t>Deliver Digital Products at Scale</a:t>
            </a:r>
            <a:r>
              <a:rPr kumimoji="0" lang="en-CA" sz="1800" b="0" i="0" u="none" strike="noStrike" kern="0" cap="none" spc="0" normalizeH="0" baseline="0" noProof="0" dirty="0">
                <a:ln>
                  <a:noFill/>
                </a:ln>
                <a:solidFill>
                  <a:sysClr val="windowText" lastClr="000000"/>
                </a:solidFill>
                <a:effectLst/>
                <a:uLnTx/>
                <a:uFillTx/>
                <a:latin typeface="Roboto Condensed Light" panose="02000000000000000000" pitchFamily="2" charset="0"/>
              </a:rPr>
              <a:t>​</a:t>
            </a:r>
            <a:endParaRPr kumimoji="0" lang="en-US" sz="1800" b="0" i="0" u="none" strike="noStrike" kern="0" cap="none" spc="0" normalizeH="0" baseline="0" noProof="0" dirty="0">
              <a:ln>
                <a:noFill/>
              </a:ln>
              <a:solidFill>
                <a:sysClr val="windowText" lastClr="000000"/>
              </a:solidFill>
              <a:effectLst/>
              <a:uLnTx/>
              <a:uFillTx/>
              <a:latin typeface="Roboto Condensed Light" panose="02000000000000000000" pitchFamily="2" charset="0"/>
              <a:hlinkClick r:id="rId4"/>
            </a:endParaRPr>
          </a:p>
        </p:txBody>
      </p:sp>
      <p:sp>
        <p:nvSpPr>
          <p:cNvPr id="15" name="Rectangle 14">
            <a:extLst>
              <a:ext uri="{FF2B5EF4-FFF2-40B4-BE49-F238E27FC236}">
                <a16:creationId xmlns:a16="http://schemas.microsoft.com/office/drawing/2014/main" id="{CA54344B-2895-4A2E-9765-57457FF414ED}"/>
              </a:ext>
            </a:extLst>
          </p:cNvPr>
          <p:cNvSpPr/>
          <p:nvPr/>
        </p:nvSpPr>
        <p:spPr>
          <a:xfrm flipV="1">
            <a:off x="322769" y="1313367"/>
            <a:ext cx="11536206" cy="83864"/>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srgbClr val="FFFFFF"/>
              </a:solidFill>
              <a:effectLst/>
              <a:uLnTx/>
              <a:uFillTx/>
              <a:latin typeface="Roboto Condensed Light" panose="02000000000000000000" pitchFamily="2" charset="0"/>
              <a:ea typeface="+mn-ea"/>
              <a:cs typeface="+mn-cs"/>
            </a:endParaRPr>
          </a:p>
        </p:txBody>
      </p:sp>
      <p:graphicFrame>
        <p:nvGraphicFramePr>
          <p:cNvPr id="16" name="Table 15">
            <a:extLst>
              <a:ext uri="{FF2B5EF4-FFF2-40B4-BE49-F238E27FC236}">
                <a16:creationId xmlns:a16="http://schemas.microsoft.com/office/drawing/2014/main" id="{D9E18E1D-0632-4EDD-895B-27D92DC5FDE9}"/>
              </a:ext>
            </a:extLst>
          </p:cNvPr>
          <p:cNvGraphicFramePr>
            <a:graphicFrameLocks noGrp="1"/>
          </p:cNvGraphicFramePr>
          <p:nvPr>
            <p:extLst>
              <p:ext uri="{D42A27DB-BD31-4B8C-83A1-F6EECF244321}">
                <p14:modId xmlns:p14="http://schemas.microsoft.com/office/powerpoint/2010/main" val="1491307618"/>
              </p:ext>
            </p:extLst>
          </p:nvPr>
        </p:nvGraphicFramePr>
        <p:xfrm>
          <a:off x="127827" y="1197619"/>
          <a:ext cx="11937933" cy="4966600"/>
        </p:xfrm>
        <a:graphic>
          <a:graphicData uri="http://schemas.openxmlformats.org/drawingml/2006/table">
            <a:tbl>
              <a:tblPr firstRow="1" bandRow="1">
                <a:tableStyleId>{5C22544A-7EE6-4342-B048-85BDC9FD1C3A}</a:tableStyleId>
              </a:tblPr>
              <a:tblGrid>
                <a:gridCol w="1175182">
                  <a:extLst>
                    <a:ext uri="{9D8B030D-6E8A-4147-A177-3AD203B41FA5}">
                      <a16:colId xmlns:a16="http://schemas.microsoft.com/office/drawing/2014/main" val="976837652"/>
                    </a:ext>
                  </a:extLst>
                </a:gridCol>
                <a:gridCol w="2368288">
                  <a:extLst>
                    <a:ext uri="{9D8B030D-6E8A-4147-A177-3AD203B41FA5}">
                      <a16:colId xmlns:a16="http://schemas.microsoft.com/office/drawing/2014/main" val="2500794229"/>
                    </a:ext>
                  </a:extLst>
                </a:gridCol>
                <a:gridCol w="1966691">
                  <a:extLst>
                    <a:ext uri="{9D8B030D-6E8A-4147-A177-3AD203B41FA5}">
                      <a16:colId xmlns:a16="http://schemas.microsoft.com/office/drawing/2014/main" val="1791260046"/>
                    </a:ext>
                  </a:extLst>
                </a:gridCol>
                <a:gridCol w="2384052">
                  <a:extLst>
                    <a:ext uri="{9D8B030D-6E8A-4147-A177-3AD203B41FA5}">
                      <a16:colId xmlns:a16="http://schemas.microsoft.com/office/drawing/2014/main" val="4002077772"/>
                    </a:ext>
                  </a:extLst>
                </a:gridCol>
                <a:gridCol w="1883720">
                  <a:extLst>
                    <a:ext uri="{9D8B030D-6E8A-4147-A177-3AD203B41FA5}">
                      <a16:colId xmlns:a16="http://schemas.microsoft.com/office/drawing/2014/main" val="2213170590"/>
                    </a:ext>
                  </a:extLst>
                </a:gridCol>
                <a:gridCol w="2160000">
                  <a:extLst>
                    <a:ext uri="{9D8B030D-6E8A-4147-A177-3AD203B41FA5}">
                      <a16:colId xmlns:a16="http://schemas.microsoft.com/office/drawing/2014/main" val="1693647098"/>
                    </a:ext>
                  </a:extLst>
                </a:gridCol>
              </a:tblGrid>
              <a:tr h="1217175">
                <a:tc>
                  <a:txBody>
                    <a:bodyPr/>
                    <a:lstStyle/>
                    <a:p>
                      <a:pPr marL="12700" marR="962660" indent="0">
                        <a:lnSpc>
                          <a:spcPct val="101000"/>
                        </a:lnSpc>
                        <a:spcBef>
                          <a:spcPts val="2045"/>
                        </a:spcBef>
                        <a:tabLst/>
                      </a:pPr>
                      <a:endParaRPr lang="en-CA" sz="1000" b="0" i="0" dirty="0">
                        <a:latin typeface="Montserrat SemiBold" pitchFamily="2" charset="77"/>
                        <a:cs typeface="Arial" panose="020B0604020202020204" pitchFamily="34" charset="0"/>
                      </a:endParaRPr>
                    </a:p>
                  </a:txBody>
                  <a:tcPr marL="108000" marR="0" marT="216000" marB="10800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CA" sz="1400" b="0" i="0" spc="6" dirty="0">
                          <a:solidFill>
                            <a:srgbClr val="2576B7"/>
                          </a:solidFill>
                          <a:latin typeface="Montserrat SemiBold" pitchFamily="2" charset="77"/>
                          <a:cs typeface="Arial" panose="020B0604020202020204" pitchFamily="34" charset="0"/>
                        </a:rPr>
                        <a:t>1. Become a Product-Centric Organization</a:t>
                      </a:r>
                      <a:endParaRPr lang="en-CA" sz="1400" b="0" i="0" dirty="0">
                        <a:solidFill>
                          <a:srgbClr val="2576B7"/>
                        </a:solidFill>
                        <a:latin typeface="Montserrat SemiBold" pitchFamily="2" charset="77"/>
                        <a:cs typeface="Arial" panose="020B0604020202020204" pitchFamily="34" charset="0"/>
                      </a:endParaRPr>
                    </a:p>
                  </a:txBody>
                  <a:tcPr marL="108000" marR="108000" marT="216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b="0" i="0" spc="6" dirty="0">
                          <a:solidFill>
                            <a:srgbClr val="2576B7"/>
                          </a:solidFill>
                          <a:latin typeface="Montserrat SemiBold" pitchFamily="2" charset="77"/>
                          <a:cs typeface="Arial" panose="020B0604020202020204" pitchFamily="34" charset="0"/>
                        </a:rPr>
                        <a:t>2. </a:t>
                      </a:r>
                      <a:r>
                        <a:rPr lang="en-US" sz="1400" b="0" i="0" spc="6" dirty="0">
                          <a:solidFill>
                            <a:srgbClr val="2576B7"/>
                          </a:solidFill>
                          <a:latin typeface="Montserrat SemiBold" pitchFamily="2" charset="77"/>
                          <a:cs typeface="Arial" panose="020B0604020202020204" pitchFamily="34" charset="0"/>
                        </a:rPr>
                        <a:t>Organize Products Into Product Families</a:t>
                      </a:r>
                      <a:endParaRPr lang="en-CA" sz="1400" b="0" i="0" dirty="0">
                        <a:solidFill>
                          <a:srgbClr val="2576B7"/>
                        </a:solidFill>
                        <a:latin typeface="Montserrat SemiBold" pitchFamily="2" charset="77"/>
                        <a:cs typeface="Arial" panose="020B0604020202020204" pitchFamily="34" charset="0"/>
                      </a:endParaRPr>
                    </a:p>
                  </a:txBody>
                  <a:tcPr marL="108000" marR="108000" marT="216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b="0" i="0" spc="6" dirty="0">
                          <a:solidFill>
                            <a:srgbClr val="2576B7"/>
                          </a:solidFill>
                          <a:latin typeface="Montserrat SemiBold" pitchFamily="2" charset="77"/>
                          <a:cs typeface="Arial" panose="020B0604020202020204" pitchFamily="34" charset="0"/>
                        </a:rPr>
                        <a:t>3. </a:t>
                      </a:r>
                      <a:r>
                        <a:rPr lang="en-US" sz="1400" b="0" i="0" spc="6" dirty="0">
                          <a:solidFill>
                            <a:srgbClr val="2576B7"/>
                          </a:solidFill>
                          <a:latin typeface="Montserrat SemiBold" pitchFamily="2" charset="77"/>
                          <a:cs typeface="Arial" panose="020B0604020202020204" pitchFamily="34" charset="0"/>
                        </a:rPr>
                        <a:t>Ensure Alignment Between Products and Families</a:t>
                      </a:r>
                      <a:endParaRPr lang="en-CA" sz="1400" b="0" i="0" dirty="0">
                        <a:solidFill>
                          <a:srgbClr val="2576B7"/>
                        </a:solidFill>
                        <a:latin typeface="Montserrat SemiBold" pitchFamily="2" charset="77"/>
                        <a:cs typeface="Arial" panose="020B0604020202020204" pitchFamily="34" charset="0"/>
                      </a:endParaRPr>
                    </a:p>
                  </a:txBody>
                  <a:tcPr marL="108000" marR="108000" marT="216000" marB="10800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3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rgbClr val="2576B7"/>
                          </a:solidFill>
                          <a:latin typeface="Montserrat SemiBold" pitchFamily="2" charset="77"/>
                          <a:cs typeface="Arial" panose="020B0604020202020204" pitchFamily="34" charset="0"/>
                        </a:rPr>
                        <a:t>4. Bridge the Gap Between Product Families and Delivery</a:t>
                      </a:r>
                      <a:endParaRPr lang="en-CA" sz="1400" b="0" i="0" dirty="0">
                        <a:solidFill>
                          <a:srgbClr val="2576B7"/>
                        </a:solidFill>
                        <a:latin typeface="Montserrat SemiBold" pitchFamily="2" charset="77"/>
                        <a:cs typeface="Arial" panose="020B0604020202020204" pitchFamily="34" charset="0"/>
                      </a:endParaRPr>
                    </a:p>
                  </a:txBody>
                  <a:tcPr marL="108000" marR="108000" marT="216000" marB="10800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3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rgbClr val="2576B7"/>
                          </a:solidFill>
                          <a:latin typeface="Montserrat SemiBold" pitchFamily="2" charset="77"/>
                          <a:cs typeface="Arial" panose="020B0604020202020204" pitchFamily="34" charset="0"/>
                        </a:rPr>
                        <a:t>5. Build Your Transformation Roadmap and Communication Plan</a:t>
                      </a:r>
                      <a:endParaRPr lang="en-CA" sz="1400" b="0" i="0" dirty="0">
                        <a:solidFill>
                          <a:srgbClr val="2576B7"/>
                        </a:solidFill>
                        <a:latin typeface="Montserrat SemiBold" pitchFamily="2" charset="77"/>
                        <a:cs typeface="Arial" panose="020B0604020202020204" pitchFamily="34" charset="0"/>
                      </a:endParaRPr>
                    </a:p>
                  </a:txBody>
                  <a:tcPr marL="108000" marR="108000" marT="216000" marB="10800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30000"/>
                      </a:srgbClr>
                    </a:solidFill>
                  </a:tcPr>
                </a:tc>
                <a:extLst>
                  <a:ext uri="{0D108BD9-81ED-4DB2-BD59-A6C34878D82A}">
                    <a16:rowId xmlns:a16="http://schemas.microsoft.com/office/drawing/2014/main" val="2052837071"/>
                  </a:ext>
                </a:extLst>
              </a:tr>
              <a:tr h="1950921">
                <a:tc>
                  <a:txBody>
                    <a:bodyPr/>
                    <a:lstStyle/>
                    <a:p>
                      <a:r>
                        <a:rPr lang="en-US" sz="1400" b="1" i="0" dirty="0">
                          <a:solidFill>
                            <a:srgbClr val="4A4A4A"/>
                          </a:solidFill>
                          <a:latin typeface="Montserrat SemiBold" pitchFamily="2" charset="77"/>
                        </a:rPr>
                        <a:t>Phase Steps</a:t>
                      </a:r>
                    </a:p>
                  </a:txBody>
                  <a:tcPr marL="108000" marR="0" marT="36000" marB="14400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600"/>
                        </a:spcAft>
                        <a:buClrTx/>
                        <a:buSzTx/>
                        <a:buFont typeface="+mj-lt"/>
                        <a:buNone/>
                        <a:tabLst/>
                        <a:defRPr/>
                      </a:pPr>
                      <a:r>
                        <a:rPr lang="en-US" sz="1200" b="0" i="0" spc="-5"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rPr>
                        <a:t>1.1 Understand the organizational factors driving product-centric delivery</a:t>
                      </a:r>
                    </a:p>
                    <a:p>
                      <a:pPr marL="0" marR="0" lvl="0" indent="0" algn="ctr" defTabSz="914400" rtl="0" eaLnBrk="1" fontAlgn="auto" latinLnBrk="0" hangingPunct="1">
                        <a:lnSpc>
                          <a:spcPct val="100000"/>
                        </a:lnSpc>
                        <a:spcBef>
                          <a:spcPts val="0"/>
                        </a:spcBef>
                        <a:spcAft>
                          <a:spcPts val="600"/>
                        </a:spcAft>
                        <a:buClrTx/>
                        <a:buSzTx/>
                        <a:buFont typeface="+mj-lt"/>
                        <a:buNone/>
                        <a:tabLst/>
                        <a:defRPr/>
                      </a:pPr>
                      <a:r>
                        <a:rPr lang="en-US" sz="1200" b="0" i="0" spc="-5"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rPr>
                        <a:t>1.2 Establish your organization’s product inventory</a:t>
                      </a:r>
                    </a:p>
                  </a:txBody>
                  <a:tcPr marL="46800" marR="108000" marT="36000" marB="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US" sz="1200" b="0" i="0" spc="-5"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rPr>
                        <a:t>2.1 Determine your approach to scale product families</a:t>
                      </a:r>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US" sz="1200" b="0" i="0" spc="-5"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rPr>
                        <a:t>2.2 Define your product families</a:t>
                      </a:r>
                    </a:p>
                  </a:txBody>
                  <a:tcPr marL="46800" marR="108000" marT="36000" marB="144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US" sz="1200" b="0" i="0" spc="-5"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rPr>
                        <a:t>3.1 Leverage product family roadmaps</a:t>
                      </a:r>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US" sz="1200" b="0" i="0" spc="-5"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rPr>
                        <a:t>3.2 Use stakeholder management to improve roadmap communication</a:t>
                      </a:r>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US" sz="1200" b="0" i="0" spc="-5"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rPr>
                        <a:t>3.3 Configure your product family roadmaps</a:t>
                      </a:r>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US" sz="1200" b="0" i="0" spc="-5"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rPr>
                        <a:t>3.4 Confirm goal and value alignment of products and their product families</a:t>
                      </a:r>
                    </a:p>
                    <a:p>
                      <a:pPr marL="0" marR="0" lvl="0" indent="0" algn="l" defTabSz="914400" rtl="0" eaLnBrk="1" fontAlgn="auto" latinLnBrk="0" hangingPunct="1">
                        <a:lnSpc>
                          <a:spcPct val="100000"/>
                        </a:lnSpc>
                        <a:spcBef>
                          <a:spcPts val="0"/>
                        </a:spcBef>
                        <a:spcAft>
                          <a:spcPts val="600"/>
                        </a:spcAft>
                        <a:buClrTx/>
                        <a:buSzTx/>
                        <a:buFont typeface="+mj-lt"/>
                        <a:buNone/>
                        <a:tabLst/>
                        <a:defRPr/>
                      </a:pPr>
                      <a:endParaRPr lang="en-US" sz="1200" b="0" i="0" spc="-5"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endParaRPr>
                    </a:p>
                  </a:txBody>
                  <a:tcPr marL="46800" marR="108000" marT="36000" marB="144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30000"/>
                      </a:srgbClr>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US" sz="1200" b="0" i="0" spc="-5"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rPr>
                        <a:t>4.1 Assess your organization’s delivery readiness</a:t>
                      </a:r>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US" sz="1200" b="0" i="0" spc="-5"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rPr>
                        <a:t>4.2 Understand your delivery options</a:t>
                      </a:r>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US" sz="1200" b="0" i="0" spc="-5"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rPr>
                        <a:t>4.3 Determine your operating model</a:t>
                      </a:r>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US" sz="1200" b="0" i="0" spc="-5"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rPr>
                        <a:t>4.4 Discuss how to fund product family delivery</a:t>
                      </a:r>
                    </a:p>
                  </a:txBody>
                  <a:tcPr marL="46800" marR="108000" marT="36000" marB="144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30000"/>
                      </a:srgbClr>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US" sz="1200" b="0" i="0"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rPr>
                        <a:t>5.1 Introduce your digital product family strategy</a:t>
                      </a:r>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US" sz="1200" b="0" i="0"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rPr>
                        <a:t>5.2 Communicate changes on updates to your strategy</a:t>
                      </a:r>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US" sz="1200" b="0" i="0" dirty="0">
                          <a:solidFill>
                            <a:srgbClr val="000000"/>
                          </a:solidFill>
                          <a:latin typeface="Roboto Condensed Light" panose="02000000000000000000" pitchFamily="2" charset="0"/>
                          <a:ea typeface="Roboto Condensed Light" panose="02000000000000000000" pitchFamily="2" charset="0"/>
                          <a:cs typeface="Arial" panose="020B0604020202020204" pitchFamily="34" charset="0"/>
                        </a:rPr>
                        <a:t>5.3 Determine your next steps</a:t>
                      </a:r>
                    </a:p>
                  </a:txBody>
                  <a:tcPr marL="46800" marR="108000" marT="36000" marB="144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30000"/>
                      </a:srgbClr>
                    </a:solidFill>
                  </a:tcPr>
                </a:tc>
                <a:extLst>
                  <a:ext uri="{0D108BD9-81ED-4DB2-BD59-A6C34878D82A}">
                    <a16:rowId xmlns:a16="http://schemas.microsoft.com/office/drawing/2014/main" val="106570360"/>
                  </a:ext>
                </a:extLst>
              </a:tr>
              <a:tr h="1798504">
                <a:tc>
                  <a:txBody>
                    <a:bodyPr/>
                    <a:lstStyle/>
                    <a:p>
                      <a:r>
                        <a:rPr lang="en-US" sz="1400" b="1" i="0" dirty="0">
                          <a:solidFill>
                            <a:srgbClr val="4A4A4A"/>
                          </a:solidFill>
                          <a:latin typeface="Montserrat SemiBold" pitchFamily="2" charset="77"/>
                        </a:rPr>
                        <a:t>Phase Outcomes</a:t>
                      </a:r>
                    </a:p>
                  </a:txBody>
                  <a:tcPr marL="108000" marR="108000" marT="108000" marB="108000" anchor="ctr">
                    <a:lnL w="12700" cmpd="sng">
                      <a:noFill/>
                    </a:lnL>
                    <a:lnR w="12700" cap="flat" cmpd="sng" algn="ctr">
                      <a:no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300"/>
                        </a:lnSpc>
                        <a:spcBef>
                          <a:spcPts val="600"/>
                        </a:spcBef>
                        <a:spcAft>
                          <a:spcPts val="0"/>
                        </a:spcAft>
                        <a:buClrTx/>
                        <a:buSzTx/>
                        <a:buFont typeface="Arial" panose="020B0604020202020204" pitchFamily="34" charset="0"/>
                        <a:buChar char="•"/>
                        <a:tabLst/>
                        <a:defRPr/>
                      </a:pPr>
                      <a:r>
                        <a:rPr lang="en-US" sz="1200" b="0" i="0" kern="1200" dirty="0">
                          <a:solidFill>
                            <a:srgbClr val="000000"/>
                          </a:solidFill>
                          <a:latin typeface="Roboto Condensed Light" panose="02000000000000000000" pitchFamily="2" charset="0"/>
                          <a:ea typeface="Roboto Condensed Light" panose="02000000000000000000" pitchFamily="2" charset="0"/>
                          <a:cs typeface="+mn-cs"/>
                        </a:rPr>
                        <a:t>Organizational drivers and goals for a product-centric delivery</a:t>
                      </a:r>
                    </a:p>
                    <a:p>
                      <a:pPr marL="171450" marR="0" lvl="0" indent="-171450" algn="l" defTabSz="914400" rtl="0" eaLnBrk="1" fontAlgn="auto" latinLnBrk="0" hangingPunct="1">
                        <a:lnSpc>
                          <a:spcPts val="1300"/>
                        </a:lnSpc>
                        <a:spcBef>
                          <a:spcPts val="600"/>
                        </a:spcBef>
                        <a:spcAft>
                          <a:spcPts val="0"/>
                        </a:spcAft>
                        <a:buClrTx/>
                        <a:buSzTx/>
                        <a:buFont typeface="Arial" panose="020B0604020202020204" pitchFamily="34" charset="0"/>
                        <a:buChar char="•"/>
                        <a:tabLst/>
                        <a:defRPr/>
                      </a:pPr>
                      <a:r>
                        <a:rPr lang="en-US" sz="1200" b="0" i="0" kern="1200" dirty="0">
                          <a:solidFill>
                            <a:srgbClr val="000000"/>
                          </a:solidFill>
                          <a:latin typeface="Roboto Condensed Light" panose="02000000000000000000" pitchFamily="2" charset="0"/>
                          <a:ea typeface="Roboto Condensed Light" panose="02000000000000000000" pitchFamily="2" charset="0"/>
                          <a:cs typeface="+mn-cs"/>
                        </a:rPr>
                        <a:t>Definition of product</a:t>
                      </a:r>
                    </a:p>
                    <a:p>
                      <a:pPr marL="171450" marR="0" lvl="0" indent="-171450" algn="l" defTabSz="914400" rtl="0" eaLnBrk="1" fontAlgn="auto" latinLnBrk="0" hangingPunct="1">
                        <a:lnSpc>
                          <a:spcPts val="1300"/>
                        </a:lnSpc>
                        <a:spcBef>
                          <a:spcPts val="600"/>
                        </a:spcBef>
                        <a:spcAft>
                          <a:spcPts val="0"/>
                        </a:spcAft>
                        <a:buClrTx/>
                        <a:buSzTx/>
                        <a:buFont typeface="Arial" panose="020B0604020202020204" pitchFamily="34" charset="0"/>
                        <a:buChar char="•"/>
                        <a:tabLst/>
                        <a:defRPr/>
                      </a:pPr>
                      <a:r>
                        <a:rPr lang="en-US" sz="1200" b="0" i="0" kern="1200" dirty="0">
                          <a:solidFill>
                            <a:srgbClr val="000000"/>
                          </a:solidFill>
                          <a:latin typeface="Roboto Condensed Light" panose="02000000000000000000" pitchFamily="2" charset="0"/>
                          <a:ea typeface="Roboto Condensed Light" panose="02000000000000000000" pitchFamily="2" charset="0"/>
                          <a:cs typeface="+mn-cs"/>
                        </a:rPr>
                        <a:t>Pilot list of products to scale</a:t>
                      </a:r>
                      <a:endParaRPr lang="en-US" sz="1200" b="0" i="0" baseline="0" dirty="0">
                        <a:solidFill>
                          <a:srgbClr val="000000"/>
                        </a:solidFill>
                        <a:latin typeface="Roboto Condensed Light" panose="02000000000000000000" pitchFamily="2" charset="0"/>
                        <a:ea typeface="Roboto Condensed Light" panose="02000000000000000000" pitchFamily="2" charset="0"/>
                      </a:endParaRPr>
                    </a:p>
                  </a:txBody>
                  <a:tcPr marL="144000" marR="144000" marT="72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marL="171450" marR="0" lvl="0" indent="-171450" algn="l" defTabSz="914400" rtl="0" eaLnBrk="1" fontAlgn="auto" latinLnBrk="0" hangingPunct="1">
                        <a:lnSpc>
                          <a:spcPts val="1300"/>
                        </a:lnSpc>
                        <a:spcBef>
                          <a:spcPts val="600"/>
                        </a:spcBef>
                        <a:spcAft>
                          <a:spcPts val="0"/>
                        </a:spcAft>
                        <a:buClrTx/>
                        <a:buSzTx/>
                        <a:buFont typeface="Arial" panose="020B0604020202020204" pitchFamily="34" charset="0"/>
                        <a:buChar char="•"/>
                        <a:tabLst/>
                        <a:defRPr/>
                      </a:pPr>
                      <a:r>
                        <a:rPr lang="en-US" sz="1200" b="0" i="0" kern="1200" dirty="0">
                          <a:solidFill>
                            <a:srgbClr val="000000"/>
                          </a:solidFill>
                          <a:latin typeface="Roboto Condensed Light" panose="02000000000000000000" pitchFamily="2" charset="0"/>
                          <a:ea typeface="Roboto Condensed Light" panose="02000000000000000000" pitchFamily="2" charset="0"/>
                          <a:cs typeface="+mn-cs"/>
                        </a:rPr>
                        <a:t>Product scaling principles</a:t>
                      </a:r>
                    </a:p>
                    <a:p>
                      <a:pPr marL="171450" marR="0" lvl="0" indent="-171450" algn="l" defTabSz="914400" rtl="0" eaLnBrk="1" fontAlgn="auto" latinLnBrk="0" hangingPunct="1">
                        <a:lnSpc>
                          <a:spcPts val="1300"/>
                        </a:lnSpc>
                        <a:spcBef>
                          <a:spcPts val="600"/>
                        </a:spcBef>
                        <a:spcAft>
                          <a:spcPts val="0"/>
                        </a:spcAft>
                        <a:buClrTx/>
                        <a:buSzTx/>
                        <a:buFont typeface="Arial" panose="020B0604020202020204" pitchFamily="34" charset="0"/>
                        <a:buChar char="•"/>
                        <a:tabLst/>
                        <a:defRPr/>
                      </a:pPr>
                      <a:r>
                        <a:rPr lang="en-US" sz="1200" b="0" i="0" kern="1200" dirty="0">
                          <a:solidFill>
                            <a:srgbClr val="000000"/>
                          </a:solidFill>
                          <a:latin typeface="Roboto Condensed Light" panose="02000000000000000000" pitchFamily="2" charset="0"/>
                          <a:ea typeface="Roboto Condensed Light" panose="02000000000000000000" pitchFamily="2" charset="0"/>
                          <a:cs typeface="+mn-cs"/>
                        </a:rPr>
                        <a:t>Scaling approach and direction</a:t>
                      </a:r>
                      <a:endParaRPr lang="en-US" sz="1200" b="0" i="0" dirty="0">
                        <a:solidFill>
                          <a:srgbClr val="000000"/>
                        </a:solidFill>
                        <a:latin typeface="Roboto Condensed Light" panose="02000000000000000000" pitchFamily="2" charset="0"/>
                        <a:ea typeface="Roboto Condensed Light" panose="02000000000000000000" pitchFamily="2" charset="0"/>
                      </a:endParaRPr>
                    </a:p>
                    <a:p>
                      <a:pPr marL="171450" indent="-171450">
                        <a:lnSpc>
                          <a:spcPts val="1300"/>
                        </a:lnSpc>
                        <a:spcBef>
                          <a:spcPts val="600"/>
                        </a:spcBef>
                        <a:spcAft>
                          <a:spcPts val="0"/>
                        </a:spcAft>
                        <a:buClrTx/>
                        <a:buFont typeface="Arial" panose="020B0604020202020204" pitchFamily="34" charset="0"/>
                        <a:buChar char="•"/>
                      </a:pPr>
                      <a:r>
                        <a:rPr lang="en-US" sz="1200" b="0" i="0" dirty="0">
                          <a:solidFill>
                            <a:srgbClr val="000000"/>
                          </a:solidFill>
                          <a:latin typeface="Roboto Condensed Light" panose="02000000000000000000" pitchFamily="2" charset="0"/>
                          <a:ea typeface="Roboto Condensed Light" panose="02000000000000000000" pitchFamily="2" charset="0"/>
                        </a:rPr>
                        <a:t>Product family mapping</a:t>
                      </a:r>
                    </a:p>
                    <a:p>
                      <a:pPr marL="171450" indent="-171450">
                        <a:lnSpc>
                          <a:spcPts val="1300"/>
                        </a:lnSpc>
                        <a:spcBef>
                          <a:spcPts val="600"/>
                        </a:spcBef>
                        <a:spcAft>
                          <a:spcPts val="0"/>
                        </a:spcAft>
                        <a:buClrTx/>
                        <a:buFont typeface="Arial" panose="020B0604020202020204" pitchFamily="34" charset="0"/>
                        <a:buChar char="•"/>
                      </a:pPr>
                      <a:r>
                        <a:rPr lang="en-US" sz="1200" b="0" i="0" dirty="0">
                          <a:solidFill>
                            <a:srgbClr val="000000"/>
                          </a:solidFill>
                          <a:latin typeface="Roboto Condensed Light" panose="02000000000000000000" pitchFamily="2" charset="0"/>
                          <a:ea typeface="Roboto Condensed Light" panose="02000000000000000000" pitchFamily="2" charset="0"/>
                        </a:rPr>
                        <a:t>Enabling applications</a:t>
                      </a:r>
                    </a:p>
                    <a:p>
                      <a:pPr marL="171450" indent="-171450">
                        <a:lnSpc>
                          <a:spcPts val="1300"/>
                        </a:lnSpc>
                        <a:spcBef>
                          <a:spcPts val="600"/>
                        </a:spcBef>
                        <a:spcAft>
                          <a:spcPts val="0"/>
                        </a:spcAft>
                        <a:buClrTx/>
                        <a:buFont typeface="Arial" panose="020B0604020202020204" pitchFamily="34" charset="0"/>
                        <a:buChar char="•"/>
                      </a:pPr>
                      <a:r>
                        <a:rPr lang="en-US" sz="1200" b="0" i="0" dirty="0">
                          <a:solidFill>
                            <a:srgbClr val="000000"/>
                          </a:solidFill>
                          <a:latin typeface="Roboto Condensed Light" panose="02000000000000000000" pitchFamily="2" charset="0"/>
                          <a:ea typeface="Roboto Condensed Light" panose="02000000000000000000" pitchFamily="2" charset="0"/>
                        </a:rPr>
                        <a:t>Dependent applications</a:t>
                      </a:r>
                    </a:p>
                    <a:p>
                      <a:pPr marL="171450" indent="-171450">
                        <a:lnSpc>
                          <a:spcPts val="1300"/>
                        </a:lnSpc>
                        <a:spcBef>
                          <a:spcPts val="600"/>
                        </a:spcBef>
                        <a:spcAft>
                          <a:spcPts val="0"/>
                        </a:spcAft>
                        <a:buClrTx/>
                        <a:buFont typeface="Arial" panose="020B0604020202020204" pitchFamily="34" charset="0"/>
                        <a:buChar char="•"/>
                      </a:pPr>
                      <a:r>
                        <a:rPr lang="en-US" sz="1200" b="0" i="0" dirty="0">
                          <a:solidFill>
                            <a:srgbClr val="000000"/>
                          </a:solidFill>
                          <a:latin typeface="Roboto Condensed Light" panose="02000000000000000000" pitchFamily="2" charset="0"/>
                          <a:ea typeface="Roboto Condensed Light" panose="02000000000000000000" pitchFamily="2" charset="0"/>
                        </a:rPr>
                        <a:t>Product family canvas</a:t>
                      </a:r>
                    </a:p>
                  </a:txBody>
                  <a:tcPr marL="144000" marR="144000" marT="72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tc>
                  <a:txBody>
                    <a:bodyPr/>
                    <a:lstStyle/>
                    <a:p>
                      <a:pPr marL="171450" indent="-171450">
                        <a:lnSpc>
                          <a:spcPts val="1300"/>
                        </a:lnSpc>
                        <a:spcBef>
                          <a:spcPts val="600"/>
                        </a:spcBef>
                        <a:spcAft>
                          <a:spcPts val="0"/>
                        </a:spcAft>
                        <a:buClrTx/>
                        <a:buFont typeface="Arial" panose="020B0604020202020204" pitchFamily="34" charset="0"/>
                        <a:buChar char="•"/>
                      </a:pPr>
                      <a:r>
                        <a:rPr lang="en-US" sz="1200" b="0" i="0" baseline="0" dirty="0">
                          <a:solidFill>
                            <a:srgbClr val="000000"/>
                          </a:solidFill>
                          <a:latin typeface="Roboto Condensed Light" panose="02000000000000000000" pitchFamily="2" charset="0"/>
                          <a:ea typeface="Roboto Condensed Light" panose="02000000000000000000" pitchFamily="2" charset="0"/>
                        </a:rPr>
                        <a:t>Approach for communication of product family strategy</a:t>
                      </a:r>
                    </a:p>
                    <a:p>
                      <a:pPr marL="171450" indent="-171450">
                        <a:lnSpc>
                          <a:spcPts val="1300"/>
                        </a:lnSpc>
                        <a:spcBef>
                          <a:spcPts val="600"/>
                        </a:spcBef>
                        <a:spcAft>
                          <a:spcPts val="0"/>
                        </a:spcAft>
                        <a:buClrTx/>
                        <a:buFont typeface="Arial" panose="020B0604020202020204" pitchFamily="34" charset="0"/>
                        <a:buChar char="•"/>
                      </a:pPr>
                      <a:r>
                        <a:rPr lang="en-US" sz="1200" b="0" i="0" baseline="0" dirty="0">
                          <a:solidFill>
                            <a:srgbClr val="000000"/>
                          </a:solidFill>
                          <a:latin typeface="Roboto Condensed Light" panose="02000000000000000000" pitchFamily="2" charset="0"/>
                          <a:ea typeface="Roboto Condensed Light" panose="02000000000000000000" pitchFamily="2" charset="0"/>
                        </a:rPr>
                        <a:t>Stakeholder management plan</a:t>
                      </a:r>
                    </a:p>
                    <a:p>
                      <a:pPr marL="171450" indent="-171450">
                        <a:lnSpc>
                          <a:spcPts val="1300"/>
                        </a:lnSpc>
                        <a:spcBef>
                          <a:spcPts val="600"/>
                        </a:spcBef>
                        <a:spcAft>
                          <a:spcPts val="0"/>
                        </a:spcAft>
                        <a:buClrTx/>
                        <a:buFont typeface="Arial" panose="020B0604020202020204" pitchFamily="34" charset="0"/>
                        <a:buChar char="•"/>
                      </a:pPr>
                      <a:r>
                        <a:rPr lang="en-US" sz="1200" b="0" i="0" baseline="0" dirty="0">
                          <a:solidFill>
                            <a:srgbClr val="000000"/>
                          </a:solidFill>
                          <a:latin typeface="Roboto Condensed Light" panose="02000000000000000000" pitchFamily="2" charset="0"/>
                          <a:ea typeface="Roboto Condensed Light" panose="02000000000000000000" pitchFamily="2" charset="0"/>
                        </a:rPr>
                        <a:t>Defined key pieces of a product family roadmap</a:t>
                      </a:r>
                    </a:p>
                    <a:p>
                      <a:pPr marL="171450" indent="-171450">
                        <a:lnSpc>
                          <a:spcPts val="1300"/>
                        </a:lnSpc>
                        <a:spcBef>
                          <a:spcPts val="600"/>
                        </a:spcBef>
                        <a:spcAft>
                          <a:spcPts val="0"/>
                        </a:spcAft>
                        <a:buClrTx/>
                        <a:buFont typeface="Arial" panose="020B0604020202020204" pitchFamily="34" charset="0"/>
                        <a:buChar char="•"/>
                      </a:pPr>
                      <a:r>
                        <a:rPr lang="en-US" sz="1200" b="0" i="0" baseline="0" dirty="0">
                          <a:solidFill>
                            <a:srgbClr val="000000"/>
                          </a:solidFill>
                          <a:latin typeface="Roboto Condensed Light" panose="02000000000000000000" pitchFamily="2" charset="0"/>
                          <a:ea typeface="Roboto Condensed Light" panose="02000000000000000000" pitchFamily="2" charset="0"/>
                        </a:rPr>
                        <a:t>An approach to confirming alignment between products and product families</a:t>
                      </a:r>
                    </a:p>
                  </a:txBody>
                  <a:tcPr marL="144000" marR="144000" marT="72000" marB="108000">
                    <a:lnL w="12700" cap="flat" cmpd="sng" algn="ctr">
                      <a:noFill/>
                      <a:prstDash val="solid"/>
                      <a:round/>
                      <a:headEnd type="none" w="med" len="med"/>
                      <a:tailEnd type="none" w="med" len="med"/>
                    </a:lnL>
                    <a:lnR w="12700" cmpd="sng">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30000"/>
                      </a:srgbClr>
                    </a:solidFill>
                  </a:tcPr>
                </a:tc>
                <a:tc>
                  <a:txBody>
                    <a:bodyPr/>
                    <a:lstStyle/>
                    <a:p>
                      <a:pPr marL="171450" indent="-171450">
                        <a:lnSpc>
                          <a:spcPts val="1300"/>
                        </a:lnSpc>
                        <a:spcBef>
                          <a:spcPts val="600"/>
                        </a:spcBef>
                        <a:spcAft>
                          <a:spcPts val="0"/>
                        </a:spcAft>
                        <a:buClrTx/>
                        <a:buFont typeface="Arial" panose="020B0604020202020204" pitchFamily="34" charset="0"/>
                        <a:buChar char="•"/>
                      </a:pPr>
                      <a:r>
                        <a:rPr lang="en-US" sz="1200" b="0" i="0" baseline="0" dirty="0">
                          <a:solidFill>
                            <a:srgbClr val="000000"/>
                          </a:solidFill>
                          <a:latin typeface="Roboto Condensed Light" panose="02000000000000000000" pitchFamily="2" charset="0"/>
                          <a:ea typeface="Roboto Condensed Light" panose="02000000000000000000" pitchFamily="2" charset="0"/>
                        </a:rPr>
                        <a:t>Assessment of delivery maturity</a:t>
                      </a:r>
                    </a:p>
                    <a:p>
                      <a:pPr marL="171450" indent="-171450">
                        <a:lnSpc>
                          <a:spcPts val="1300"/>
                        </a:lnSpc>
                        <a:spcBef>
                          <a:spcPts val="600"/>
                        </a:spcBef>
                        <a:spcAft>
                          <a:spcPts val="0"/>
                        </a:spcAft>
                        <a:buClrTx/>
                        <a:buFont typeface="Arial" panose="020B0604020202020204" pitchFamily="34" charset="0"/>
                        <a:buChar char="•"/>
                      </a:pPr>
                      <a:r>
                        <a:rPr lang="en-US" sz="1200" b="0" i="0" baseline="0" dirty="0">
                          <a:solidFill>
                            <a:srgbClr val="000000"/>
                          </a:solidFill>
                          <a:latin typeface="Roboto Condensed Light" panose="02000000000000000000" pitchFamily="2" charset="0"/>
                          <a:ea typeface="Roboto Condensed Light" panose="02000000000000000000" pitchFamily="2" charset="0"/>
                        </a:rPr>
                        <a:t>Approach to structuring product delivery</a:t>
                      </a:r>
                    </a:p>
                    <a:p>
                      <a:pPr marL="171450" indent="-171450">
                        <a:lnSpc>
                          <a:spcPts val="1300"/>
                        </a:lnSpc>
                        <a:spcBef>
                          <a:spcPts val="600"/>
                        </a:spcBef>
                        <a:spcAft>
                          <a:spcPts val="0"/>
                        </a:spcAft>
                        <a:buClrTx/>
                        <a:buFont typeface="Arial" panose="020B0604020202020204" pitchFamily="34" charset="0"/>
                        <a:buChar char="•"/>
                      </a:pPr>
                      <a:r>
                        <a:rPr lang="en-US" sz="1200" b="0" i="0" baseline="0" dirty="0">
                          <a:solidFill>
                            <a:srgbClr val="000000"/>
                          </a:solidFill>
                          <a:latin typeface="Roboto Condensed Light" panose="02000000000000000000" pitchFamily="2" charset="0"/>
                          <a:ea typeface="Roboto Condensed Light" panose="02000000000000000000" pitchFamily="2" charset="0"/>
                        </a:rPr>
                        <a:t>Operating model for product delivery</a:t>
                      </a:r>
                    </a:p>
                    <a:p>
                      <a:pPr marL="171450" indent="-171450">
                        <a:lnSpc>
                          <a:spcPts val="1300"/>
                        </a:lnSpc>
                        <a:spcBef>
                          <a:spcPts val="600"/>
                        </a:spcBef>
                        <a:spcAft>
                          <a:spcPts val="0"/>
                        </a:spcAft>
                        <a:buClrTx/>
                        <a:buFont typeface="Arial" panose="020B0604020202020204" pitchFamily="34" charset="0"/>
                        <a:buChar char="•"/>
                      </a:pPr>
                      <a:r>
                        <a:rPr lang="en-US" sz="1200" b="0" i="0" baseline="0" dirty="0">
                          <a:solidFill>
                            <a:srgbClr val="000000"/>
                          </a:solidFill>
                          <a:latin typeface="Roboto Condensed Light" panose="02000000000000000000" pitchFamily="2" charset="0"/>
                          <a:ea typeface="Roboto Condensed Light" panose="02000000000000000000" pitchFamily="2" charset="0"/>
                        </a:rPr>
                        <a:t>Approach for product family funding</a:t>
                      </a:r>
                    </a:p>
                  </a:txBody>
                  <a:tcPr marL="144000" marR="144000" marT="72000" marB="108000">
                    <a:lnL w="12700" cap="flat" cmpd="sng" algn="ctr">
                      <a:noFill/>
                      <a:prstDash val="solid"/>
                      <a:round/>
                      <a:headEnd type="none" w="med" len="med"/>
                      <a:tailEnd type="none" w="med" len="med"/>
                    </a:lnL>
                    <a:lnR w="12700" cmpd="sng">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30000"/>
                      </a:srgbClr>
                    </a:solidFill>
                  </a:tcPr>
                </a:tc>
                <a:tc>
                  <a:txBody>
                    <a:bodyPr/>
                    <a:lstStyle/>
                    <a:p>
                      <a:pPr marL="171450" indent="-171450">
                        <a:lnSpc>
                          <a:spcPts val="1300"/>
                        </a:lnSpc>
                        <a:spcBef>
                          <a:spcPts val="600"/>
                        </a:spcBef>
                        <a:spcAft>
                          <a:spcPts val="0"/>
                        </a:spcAft>
                        <a:buClrTx/>
                        <a:buFont typeface="Arial" panose="020B0604020202020204" pitchFamily="34" charset="0"/>
                        <a:buChar char="•"/>
                      </a:pPr>
                      <a:r>
                        <a:rPr lang="en-US" sz="1200" b="0" i="0" baseline="0" dirty="0">
                          <a:solidFill>
                            <a:srgbClr val="000000"/>
                          </a:solidFill>
                          <a:latin typeface="Roboto Condensed Light" panose="02000000000000000000" pitchFamily="2" charset="0"/>
                          <a:ea typeface="Roboto Condensed Light" panose="02000000000000000000" pitchFamily="2" charset="0"/>
                        </a:rPr>
                        <a:t>Product family transformation roadmap</a:t>
                      </a:r>
                    </a:p>
                    <a:p>
                      <a:pPr marL="171450" indent="-171450">
                        <a:lnSpc>
                          <a:spcPts val="1300"/>
                        </a:lnSpc>
                        <a:spcBef>
                          <a:spcPts val="600"/>
                        </a:spcBef>
                        <a:spcAft>
                          <a:spcPts val="0"/>
                        </a:spcAft>
                        <a:buClrTx/>
                        <a:buFont typeface="Arial" panose="020B0604020202020204" pitchFamily="34" charset="0"/>
                        <a:buChar char="•"/>
                      </a:pPr>
                      <a:r>
                        <a:rPr lang="en-US" sz="1200" b="0" i="0" baseline="0" dirty="0">
                          <a:solidFill>
                            <a:srgbClr val="000000"/>
                          </a:solidFill>
                          <a:latin typeface="Roboto Condensed Light" panose="02000000000000000000" pitchFamily="2" charset="0"/>
                          <a:ea typeface="Roboto Condensed Light" panose="02000000000000000000" pitchFamily="2" charset="0"/>
                        </a:rPr>
                        <a:t>Your plan for communicating your roadmap</a:t>
                      </a:r>
                    </a:p>
                    <a:p>
                      <a:pPr marL="171450" indent="-171450">
                        <a:lnSpc>
                          <a:spcPts val="1300"/>
                        </a:lnSpc>
                        <a:spcBef>
                          <a:spcPts val="600"/>
                        </a:spcBef>
                        <a:spcAft>
                          <a:spcPts val="0"/>
                        </a:spcAft>
                        <a:buClrTx/>
                        <a:buFont typeface="Arial" panose="020B0604020202020204" pitchFamily="34" charset="0"/>
                        <a:buChar char="•"/>
                      </a:pPr>
                      <a:r>
                        <a:rPr lang="en-US" sz="1200" b="0" i="0" baseline="0" dirty="0">
                          <a:solidFill>
                            <a:srgbClr val="000000"/>
                          </a:solidFill>
                          <a:latin typeface="Roboto Condensed Light" panose="02000000000000000000" pitchFamily="2" charset="0"/>
                          <a:ea typeface="Roboto Condensed Light" panose="02000000000000000000" pitchFamily="2" charset="0"/>
                        </a:rPr>
                        <a:t>List of actionable next steps to start on your journey</a:t>
                      </a:r>
                    </a:p>
                  </a:txBody>
                  <a:tcPr marL="144000" marR="144000" marT="72000" marB="108000">
                    <a:lnL w="12700" cap="flat" cmpd="sng" algn="ctr">
                      <a:noFill/>
                      <a:prstDash val="solid"/>
                      <a:round/>
                      <a:headEnd type="none" w="med" len="med"/>
                      <a:tailEnd type="none" w="med" len="med"/>
                    </a:lnL>
                    <a:lnR w="12700" cmpd="sng">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30000"/>
                      </a:srgbClr>
                    </a:solidFill>
                  </a:tcPr>
                </a:tc>
                <a:extLst>
                  <a:ext uri="{0D108BD9-81ED-4DB2-BD59-A6C34878D82A}">
                    <a16:rowId xmlns:a16="http://schemas.microsoft.com/office/drawing/2014/main" val="385565625"/>
                  </a:ext>
                </a:extLst>
              </a:tr>
            </a:tbl>
          </a:graphicData>
        </a:graphic>
      </p:graphicFrame>
    </p:spTree>
    <p:extLst>
      <p:ext uri="{BB962C8B-B14F-4D97-AF65-F5344CB8AC3E}">
        <p14:creationId xmlns:p14="http://schemas.microsoft.com/office/powerpoint/2010/main" val="1128617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E8ED96-E7F6-4A45-BCD9-943DDD9206ED}"/>
              </a:ext>
            </a:extLst>
          </p:cNvPr>
          <p:cNvSpPr>
            <a:spLocks noGrp="1"/>
          </p:cNvSpPr>
          <p:nvPr>
            <p:ph type="title"/>
          </p:nvPr>
        </p:nvSpPr>
        <p:spPr/>
        <p:txBody>
          <a:bodyPr/>
          <a:lstStyle/>
          <a:p>
            <a:r>
              <a:rPr lang="en-US" dirty="0"/>
              <a:t>Executive Summary</a:t>
            </a:r>
            <a:endParaRPr lang="en-CA" dirty="0"/>
          </a:p>
        </p:txBody>
      </p:sp>
      <p:sp>
        <p:nvSpPr>
          <p:cNvPr id="5" name="Text Placeholder 4">
            <a:extLst>
              <a:ext uri="{FF2B5EF4-FFF2-40B4-BE49-F238E27FC236}">
                <a16:creationId xmlns:a16="http://schemas.microsoft.com/office/drawing/2014/main" id="{0622B330-D0EF-4252-AAF8-154613D03FEB}"/>
              </a:ext>
            </a:extLst>
          </p:cNvPr>
          <p:cNvSpPr>
            <a:spLocks noGrp="1"/>
          </p:cNvSpPr>
          <p:nvPr>
            <p:ph type="body" sz="quarter" idx="13"/>
          </p:nvPr>
        </p:nvSpPr>
        <p:spPr>
          <a:xfrm>
            <a:off x="354106" y="1990774"/>
            <a:ext cx="3542400" cy="297314"/>
          </a:xfrm>
        </p:spPr>
        <p:txBody>
          <a:bodyPr/>
          <a:lstStyle/>
          <a:p>
            <a:r>
              <a:rPr lang="en-US" b="1" dirty="0"/>
              <a:t>State of the Application Portfolio</a:t>
            </a:r>
            <a:endParaRPr lang="en-CA" b="1" dirty="0"/>
          </a:p>
        </p:txBody>
      </p:sp>
      <p:sp>
        <p:nvSpPr>
          <p:cNvPr id="6" name="Text Placeholder 5">
            <a:extLst>
              <a:ext uri="{FF2B5EF4-FFF2-40B4-BE49-F238E27FC236}">
                <a16:creationId xmlns:a16="http://schemas.microsoft.com/office/drawing/2014/main" id="{78A3069D-7FAC-4D30-A584-51459B54D01F}"/>
              </a:ext>
            </a:extLst>
          </p:cNvPr>
          <p:cNvSpPr>
            <a:spLocks noGrp="1"/>
          </p:cNvSpPr>
          <p:nvPr>
            <p:ph type="body" sz="quarter" idx="15"/>
          </p:nvPr>
        </p:nvSpPr>
        <p:spPr>
          <a:xfrm>
            <a:off x="4253906" y="1990774"/>
            <a:ext cx="3542400" cy="297314"/>
          </a:xfrm>
        </p:spPr>
        <p:txBody>
          <a:bodyPr/>
          <a:lstStyle/>
          <a:p>
            <a:r>
              <a:rPr lang="en-US" b="1" dirty="0"/>
              <a:t>Impact on the Organization</a:t>
            </a:r>
            <a:endParaRPr lang="en-CA" b="1" dirty="0"/>
          </a:p>
        </p:txBody>
      </p:sp>
      <p:sp>
        <p:nvSpPr>
          <p:cNvPr id="7" name="Text Placeholder 6">
            <a:extLst>
              <a:ext uri="{FF2B5EF4-FFF2-40B4-BE49-F238E27FC236}">
                <a16:creationId xmlns:a16="http://schemas.microsoft.com/office/drawing/2014/main" id="{4FCB9FBD-CCB5-4E09-A316-68E7DB4774D8}"/>
              </a:ext>
            </a:extLst>
          </p:cNvPr>
          <p:cNvSpPr>
            <a:spLocks noGrp="1"/>
          </p:cNvSpPr>
          <p:nvPr>
            <p:ph type="body" sz="quarter" idx="17"/>
          </p:nvPr>
        </p:nvSpPr>
        <p:spPr>
          <a:xfrm>
            <a:off x="8116660" y="1990774"/>
            <a:ext cx="3542400" cy="297314"/>
          </a:xfrm>
        </p:spPr>
        <p:txBody>
          <a:bodyPr/>
          <a:lstStyle/>
          <a:p>
            <a:r>
              <a:rPr lang="en-US" b="1" dirty="0"/>
              <a:t>Achieving Our Strategic Goals</a:t>
            </a:r>
            <a:endParaRPr lang="en-CA" b="1" dirty="0"/>
          </a:p>
        </p:txBody>
      </p:sp>
      <p:sp>
        <p:nvSpPr>
          <p:cNvPr id="8" name="Text Placeholder 7">
            <a:extLst>
              <a:ext uri="{FF2B5EF4-FFF2-40B4-BE49-F238E27FC236}">
                <a16:creationId xmlns:a16="http://schemas.microsoft.com/office/drawing/2014/main" id="{00F74C3B-9959-4756-A921-9377BBE39E26}"/>
              </a:ext>
            </a:extLst>
          </p:cNvPr>
          <p:cNvSpPr>
            <a:spLocks noGrp="1"/>
          </p:cNvSpPr>
          <p:nvPr>
            <p:ph type="body" sz="quarter" idx="18"/>
          </p:nvPr>
        </p:nvSpPr>
        <p:spPr>
          <a:xfrm>
            <a:off x="354107" y="2435364"/>
            <a:ext cx="3542400" cy="3190736"/>
          </a:xfrm>
        </p:spPr>
        <p:txBody>
          <a:bodyPr/>
          <a:lstStyle/>
          <a:p>
            <a:r>
              <a:rPr lang="en-US" sz="1600" dirty="0"/>
              <a:t>The intensity of the application portfolio has presented several technical issues:</a:t>
            </a:r>
          </a:p>
          <a:p>
            <a:pPr lvl="1">
              <a:buFont typeface="Courier New" panose="02070309020205020404" pitchFamily="49" charset="0"/>
              <a:buChar char="o"/>
            </a:pPr>
            <a:r>
              <a:rPr lang="en-US" sz="1600" dirty="0">
                <a:solidFill>
                  <a:schemeClr val="bg1">
                    <a:lumMod val="50000"/>
                  </a:schemeClr>
                </a:solidFill>
              </a:rPr>
              <a:t>High functional redundancy and numerous duplicate or unnecessary applications</a:t>
            </a:r>
          </a:p>
          <a:p>
            <a:pPr lvl="1">
              <a:buFont typeface="Courier New" panose="02070309020205020404" pitchFamily="49" charset="0"/>
              <a:buChar char="o"/>
            </a:pPr>
            <a:r>
              <a:rPr lang="en-US" sz="1600" dirty="0">
                <a:solidFill>
                  <a:schemeClr val="bg1">
                    <a:lumMod val="50000"/>
                  </a:schemeClr>
                </a:solidFill>
              </a:rPr>
              <a:t>Disparate applications have caused a reliance on system integration  complexity</a:t>
            </a:r>
          </a:p>
          <a:p>
            <a:pPr marL="457200" lvl="1" indent="0">
              <a:buNone/>
            </a:pPr>
            <a:endParaRPr lang="en-US" sz="1600" dirty="0"/>
          </a:p>
          <a:p>
            <a:pPr lvl="1"/>
            <a:endParaRPr lang="en-US" sz="1600" dirty="0"/>
          </a:p>
          <a:p>
            <a:endParaRPr lang="en-US" sz="1600" dirty="0"/>
          </a:p>
          <a:p>
            <a:endParaRPr lang="en-CA" sz="1600" dirty="0"/>
          </a:p>
        </p:txBody>
      </p:sp>
      <p:sp>
        <p:nvSpPr>
          <p:cNvPr id="9" name="Text Placeholder 8">
            <a:extLst>
              <a:ext uri="{FF2B5EF4-FFF2-40B4-BE49-F238E27FC236}">
                <a16:creationId xmlns:a16="http://schemas.microsoft.com/office/drawing/2014/main" id="{8CCE8373-597C-424E-AF37-0F18FEED9FF7}"/>
              </a:ext>
            </a:extLst>
          </p:cNvPr>
          <p:cNvSpPr>
            <a:spLocks noGrp="1"/>
          </p:cNvSpPr>
          <p:nvPr>
            <p:ph type="body" sz="quarter" idx="19"/>
          </p:nvPr>
        </p:nvSpPr>
        <p:spPr>
          <a:xfrm>
            <a:off x="4250625" y="2435364"/>
            <a:ext cx="3305875" cy="3190736"/>
          </a:xfrm>
        </p:spPr>
        <p:txBody>
          <a:bodyPr/>
          <a:lstStyle/>
          <a:p>
            <a:r>
              <a:rPr lang="en-US" sz="1600" dirty="0"/>
              <a:t>This intensity has surfaced as:</a:t>
            </a:r>
          </a:p>
          <a:p>
            <a:pPr lvl="1">
              <a:buFont typeface="Courier New" panose="02070309020205020404" pitchFamily="49" charset="0"/>
              <a:buChar char="o"/>
            </a:pPr>
            <a:r>
              <a:rPr lang="en-US" sz="1600">
                <a:solidFill>
                  <a:schemeClr val="bg1">
                    <a:lumMod val="50000"/>
                  </a:schemeClr>
                </a:solidFill>
              </a:rPr>
              <a:t>High, </a:t>
            </a:r>
            <a:r>
              <a:rPr lang="en-US" sz="1600" dirty="0">
                <a:solidFill>
                  <a:schemeClr val="bg1">
                    <a:lumMod val="50000"/>
                  </a:schemeClr>
                </a:solidFill>
              </a:rPr>
              <a:t>unnecessary costs</a:t>
            </a:r>
          </a:p>
          <a:p>
            <a:pPr lvl="1">
              <a:buFont typeface="Courier New" panose="02070309020205020404" pitchFamily="49" charset="0"/>
              <a:buChar char="o"/>
            </a:pPr>
            <a:r>
              <a:rPr lang="en-US" sz="1600" dirty="0">
                <a:solidFill>
                  <a:schemeClr val="bg1">
                    <a:lumMod val="50000"/>
                  </a:schemeClr>
                </a:solidFill>
              </a:rPr>
              <a:t>Process inefficiencies</a:t>
            </a:r>
          </a:p>
          <a:p>
            <a:pPr lvl="1">
              <a:buFont typeface="Courier New" panose="02070309020205020404" pitchFamily="49" charset="0"/>
              <a:buChar char="o"/>
            </a:pPr>
            <a:r>
              <a:rPr lang="en-US" sz="1600" dirty="0">
                <a:solidFill>
                  <a:schemeClr val="bg1">
                    <a:lumMod val="50000"/>
                  </a:schemeClr>
                </a:solidFill>
              </a:rPr>
              <a:t>Poor analytics capabilities</a:t>
            </a:r>
          </a:p>
          <a:p>
            <a:pPr lvl="1">
              <a:buFont typeface="Courier New" panose="02070309020205020404" pitchFamily="49" charset="0"/>
              <a:buChar char="o"/>
            </a:pPr>
            <a:r>
              <a:rPr lang="en-US" sz="1600" dirty="0">
                <a:solidFill>
                  <a:schemeClr val="bg1">
                    <a:lumMod val="50000"/>
                  </a:schemeClr>
                </a:solidFill>
              </a:rPr>
              <a:t>Barriers to growth and evolution.</a:t>
            </a:r>
          </a:p>
          <a:p>
            <a:pPr lvl="1"/>
            <a:endParaRPr lang="en-CA" sz="1600" dirty="0"/>
          </a:p>
        </p:txBody>
      </p:sp>
      <p:sp>
        <p:nvSpPr>
          <p:cNvPr id="10" name="Text Placeholder 9">
            <a:extLst>
              <a:ext uri="{FF2B5EF4-FFF2-40B4-BE49-F238E27FC236}">
                <a16:creationId xmlns:a16="http://schemas.microsoft.com/office/drawing/2014/main" id="{77EE6A09-6AFC-45E5-B6F5-79362DF2F6F1}"/>
              </a:ext>
            </a:extLst>
          </p:cNvPr>
          <p:cNvSpPr>
            <a:spLocks noGrp="1"/>
          </p:cNvSpPr>
          <p:nvPr>
            <p:ph type="body" sz="quarter" idx="20"/>
          </p:nvPr>
        </p:nvSpPr>
        <p:spPr>
          <a:xfrm>
            <a:off x="8136825" y="2435364"/>
            <a:ext cx="3658265" cy="3190736"/>
          </a:xfrm>
        </p:spPr>
        <p:txBody>
          <a:bodyPr/>
          <a:lstStyle/>
          <a:p>
            <a:r>
              <a:rPr lang="en-US" sz="1600" dirty="0">
                <a:solidFill>
                  <a:schemeClr val="bg1">
                    <a:lumMod val="50000"/>
                  </a:schemeClr>
                </a:solidFill>
              </a:rPr>
              <a:t>[Initiative Name] </a:t>
            </a:r>
            <a:r>
              <a:rPr lang="en-US" sz="1600" dirty="0"/>
              <a:t>will ensure the application portfolio supports the strategic direction of [COMPANY].</a:t>
            </a:r>
            <a:endParaRPr lang="en-US" sz="1600" dirty="0">
              <a:solidFill>
                <a:schemeClr val="bg1">
                  <a:lumMod val="50000"/>
                </a:schemeClr>
              </a:solidFill>
            </a:endParaRPr>
          </a:p>
          <a:p>
            <a:r>
              <a:rPr lang="en-US" sz="1600" dirty="0"/>
              <a:t>This process will produce and inform the corrective actions to our applications to achieve:</a:t>
            </a:r>
          </a:p>
          <a:p>
            <a:pPr lvl="1">
              <a:buFont typeface="Courier New" panose="02070309020205020404" pitchFamily="49" charset="0"/>
              <a:buChar char="o"/>
            </a:pPr>
            <a:r>
              <a:rPr lang="en-US" sz="1600" dirty="0">
                <a:solidFill>
                  <a:schemeClr val="bg1">
                    <a:lumMod val="50000"/>
                  </a:schemeClr>
                </a:solidFill>
              </a:rPr>
              <a:t>Organizational scalability</a:t>
            </a:r>
          </a:p>
          <a:p>
            <a:pPr lvl="1">
              <a:buFont typeface="Courier New" panose="02070309020205020404" pitchFamily="49" charset="0"/>
              <a:buChar char="o"/>
            </a:pPr>
            <a:r>
              <a:rPr lang="en-US" sz="1600" dirty="0">
                <a:solidFill>
                  <a:schemeClr val="bg1">
                    <a:lumMod val="50000"/>
                  </a:schemeClr>
                </a:solidFill>
              </a:rPr>
              <a:t>Data harmonization</a:t>
            </a:r>
          </a:p>
          <a:p>
            <a:pPr lvl="1">
              <a:buFont typeface="Courier New" panose="02070309020205020404" pitchFamily="49" charset="0"/>
              <a:buChar char="o"/>
            </a:pPr>
            <a:r>
              <a:rPr lang="en-US" sz="1600" dirty="0">
                <a:solidFill>
                  <a:schemeClr val="bg1">
                    <a:lumMod val="50000"/>
                  </a:schemeClr>
                </a:solidFill>
              </a:rPr>
              <a:t>Process modernization</a:t>
            </a:r>
          </a:p>
          <a:p>
            <a:pPr lvl="1">
              <a:buFont typeface="Courier New" panose="02070309020205020404" pitchFamily="49" charset="0"/>
              <a:buChar char="o"/>
            </a:pPr>
            <a:r>
              <a:rPr lang="en-US" sz="1600" dirty="0">
                <a:solidFill>
                  <a:schemeClr val="bg1">
                    <a:lumMod val="50000"/>
                  </a:schemeClr>
                </a:solidFill>
              </a:rPr>
              <a:t>Reduced costs</a:t>
            </a:r>
          </a:p>
          <a:p>
            <a:pPr lvl="1"/>
            <a:endParaRPr lang="en-US" sz="1600" dirty="0"/>
          </a:p>
          <a:p>
            <a:endParaRPr lang="en-CA" sz="1600" dirty="0"/>
          </a:p>
        </p:txBody>
      </p:sp>
      <p:sp>
        <p:nvSpPr>
          <p:cNvPr id="11" name="Rectangle 10">
            <a:extLst>
              <a:ext uri="{FF2B5EF4-FFF2-40B4-BE49-F238E27FC236}">
                <a16:creationId xmlns:a16="http://schemas.microsoft.com/office/drawing/2014/main" id="{05BDAF6C-54F5-4238-8146-D2433C01886F}"/>
              </a:ext>
            </a:extLst>
          </p:cNvPr>
          <p:cNvSpPr/>
          <p:nvPr/>
        </p:nvSpPr>
        <p:spPr>
          <a:xfrm>
            <a:off x="4132362" y="4442322"/>
            <a:ext cx="3542400" cy="21389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solidFill>
                <a:latin typeface="Roboto Condensed Light" panose="02000000000000000000" pitchFamily="2" charset="0"/>
              </a:rPr>
              <a:t>Instructions</a:t>
            </a:r>
          </a:p>
          <a:p>
            <a:pPr algn="ctr"/>
            <a:endParaRPr lang="en-US" sz="1200" dirty="0">
              <a:solidFill>
                <a:schemeClr val="bg2"/>
              </a:solidFill>
              <a:latin typeface="Roboto Condensed Light" panose="02000000000000000000" pitchFamily="2" charset="0"/>
            </a:endParaRPr>
          </a:p>
          <a:p>
            <a:pPr marL="228600" indent="-228600">
              <a:buAutoNum type="arabicPeriod"/>
            </a:pPr>
            <a:r>
              <a:rPr lang="en-US" sz="1200" dirty="0">
                <a:solidFill>
                  <a:schemeClr val="bg2"/>
                </a:solidFill>
                <a:latin typeface="Roboto Condensed Light" panose="02000000000000000000" pitchFamily="2" charset="0"/>
              </a:rPr>
              <a:t>Use the “State of the Portfolio” section to highlight technical issues.</a:t>
            </a:r>
          </a:p>
          <a:p>
            <a:pPr marL="228600" indent="-228600">
              <a:buAutoNum type="arabicPeriod"/>
            </a:pPr>
            <a:r>
              <a:rPr lang="en-US" sz="1200" dirty="0">
                <a:solidFill>
                  <a:schemeClr val="bg2"/>
                </a:solidFill>
                <a:latin typeface="Roboto Condensed Light" panose="02000000000000000000" pitchFamily="2" charset="0"/>
              </a:rPr>
              <a:t>Use the “ Impact on the Organization” to highlight the business pain points.</a:t>
            </a:r>
          </a:p>
          <a:p>
            <a:pPr marL="228600" indent="-228600">
              <a:buAutoNum type="arabicPeriod"/>
            </a:pPr>
            <a:r>
              <a:rPr lang="en-US" sz="1200" dirty="0">
                <a:solidFill>
                  <a:schemeClr val="bg2"/>
                </a:solidFill>
                <a:latin typeface="Roboto Condensed Light" panose="02000000000000000000" pitchFamily="2" charset="0"/>
              </a:rPr>
              <a:t>Use the “Achieving Our Strategic Goals” section to highlight APT and how it will support the organization’s goals.</a:t>
            </a:r>
          </a:p>
          <a:p>
            <a:pPr algn="ctr"/>
            <a:endParaRPr lang="en-CA" sz="1200" dirty="0">
              <a:solidFill>
                <a:schemeClr val="bg2"/>
              </a:solidFill>
              <a:latin typeface="Roboto Condensed Light" panose="02000000000000000000" pitchFamily="2" charset="0"/>
            </a:endParaRPr>
          </a:p>
        </p:txBody>
      </p:sp>
    </p:spTree>
    <p:extLst>
      <p:ext uri="{BB962C8B-B14F-4D97-AF65-F5344CB8AC3E}">
        <p14:creationId xmlns:p14="http://schemas.microsoft.com/office/powerpoint/2010/main" val="26035191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4106" y="326252"/>
            <a:ext cx="11552144" cy="1130188"/>
          </a:xfrm>
        </p:spPr>
        <p:txBody>
          <a:bodyPr/>
          <a:lstStyle/>
          <a:p>
            <a:r>
              <a:rPr lang="en-US" sz="3600" dirty="0"/>
              <a:t>Streamline Application Management</a:t>
            </a:r>
          </a:p>
        </p:txBody>
      </p:sp>
      <p:graphicFrame>
        <p:nvGraphicFramePr>
          <p:cNvPr id="7" name="Table 6"/>
          <p:cNvGraphicFramePr>
            <a:graphicFrameLocks noGrp="1"/>
          </p:cNvGraphicFramePr>
          <p:nvPr/>
        </p:nvGraphicFramePr>
        <p:xfrm>
          <a:off x="354106" y="1696292"/>
          <a:ext cx="11485376" cy="4295628"/>
        </p:xfrm>
        <a:graphic>
          <a:graphicData uri="http://schemas.openxmlformats.org/drawingml/2006/table">
            <a:tbl>
              <a:tblPr firstRow="1" bandRow="1">
                <a:tableStyleId>{5C22544A-7EE6-4342-B048-85BDC9FD1C3A}</a:tableStyleId>
              </a:tblPr>
              <a:tblGrid>
                <a:gridCol w="1531858">
                  <a:extLst>
                    <a:ext uri="{9D8B030D-6E8A-4147-A177-3AD203B41FA5}">
                      <a16:colId xmlns:a16="http://schemas.microsoft.com/office/drawing/2014/main" val="20000"/>
                    </a:ext>
                  </a:extLst>
                </a:gridCol>
                <a:gridCol w="2977826">
                  <a:extLst>
                    <a:ext uri="{9D8B030D-6E8A-4147-A177-3AD203B41FA5}">
                      <a16:colId xmlns:a16="http://schemas.microsoft.com/office/drawing/2014/main" val="20001"/>
                    </a:ext>
                  </a:extLst>
                </a:gridCol>
                <a:gridCol w="3582582">
                  <a:extLst>
                    <a:ext uri="{9D8B030D-6E8A-4147-A177-3AD203B41FA5}">
                      <a16:colId xmlns:a16="http://schemas.microsoft.com/office/drawing/2014/main" val="20002"/>
                    </a:ext>
                  </a:extLst>
                </a:gridCol>
                <a:gridCol w="3393110">
                  <a:extLst>
                    <a:ext uri="{9D8B030D-6E8A-4147-A177-3AD203B41FA5}">
                      <a16:colId xmlns:a16="http://schemas.microsoft.com/office/drawing/2014/main" val="20003"/>
                    </a:ext>
                  </a:extLst>
                </a:gridCol>
              </a:tblGrid>
              <a:tr h="1285033">
                <a:tc>
                  <a:txBody>
                    <a:bodyPr/>
                    <a:lstStyle/>
                    <a:p>
                      <a:pPr algn="ctr"/>
                      <a:r>
                        <a:rPr lang="en-CA" sz="1200" dirty="0">
                          <a:solidFill>
                            <a:schemeClr val="bg1"/>
                          </a:solidFill>
                          <a:latin typeface="Roboto Condensed Light" panose="02000000000000000000" pitchFamily="2" charset="0"/>
                        </a:rPr>
                        <a:t>Best-Practice Toolkit</a:t>
                      </a: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43F54"/>
                    </a:solidFill>
                  </a:tcPr>
                </a:tc>
                <a:tc>
                  <a:txBody>
                    <a:bodyPr/>
                    <a:lstStyle/>
                    <a:p>
                      <a:pPr>
                        <a:spcAft>
                          <a:spcPts val="600"/>
                        </a:spcAft>
                      </a:pPr>
                      <a:r>
                        <a:rPr lang="en-CA" sz="1400" dirty="0">
                          <a:solidFill>
                            <a:schemeClr val="tx1"/>
                          </a:solidFill>
                          <a:latin typeface="Roboto Condensed Light" panose="02000000000000000000" pitchFamily="2" charset="0"/>
                        </a:rPr>
                        <a:t>1.1 </a:t>
                      </a:r>
                      <a:r>
                        <a:rPr lang="en-CA" sz="1400" b="1" dirty="0">
                          <a:solidFill>
                            <a:schemeClr val="tx1"/>
                          </a:solidFill>
                          <a:latin typeface="Roboto Condensed Light" panose="02000000000000000000" pitchFamily="2" charset="0"/>
                        </a:rPr>
                        <a:t>Set</a:t>
                      </a:r>
                      <a:r>
                        <a:rPr lang="en-CA" sz="1400" b="1" baseline="0" dirty="0">
                          <a:solidFill>
                            <a:schemeClr val="tx1"/>
                          </a:solidFill>
                          <a:latin typeface="Roboto Condensed Light" panose="02000000000000000000" pitchFamily="2" charset="0"/>
                        </a:rPr>
                        <a:t> Your Objectives</a:t>
                      </a:r>
                    </a:p>
                    <a:p>
                      <a:pPr>
                        <a:spcAft>
                          <a:spcPts val="600"/>
                        </a:spcAft>
                      </a:pPr>
                      <a:r>
                        <a:rPr lang="en-CA" sz="1400" dirty="0">
                          <a:solidFill>
                            <a:schemeClr val="tx1"/>
                          </a:solidFill>
                          <a:latin typeface="Roboto Condensed Light" panose="02000000000000000000" pitchFamily="2" charset="0"/>
                        </a:rPr>
                        <a:t>1.2 Assess</a:t>
                      </a:r>
                      <a:r>
                        <a:rPr lang="en-CA" sz="1400" baseline="0" dirty="0">
                          <a:solidFill>
                            <a:schemeClr val="tx1"/>
                          </a:solidFill>
                          <a:latin typeface="Roboto Condensed Light" panose="02000000000000000000" pitchFamily="2" charset="0"/>
                        </a:rPr>
                        <a:t> Your Maturity</a:t>
                      </a:r>
                      <a:endParaRPr lang="en-CA" sz="14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400" b="1" i="0" u="none" strike="noStrike" kern="1200" cap="none" spc="0" normalizeH="0" baseline="0" noProof="0" dirty="0">
                          <a:ln>
                            <a:noFill/>
                          </a:ln>
                          <a:solidFill>
                            <a:srgbClr val="333333"/>
                          </a:solidFill>
                          <a:effectLst/>
                          <a:uLnTx/>
                          <a:uFillTx/>
                          <a:latin typeface="Roboto Condensed Light" panose="02000000000000000000" pitchFamily="2" charset="0"/>
                        </a:rPr>
                        <a:t>2.1 Select Your Management Approach</a:t>
                      </a:r>
                      <a:endParaRPr kumimoji="0" lang="en-CA" sz="800" b="0" i="0" u="none" strike="noStrike" kern="1200" cap="none" spc="0" normalizeH="0" baseline="0" noProof="0" dirty="0">
                        <a:ln>
                          <a:noFill/>
                        </a:ln>
                        <a:solidFill>
                          <a:srgbClr val="333333"/>
                        </a:solidFill>
                        <a:effectLst/>
                        <a:uLnTx/>
                        <a:uFillTx/>
                        <a:latin typeface="Roboto Condensed Light" panose="02000000000000000000" pitchFamily="2"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400" b="1" i="0" u="none" strike="noStrike" kern="1200" cap="none" spc="0" normalizeH="0" baseline="0" noProof="0" dirty="0">
                          <a:ln>
                            <a:noFill/>
                          </a:ln>
                          <a:solidFill>
                            <a:srgbClr val="333333"/>
                          </a:solidFill>
                          <a:effectLst/>
                          <a:uLnTx/>
                          <a:uFillTx/>
                          <a:latin typeface="Roboto Condensed Light" panose="02000000000000000000" pitchFamily="2" charset="0"/>
                        </a:rPr>
                        <a:t>2.2 Manage Your Single Product Backlog</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333333"/>
                          </a:solidFill>
                          <a:effectLst/>
                          <a:uLnTx/>
                          <a:uFillTx/>
                          <a:latin typeface="Roboto Condensed Light" panose="02000000000000000000" pitchFamily="2" charset="0"/>
                        </a:rPr>
                        <a:t>2.3 Optimize Your Management Process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333333"/>
                          </a:solidFill>
                          <a:effectLst/>
                          <a:uLnTx/>
                          <a:uFillTx/>
                          <a:latin typeface="Roboto Condensed Light" panose="02000000000000000000" pitchFamily="2" charset="0"/>
                        </a:rPr>
                        <a:t>2.4 Define Your Management Roles</a:t>
                      </a:r>
                      <a:endParaRPr kumimoji="0" lang="en-CA" sz="1400" b="1" i="0" u="none" strike="noStrike" kern="1200" cap="none" spc="0" normalizeH="0" baseline="0" noProof="0" dirty="0">
                        <a:ln>
                          <a:noFill/>
                        </a:ln>
                        <a:solidFill>
                          <a:srgbClr val="333333"/>
                        </a:solidFill>
                        <a:effectLst/>
                        <a:uLnTx/>
                        <a:uFillTx/>
                        <a:latin typeface="Roboto Condensed Light" panose="02000000000000000000" pitchFamily="2"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Aft>
                          <a:spcPts val="600"/>
                        </a:spcAft>
                      </a:pPr>
                      <a:r>
                        <a:rPr lang="en-CA" sz="1400" dirty="0">
                          <a:solidFill>
                            <a:schemeClr val="tx1"/>
                          </a:solidFill>
                          <a:latin typeface="Roboto Condensed Light" panose="02000000000000000000" pitchFamily="2" charset="0"/>
                        </a:rPr>
                        <a:t>3.1 Build Your Optimization Roadmap</a:t>
                      </a:r>
                      <a:endParaRPr lang="en-CA" sz="1400" baseline="0" dirty="0">
                        <a:solidFill>
                          <a:schemeClr val="tx1"/>
                        </a:solidFill>
                        <a:latin typeface="Roboto Condensed Light" panose="02000000000000000000" pitchFamily="2"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1167023">
                <a:tc>
                  <a:txBody>
                    <a:bodyPr/>
                    <a:lstStyle/>
                    <a:p>
                      <a:pPr algn="ctr"/>
                      <a:r>
                        <a:rPr lang="en-CA" sz="1200" b="1" dirty="0">
                          <a:solidFill>
                            <a:schemeClr val="bg1"/>
                          </a:solidFill>
                          <a:latin typeface="Roboto Condensed Light" panose="02000000000000000000" pitchFamily="2" charset="0"/>
                        </a:rPr>
                        <a:t>Guided Implementations</a:t>
                      </a: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6A1C5"/>
                    </a:solidFill>
                  </a:tcPr>
                </a:tc>
                <a:tc>
                  <a:txBody>
                    <a:bodyPr/>
                    <a:lstStyle/>
                    <a:p>
                      <a:pPr marL="228600" indent="-228600">
                        <a:spcAft>
                          <a:spcPts val="600"/>
                        </a:spcAft>
                        <a:buSzPct val="150000"/>
                        <a:buBlip>
                          <a:blip r:embed="rId3"/>
                        </a:buBlip>
                      </a:pPr>
                      <a:r>
                        <a:rPr lang="en-US" sz="1400" b="0" dirty="0">
                          <a:latin typeface="Roboto Condensed Light" panose="02000000000000000000" pitchFamily="2" charset="0"/>
                          <a:cs typeface="Arial" pitchFamily="34" charset="0"/>
                        </a:rPr>
                        <a:t>Learn</a:t>
                      </a:r>
                      <a:r>
                        <a:rPr lang="en-US" sz="1400" b="0" baseline="0" dirty="0">
                          <a:latin typeface="Roboto Condensed Light" panose="02000000000000000000" pitchFamily="2" charset="0"/>
                          <a:cs typeface="Arial" pitchFamily="34" charset="0"/>
                        </a:rPr>
                        <a:t> Info-Tech’s perspective and insights into application management. Define your application management objectives.</a:t>
                      </a:r>
                    </a:p>
                    <a:p>
                      <a:pPr marL="228600" indent="-228600">
                        <a:spcAft>
                          <a:spcPts val="600"/>
                        </a:spcAft>
                        <a:buSzPct val="150000"/>
                        <a:buBlip>
                          <a:blip r:embed="rId3"/>
                        </a:buBlip>
                      </a:pPr>
                      <a:r>
                        <a:rPr lang="en-US" sz="1400" b="0" baseline="0" dirty="0">
                          <a:latin typeface="Roboto Condensed Light" panose="02000000000000000000" pitchFamily="2" charset="0"/>
                          <a:cs typeface="Arial" pitchFamily="34" charset="0"/>
                        </a:rPr>
                        <a:t>Review the maturity gaps in your application management practice.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3"/>
                        </a:buBlip>
                      </a:pPr>
                      <a:r>
                        <a:rPr lang="en-US" sz="1400" b="0" dirty="0">
                          <a:latin typeface="Roboto Condensed Light" panose="02000000000000000000" pitchFamily="2" charset="0"/>
                          <a:cs typeface="Open Sans"/>
                        </a:rPr>
                        <a:t>Discuss your application management approach and backlog</a:t>
                      </a:r>
                      <a:r>
                        <a:rPr lang="en-US" sz="1400" b="0" baseline="0" dirty="0">
                          <a:latin typeface="Roboto Condensed Light" panose="02000000000000000000" pitchFamily="2" charset="0"/>
                          <a:cs typeface="Open Sans"/>
                        </a:rPr>
                        <a:t> management governance.</a:t>
                      </a:r>
                      <a:endParaRPr lang="en-US" sz="1400" b="0" dirty="0">
                        <a:latin typeface="Roboto Condensed Light" panose="02000000000000000000" pitchFamily="2" charset="0"/>
                        <a:cs typeface="Open Sans"/>
                      </a:endParaRPr>
                    </a:p>
                    <a:p>
                      <a:pPr marL="228600" indent="-228600">
                        <a:spcAft>
                          <a:spcPts val="600"/>
                        </a:spcAft>
                        <a:buSzPct val="150000"/>
                        <a:buBlip>
                          <a:blip r:embed="rId3"/>
                        </a:buBlip>
                      </a:pPr>
                      <a:r>
                        <a:rPr lang="en-US" sz="1400" b="0" dirty="0">
                          <a:latin typeface="Roboto Condensed Light" panose="02000000000000000000" pitchFamily="2" charset="0"/>
                          <a:cs typeface="Open Sans"/>
                        </a:rPr>
                        <a:t>Discuss your target</a:t>
                      </a:r>
                      <a:r>
                        <a:rPr lang="en-US" sz="1400" b="0" baseline="0" dirty="0">
                          <a:latin typeface="Roboto Condensed Light" panose="02000000000000000000" pitchFamily="2" charset="0"/>
                          <a:cs typeface="Open Sans"/>
                        </a:rPr>
                        <a:t>-state management process and roles.</a:t>
                      </a:r>
                      <a:endParaRPr lang="en-US" sz="1400" b="0" dirty="0">
                        <a:cs typeface="Open San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3"/>
                        </a:buBlip>
                      </a:pPr>
                      <a:r>
                        <a:rPr lang="en-US" sz="1400" b="0" dirty="0">
                          <a:latin typeface="Roboto Condensed Light" panose="02000000000000000000" pitchFamily="2" charset="0"/>
                          <a:cs typeface="Open Sans"/>
                        </a:rPr>
                        <a:t>Review your optimization</a:t>
                      </a:r>
                      <a:r>
                        <a:rPr lang="en-US" sz="1400" b="0" baseline="0" dirty="0">
                          <a:latin typeface="Roboto Condensed Light" panose="02000000000000000000" pitchFamily="2" charset="0"/>
                          <a:cs typeface="Open Sans"/>
                        </a:rPr>
                        <a:t> roadmap.</a:t>
                      </a:r>
                      <a:endParaRPr lang="en-US" sz="1400" b="0" dirty="0">
                        <a:latin typeface="Roboto Condensed Light" panose="02000000000000000000" pitchFamily="2" charset="0"/>
                        <a:cs typeface="Arial"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830941">
                <a:tc>
                  <a:txBody>
                    <a:bodyPr/>
                    <a:lstStyle/>
                    <a:p>
                      <a:pPr algn="ctr"/>
                      <a:r>
                        <a:rPr lang="en-CA" sz="1200" b="1" dirty="0">
                          <a:solidFill>
                            <a:schemeClr val="bg1"/>
                          </a:solidFill>
                          <a:latin typeface="Roboto Condensed Light" panose="02000000000000000000" pitchFamily="2" charset="0"/>
                        </a:rPr>
                        <a:t>Onsite</a:t>
                      </a:r>
                      <a:r>
                        <a:rPr lang="en-CA" sz="1200" b="1" baseline="0" dirty="0">
                          <a:solidFill>
                            <a:schemeClr val="bg1"/>
                          </a:solidFill>
                          <a:latin typeface="Roboto Condensed Light" panose="02000000000000000000" pitchFamily="2" charset="0"/>
                        </a:rPr>
                        <a:t> Workshop</a:t>
                      </a:r>
                      <a:endParaRPr lang="en-CA" sz="1200" b="1" dirty="0">
                        <a:solidFill>
                          <a:schemeClr val="bg1"/>
                        </a:solidFill>
                        <a:latin typeface="Roboto Condensed Light" panose="02000000000000000000" pitchFamily="2" charset="0"/>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r>
                        <a:rPr lang="en-CA" sz="1400" b="1" dirty="0">
                          <a:latin typeface="Roboto Condensed Light" panose="02000000000000000000" pitchFamily="2" charset="0"/>
                        </a:rPr>
                        <a:t>Module</a:t>
                      </a:r>
                      <a:r>
                        <a:rPr lang="en-CA" sz="1400" b="1" baseline="0" dirty="0">
                          <a:latin typeface="Roboto Condensed Light" panose="02000000000000000000" pitchFamily="2" charset="0"/>
                        </a:rPr>
                        <a:t> 1</a:t>
                      </a:r>
                      <a:r>
                        <a:rPr lang="en-CA" sz="1400" b="1" dirty="0">
                          <a:latin typeface="Roboto Condensed Light" panose="02000000000000000000" pitchFamily="2" charset="0"/>
                        </a:rPr>
                        <a:t>:</a:t>
                      </a:r>
                    </a:p>
                    <a:p>
                      <a:pPr marL="0" indent="0">
                        <a:buFont typeface="Arial" panose="020B0604020202020204" pitchFamily="34" charset="0"/>
                        <a:buNone/>
                      </a:pPr>
                      <a:r>
                        <a:rPr lang="en-CA" sz="1400" dirty="0">
                          <a:latin typeface="Roboto Condensed Light" panose="02000000000000000000" pitchFamily="2" charset="0"/>
                        </a:rPr>
                        <a:t>Define</a:t>
                      </a:r>
                      <a:r>
                        <a:rPr lang="en-CA" sz="1400" baseline="0" dirty="0">
                          <a:latin typeface="Roboto Condensed Light" panose="02000000000000000000" pitchFamily="2" charset="0"/>
                        </a:rPr>
                        <a:t> Your Priorities</a:t>
                      </a:r>
                      <a:endParaRPr lang="en-CA" sz="14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400" b="1" dirty="0">
                          <a:latin typeface="Roboto Condensed Light" panose="02000000000000000000" pitchFamily="2" charset="0"/>
                        </a:rPr>
                        <a:t>Module</a:t>
                      </a:r>
                      <a:r>
                        <a:rPr lang="en-CA" sz="1400" b="1" baseline="0" dirty="0">
                          <a:latin typeface="Roboto Condensed Light" panose="02000000000000000000" pitchFamily="2" charset="0"/>
                        </a:rPr>
                        <a:t> 2</a:t>
                      </a:r>
                      <a:r>
                        <a:rPr lang="en-CA" sz="1400" b="1" dirty="0">
                          <a:latin typeface="Roboto Condensed Light" panose="02000000000000000000" pitchFamily="2" charset="0"/>
                        </a:rPr>
                        <a:t>:</a:t>
                      </a:r>
                    </a:p>
                    <a:p>
                      <a:pPr marL="0" indent="0">
                        <a:buFont typeface="Arial" panose="020B0604020202020204" pitchFamily="34" charset="0"/>
                        <a:buNone/>
                      </a:pPr>
                      <a:r>
                        <a:rPr lang="en-CA" sz="1400" dirty="0">
                          <a:latin typeface="Roboto Condensed Light" panose="02000000000000000000" pitchFamily="2" charset="0"/>
                        </a:rPr>
                        <a:t>Govern Application Management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400" b="1" dirty="0">
                          <a:latin typeface="Roboto Condensed Light" panose="02000000000000000000" pitchFamily="2" charset="0"/>
                        </a:rPr>
                        <a:t>Module</a:t>
                      </a:r>
                      <a:r>
                        <a:rPr lang="en-CA" sz="1400" b="1" baseline="0" dirty="0">
                          <a:latin typeface="Roboto Condensed Light" panose="02000000000000000000" pitchFamily="2" charset="0"/>
                        </a:rPr>
                        <a:t> 3</a:t>
                      </a:r>
                      <a:r>
                        <a:rPr lang="en-CA" sz="1400" b="1" dirty="0">
                          <a:latin typeface="Roboto Condensed Light" panose="02000000000000000000" pitchFamily="2" charset="0"/>
                        </a:rPr>
                        <a:t>:</a:t>
                      </a:r>
                    </a:p>
                    <a:p>
                      <a:pPr marL="0" indent="0">
                        <a:buFont typeface="Arial" panose="020B0604020202020204" pitchFamily="34" charset="0"/>
                        <a:buNone/>
                      </a:pPr>
                      <a:r>
                        <a:rPr lang="en-CA" sz="1400" dirty="0">
                          <a:latin typeface="Roboto Condensed Light" panose="02000000000000000000" pitchFamily="2" charset="0"/>
                        </a:rPr>
                        <a:t>Build Your Optimization Roadmap</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731854">
                <a:tc>
                  <a:txBody>
                    <a:bodyPr/>
                    <a:lstStyle/>
                    <a:p>
                      <a:endParaRPr lang="en-CA" sz="2800" dirty="0">
                        <a:latin typeface="Roboto Condensed Light" panose="02000000000000000000" pitchFamily="2"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400" b="1" dirty="0">
                          <a:latin typeface="Roboto Condensed Light" panose="02000000000000000000" pitchFamily="2" charset="0"/>
                        </a:rPr>
                        <a:t>Phase 1 Outcome:</a:t>
                      </a:r>
                    </a:p>
                    <a:p>
                      <a:pPr marL="171450" indent="-171450">
                        <a:buFont typeface="Arial" panose="020B0604020202020204" pitchFamily="34" charset="0"/>
                        <a:buChar char="•"/>
                      </a:pPr>
                      <a:r>
                        <a:rPr lang="en-CA" sz="1400" dirty="0">
                          <a:latin typeface="Roboto Condensed Light" panose="02000000000000000000" pitchFamily="2" charset="0"/>
                        </a:rPr>
                        <a:t>Objectives and goals</a:t>
                      </a:r>
                    </a:p>
                    <a:p>
                      <a:pPr marL="171450" indent="-171450">
                        <a:buFont typeface="Arial" panose="020B0604020202020204" pitchFamily="34" charset="0"/>
                        <a:buChar char="•"/>
                      </a:pPr>
                      <a:r>
                        <a:rPr lang="en-US" sz="1400" dirty="0">
                          <a:latin typeface="Roboto Condensed Light" panose="02000000000000000000" pitchFamily="2" charset="0"/>
                        </a:rPr>
                        <a:t>Maturity assessment</a:t>
                      </a:r>
                      <a:endParaRPr lang="en-CA" sz="1400" dirty="0">
                        <a:latin typeface="Roboto Condensed Light" panose="02000000000000000000" pitchFamily="2"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400" b="1" dirty="0">
                          <a:latin typeface="Roboto Condensed Light" panose="02000000000000000000" pitchFamily="2" charset="0"/>
                        </a:rPr>
                        <a:t>Phase 2 Outcome:</a:t>
                      </a:r>
                    </a:p>
                    <a:p>
                      <a:pPr marL="171450" indent="-171450">
                        <a:buFont typeface="Arial" panose="020B0604020202020204" pitchFamily="34" charset="0"/>
                        <a:buChar char="•"/>
                      </a:pPr>
                      <a:r>
                        <a:rPr lang="en-CA" sz="1400" dirty="0">
                          <a:latin typeface="Roboto Condensed Light" panose="02000000000000000000" pitchFamily="2" charset="0"/>
                        </a:rPr>
                        <a:t>Product backlog governance</a:t>
                      </a:r>
                    </a:p>
                    <a:p>
                      <a:pPr marL="171450" indent="-171450">
                        <a:buFont typeface="Arial" panose="020B0604020202020204" pitchFamily="34" charset="0"/>
                        <a:buChar char="•"/>
                      </a:pPr>
                      <a:r>
                        <a:rPr lang="en-US" sz="1400" dirty="0">
                          <a:latin typeface="Roboto Condensed Light" panose="02000000000000000000" pitchFamily="2" charset="0"/>
                        </a:rPr>
                        <a:t>Target-state process and roles</a:t>
                      </a:r>
                      <a:endParaRPr lang="en-CA" sz="1400" dirty="0">
                        <a:latin typeface="Roboto Condensed Light" panose="02000000000000000000" pitchFamily="2"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400" b="1" dirty="0">
                          <a:latin typeface="Roboto Condensed Light" panose="02000000000000000000" pitchFamily="2" charset="0"/>
                        </a:rPr>
                        <a:t>Phase 3 Outcome:</a:t>
                      </a:r>
                    </a:p>
                    <a:p>
                      <a:pPr marL="171450" indent="-171450">
                        <a:buFont typeface="Arial" panose="020B0604020202020204" pitchFamily="34" charset="0"/>
                        <a:buChar char="•"/>
                      </a:pPr>
                      <a:r>
                        <a:rPr lang="en-CA" sz="1400" dirty="0">
                          <a:latin typeface="Roboto Condensed Light" panose="02000000000000000000" pitchFamily="2" charset="0"/>
                        </a:rPr>
                        <a:t>Application management optimization roadmap</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bl>
          </a:graphicData>
        </a:graphic>
      </p:graphicFrame>
      <p:pic>
        <p:nvPicPr>
          <p:cNvPr id="8" name="Picture 7"/>
          <p:cNvPicPr>
            <a:picLocks noChangeAspect="1"/>
          </p:cNvPicPr>
          <p:nvPr/>
        </p:nvPicPr>
        <p:blipFill>
          <a:blip r:embed="rId4" cstate="print">
            <a:clrChange>
              <a:clrFrom>
                <a:srgbClr val="36A1C5"/>
              </a:clrFrom>
              <a:clrTo>
                <a:srgbClr val="36A1C5">
                  <a:alpha val="0"/>
                </a:srgbClr>
              </a:clrTo>
            </a:clrChange>
            <a:extLst>
              <a:ext uri="{28A0092B-C50C-407E-A947-70E740481C1C}">
                <a14:useLocalDpi xmlns:a14="http://schemas.microsoft.com/office/drawing/2010/main"/>
              </a:ext>
            </a:extLst>
          </a:blip>
          <a:stretch>
            <a:fillRect/>
          </a:stretch>
        </p:blipFill>
        <p:spPr>
          <a:xfrm>
            <a:off x="569015" y="3133407"/>
            <a:ext cx="974520" cy="877885"/>
          </a:xfrm>
          <a:prstGeom prst="rect">
            <a:avLst/>
          </a:prstGeom>
        </p:spPr>
      </p:pic>
      <p:pic>
        <p:nvPicPr>
          <p:cNvPr id="9" name="Picture 8" descr="best-practice-blueprints.png"/>
          <p:cNvPicPr>
            <a:picLocks noChangeAspect="1"/>
          </p:cNvPicPr>
          <p:nvPr/>
        </p:nvPicPr>
        <p:blipFill>
          <a:blip r:embed="rId5" cstate="screen">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a:xfrm>
            <a:off x="569015" y="1758209"/>
            <a:ext cx="1094375" cy="1088500"/>
          </a:xfrm>
          <a:prstGeom prst="rect">
            <a:avLst/>
          </a:prstGeom>
          <a:solidFill>
            <a:schemeClr val="accent1">
              <a:alpha val="0"/>
            </a:schemeClr>
          </a:solidFill>
          <a:effectLst/>
        </p:spPr>
      </p:pic>
      <p:pic>
        <p:nvPicPr>
          <p:cNvPr id="10" name="Picture 9" descr="on-site-workshops.pn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40199" y="4519468"/>
            <a:ext cx="752006" cy="483279"/>
          </a:xfrm>
          <a:prstGeom prst="rect">
            <a:avLst/>
          </a:prstGeom>
          <a:effectLst/>
        </p:spPr>
      </p:pic>
      <p:sp>
        <p:nvSpPr>
          <p:cNvPr id="11" name="Chevron 10"/>
          <p:cNvSpPr/>
          <p:nvPr/>
        </p:nvSpPr>
        <p:spPr>
          <a:xfrm>
            <a:off x="1797473" y="1104901"/>
            <a:ext cx="3041227" cy="570658"/>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FF"/>
                </a:solidFill>
                <a:latin typeface="Roboto Condensed Light" panose="02000000000000000000" pitchFamily="2" charset="0"/>
              </a:rPr>
              <a:t>1. Define Your Priorities</a:t>
            </a:r>
          </a:p>
        </p:txBody>
      </p:sp>
      <p:sp>
        <p:nvSpPr>
          <p:cNvPr id="12" name="Chevron 11"/>
          <p:cNvSpPr/>
          <p:nvPr/>
        </p:nvSpPr>
        <p:spPr>
          <a:xfrm>
            <a:off x="4838700" y="1115268"/>
            <a:ext cx="3581400" cy="570658"/>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FF"/>
                </a:solidFill>
                <a:latin typeface="Roboto Condensed Light" panose="02000000000000000000" pitchFamily="2" charset="0"/>
              </a:rPr>
              <a:t>2. Govern Application Management</a:t>
            </a:r>
          </a:p>
        </p:txBody>
      </p:sp>
      <p:sp>
        <p:nvSpPr>
          <p:cNvPr id="13" name="Chevron 12"/>
          <p:cNvSpPr/>
          <p:nvPr/>
        </p:nvSpPr>
        <p:spPr>
          <a:xfrm>
            <a:off x="8420099" y="1115268"/>
            <a:ext cx="3486151" cy="570658"/>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FF"/>
                </a:solidFill>
                <a:latin typeface="Roboto Condensed Light" panose="02000000000000000000" pitchFamily="2" charset="0"/>
              </a:rPr>
              <a:t>3. Build Your Optimization Roadmap</a:t>
            </a:r>
          </a:p>
        </p:txBody>
      </p:sp>
      <p:sp>
        <p:nvSpPr>
          <p:cNvPr id="14" name="Rectangle 13">
            <a:extLst>
              <a:ext uri="{FF2B5EF4-FFF2-40B4-BE49-F238E27FC236}">
                <a16:creationId xmlns:a16="http://schemas.microsoft.com/office/drawing/2014/main" id="{FEF99AA0-36AA-4E24-9A18-003D8F0581CC}"/>
              </a:ext>
            </a:extLst>
          </p:cNvPr>
          <p:cNvSpPr/>
          <p:nvPr/>
        </p:nvSpPr>
        <p:spPr>
          <a:xfrm>
            <a:off x="354106" y="6437456"/>
            <a:ext cx="9523320"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Roboto Condensed Light" panose="02000000000000000000" pitchFamily="2" charset="0"/>
                <a:hlinkClick r:id="rId7"/>
              </a:rPr>
              <a:t>Blueprint: Streamline Application Management</a:t>
            </a:r>
            <a:endParaRPr kumimoji="0" lang="en-CA" sz="1800" b="0" i="0" u="none" strike="noStrike" kern="0" cap="none" spc="0" normalizeH="0" baseline="0" noProof="0" dirty="0">
              <a:ln>
                <a:noFill/>
              </a:ln>
              <a:solidFill>
                <a:sysClr val="windowText" lastClr="000000"/>
              </a:solidFill>
              <a:effectLst/>
              <a:uLnTx/>
              <a:uFillTx/>
              <a:latin typeface="Roboto Condensed Light" panose="02000000000000000000" pitchFamily="2" charset="0"/>
            </a:endParaRPr>
          </a:p>
        </p:txBody>
      </p:sp>
    </p:spTree>
    <p:extLst>
      <p:ext uri="{BB962C8B-B14F-4D97-AF65-F5344CB8AC3E}">
        <p14:creationId xmlns:p14="http://schemas.microsoft.com/office/powerpoint/2010/main" val="1349386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4106" y="326252"/>
            <a:ext cx="11552144" cy="1130188"/>
          </a:xfrm>
        </p:spPr>
        <p:txBody>
          <a:bodyPr/>
          <a:lstStyle/>
          <a:p>
            <a:r>
              <a:rPr lang="en-US" sz="3600" dirty="0"/>
              <a:t>Optimize Project Intake, Approval, and Prioritization</a:t>
            </a:r>
          </a:p>
        </p:txBody>
      </p:sp>
      <p:graphicFrame>
        <p:nvGraphicFramePr>
          <p:cNvPr id="7" name="Table 6"/>
          <p:cNvGraphicFramePr>
            <a:graphicFrameLocks noGrp="1"/>
          </p:cNvGraphicFramePr>
          <p:nvPr>
            <p:extLst>
              <p:ext uri="{D42A27DB-BD31-4B8C-83A1-F6EECF244321}">
                <p14:modId xmlns:p14="http://schemas.microsoft.com/office/powerpoint/2010/main" val="1159989938"/>
              </p:ext>
            </p:extLst>
          </p:nvPr>
        </p:nvGraphicFramePr>
        <p:xfrm>
          <a:off x="354106" y="2047831"/>
          <a:ext cx="11485376" cy="4127654"/>
        </p:xfrm>
        <a:graphic>
          <a:graphicData uri="http://schemas.openxmlformats.org/drawingml/2006/table">
            <a:tbl>
              <a:tblPr firstRow="1" bandRow="1">
                <a:tableStyleId>{5C22544A-7EE6-4342-B048-85BDC9FD1C3A}</a:tableStyleId>
              </a:tblPr>
              <a:tblGrid>
                <a:gridCol w="1531858">
                  <a:extLst>
                    <a:ext uri="{9D8B030D-6E8A-4147-A177-3AD203B41FA5}">
                      <a16:colId xmlns:a16="http://schemas.microsoft.com/office/drawing/2014/main" val="20000"/>
                    </a:ext>
                  </a:extLst>
                </a:gridCol>
                <a:gridCol w="2977826">
                  <a:extLst>
                    <a:ext uri="{9D8B030D-6E8A-4147-A177-3AD203B41FA5}">
                      <a16:colId xmlns:a16="http://schemas.microsoft.com/office/drawing/2014/main" val="20001"/>
                    </a:ext>
                  </a:extLst>
                </a:gridCol>
                <a:gridCol w="3582582">
                  <a:extLst>
                    <a:ext uri="{9D8B030D-6E8A-4147-A177-3AD203B41FA5}">
                      <a16:colId xmlns:a16="http://schemas.microsoft.com/office/drawing/2014/main" val="20002"/>
                    </a:ext>
                  </a:extLst>
                </a:gridCol>
                <a:gridCol w="3393110">
                  <a:extLst>
                    <a:ext uri="{9D8B030D-6E8A-4147-A177-3AD203B41FA5}">
                      <a16:colId xmlns:a16="http://schemas.microsoft.com/office/drawing/2014/main" val="20003"/>
                    </a:ext>
                  </a:extLst>
                </a:gridCol>
              </a:tblGrid>
              <a:tr h="1285033">
                <a:tc>
                  <a:txBody>
                    <a:bodyPr/>
                    <a:lstStyle/>
                    <a:p>
                      <a:pPr algn="ctr"/>
                      <a:r>
                        <a:rPr lang="en-CA" sz="1200" dirty="0">
                          <a:solidFill>
                            <a:schemeClr val="bg1"/>
                          </a:solidFill>
                          <a:latin typeface="Roboto Condensed Light" panose="02000000000000000000" pitchFamily="2" charset="0"/>
                        </a:rPr>
                        <a:t>Best-Practice Toolkit</a:t>
                      </a: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43F54"/>
                    </a:solidFill>
                  </a:tcPr>
                </a:tc>
                <a:tc>
                  <a:txBody>
                    <a:bodyPr/>
                    <a:lstStyle/>
                    <a:p>
                      <a:pPr>
                        <a:spcAft>
                          <a:spcPts val="600"/>
                        </a:spcAft>
                      </a:pPr>
                      <a:r>
                        <a:rPr lang="en-CA" sz="1100" dirty="0">
                          <a:solidFill>
                            <a:schemeClr val="tx1"/>
                          </a:solidFill>
                          <a:latin typeface="Roboto Condensed Light" panose="02000000000000000000" pitchFamily="2" charset="0"/>
                        </a:rPr>
                        <a:t>1.1 Define the criteria with which to determine project value.</a:t>
                      </a:r>
                      <a:endParaRPr lang="en-CA" sz="600" b="0" dirty="0">
                        <a:solidFill>
                          <a:schemeClr val="tx1"/>
                        </a:solidFill>
                        <a:latin typeface="Roboto Condensed Light" panose="02000000000000000000" pitchFamily="2" charset="0"/>
                      </a:endParaRPr>
                    </a:p>
                    <a:p>
                      <a:pPr>
                        <a:spcAft>
                          <a:spcPts val="600"/>
                        </a:spcAft>
                      </a:pPr>
                      <a:r>
                        <a:rPr lang="en-CA" sz="1100" dirty="0">
                          <a:solidFill>
                            <a:schemeClr val="tx1"/>
                          </a:solidFill>
                          <a:latin typeface="Roboto Condensed Light" panose="02000000000000000000" pitchFamily="2" charset="0"/>
                        </a:rPr>
                        <a:t>1.2 Envision your target state for your optimized project intake, approval, and prioritization process.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100" b="1" i="0" u="none" strike="noStrike" kern="1200" cap="none" spc="0" normalizeH="0" baseline="0" noProof="0" dirty="0">
                          <a:ln>
                            <a:noFill/>
                          </a:ln>
                          <a:solidFill>
                            <a:srgbClr val="333333"/>
                          </a:solidFill>
                          <a:effectLst/>
                          <a:uLnTx/>
                          <a:uFillTx/>
                          <a:latin typeface="Roboto Condensed Light" panose="02000000000000000000" pitchFamily="2" charset="0"/>
                        </a:rPr>
                        <a:t>2.1 Streamline intake to manage stakeholder expectations.</a:t>
                      </a:r>
                      <a:endParaRPr kumimoji="0" lang="en-CA" sz="600" b="0" i="0" u="none" strike="noStrike" kern="1200" cap="none" spc="0" normalizeH="0" baseline="0" noProof="0" dirty="0">
                        <a:ln>
                          <a:noFill/>
                        </a:ln>
                        <a:solidFill>
                          <a:srgbClr val="333333"/>
                        </a:solidFill>
                        <a:effectLst/>
                        <a:uLnTx/>
                        <a:uFillTx/>
                        <a:latin typeface="Roboto Condensed Light" panose="02000000000000000000" pitchFamily="2"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100" b="1" i="0" u="none" strike="noStrike" kern="1200" cap="none" spc="0" normalizeH="0" baseline="0" noProof="0" dirty="0">
                          <a:ln>
                            <a:noFill/>
                          </a:ln>
                          <a:solidFill>
                            <a:srgbClr val="333333"/>
                          </a:solidFill>
                          <a:effectLst/>
                          <a:uLnTx/>
                          <a:uFillTx/>
                          <a:latin typeface="Roboto Condensed Light" panose="02000000000000000000" pitchFamily="2" charset="0"/>
                        </a:rPr>
                        <a:t>2.2 Set up steps of project approval to maximize strategic alignment while right-sizing the required effort.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100" b="1" i="0" u="none" strike="noStrike" kern="1200" cap="none" spc="0" normalizeH="0" baseline="0" noProof="0" dirty="0">
                          <a:ln>
                            <a:noFill/>
                          </a:ln>
                          <a:solidFill>
                            <a:srgbClr val="333333"/>
                          </a:solidFill>
                          <a:effectLst/>
                          <a:uLnTx/>
                          <a:uFillTx/>
                          <a:latin typeface="Roboto Condensed Light" panose="02000000000000000000" pitchFamily="2" charset="0"/>
                        </a:rPr>
                        <a:t>2.3 Prioritize projects to maximize the value of the project portfolio within the constraint of resource capacity.</a:t>
                      </a:r>
                      <a:endParaRPr lang="en-CA" sz="1100" b="0" dirty="0">
                        <a:solidFill>
                          <a:schemeClr val="tx1"/>
                        </a:solidFill>
                        <a:latin typeface="Roboto Condensed Light" panose="02000000000000000000" pitchFamily="2"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Aft>
                          <a:spcPts val="600"/>
                        </a:spcAft>
                      </a:pPr>
                      <a:r>
                        <a:rPr lang="en-CA" sz="1100" dirty="0">
                          <a:solidFill>
                            <a:schemeClr val="tx1"/>
                          </a:solidFill>
                          <a:latin typeface="Roboto Condensed Light" panose="02000000000000000000" pitchFamily="2" charset="0"/>
                        </a:rPr>
                        <a:t>3.1 Pilot your intake, approval, and prioritization process to refine it before rollout.</a:t>
                      </a:r>
                      <a:endParaRPr lang="en-CA" sz="1100" baseline="0" dirty="0">
                        <a:solidFill>
                          <a:schemeClr val="tx1"/>
                        </a:solidFill>
                        <a:latin typeface="Roboto Condensed Light" panose="02000000000000000000" pitchFamily="2" charset="0"/>
                      </a:endParaRPr>
                    </a:p>
                    <a:p>
                      <a:pPr>
                        <a:spcAft>
                          <a:spcPts val="600"/>
                        </a:spcAft>
                      </a:pPr>
                      <a:r>
                        <a:rPr lang="en-CA" sz="1100" baseline="0" dirty="0">
                          <a:solidFill>
                            <a:schemeClr val="tx1"/>
                          </a:solidFill>
                          <a:latin typeface="Roboto Condensed Light" panose="02000000000000000000" pitchFamily="2" charset="0"/>
                        </a:rPr>
                        <a:t>3.2 </a:t>
                      </a:r>
                      <a:r>
                        <a:rPr lang="en-CA" sz="1100" dirty="0">
                          <a:solidFill>
                            <a:schemeClr val="tx2"/>
                          </a:solidFill>
                          <a:latin typeface="Roboto Condensed Light" panose="02000000000000000000" pitchFamily="2" charset="0"/>
                        </a:rPr>
                        <a:t>Analyze the impact of organizational change through the eyes of PPM stakeholders to gain their buy-in.</a:t>
                      </a:r>
                      <a:endParaRPr lang="en-CA" sz="1050" dirty="0">
                        <a:solidFill>
                          <a:schemeClr val="tx1"/>
                        </a:solidFill>
                        <a:latin typeface="Roboto Condensed Light" panose="02000000000000000000" pitchFamily="2"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1167023">
                <a:tc>
                  <a:txBody>
                    <a:bodyPr/>
                    <a:lstStyle/>
                    <a:p>
                      <a:pPr algn="ctr"/>
                      <a:r>
                        <a:rPr lang="en-CA" sz="1200" b="1" dirty="0">
                          <a:solidFill>
                            <a:schemeClr val="bg1"/>
                          </a:solidFill>
                          <a:latin typeface="Roboto Condensed Light" panose="02000000000000000000" pitchFamily="2" charset="0"/>
                        </a:rPr>
                        <a:t>Guided Implementations</a:t>
                      </a: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6A1C5"/>
                    </a:solidFill>
                  </a:tcPr>
                </a:tc>
                <a:tc>
                  <a:txBody>
                    <a:bodyPr/>
                    <a:lstStyle/>
                    <a:p>
                      <a:pPr marL="228600" indent="-228600">
                        <a:spcAft>
                          <a:spcPts val="600"/>
                        </a:spcAft>
                        <a:buSzPct val="150000"/>
                        <a:buBlip>
                          <a:blip r:embed="rId3"/>
                        </a:buBlip>
                      </a:pPr>
                      <a:r>
                        <a:rPr lang="en-US" sz="1100" b="0" dirty="0">
                          <a:latin typeface="Roboto Condensed Light" panose="02000000000000000000" pitchFamily="2" charset="0"/>
                          <a:ea typeface="Roboto Condensed Light" panose="02000000000000000000" pitchFamily="2" charset="0"/>
                          <a:cs typeface="Open Sans"/>
                        </a:rPr>
                        <a:t>Introduce</a:t>
                      </a:r>
                      <a:r>
                        <a:rPr lang="en-US" sz="1100" b="0" baseline="0" dirty="0">
                          <a:latin typeface="Roboto Condensed Light" panose="02000000000000000000" pitchFamily="2" charset="0"/>
                          <a:ea typeface="Roboto Condensed Light" panose="02000000000000000000" pitchFamily="2" charset="0"/>
                          <a:cs typeface="Open Sans"/>
                        </a:rPr>
                        <a:t> </a:t>
                      </a:r>
                      <a:r>
                        <a:rPr lang="en-US" sz="1100" b="0" i="1" dirty="0">
                          <a:latin typeface="Roboto Condensed Light" panose="02000000000000000000" pitchFamily="2" charset="0"/>
                          <a:ea typeface="Roboto Condensed Light" panose="02000000000000000000" pitchFamily="2" charset="0"/>
                          <a:cs typeface="Open Sans"/>
                        </a:rPr>
                        <a:t>Project</a:t>
                      </a:r>
                      <a:r>
                        <a:rPr lang="en-US" sz="1100" b="0" i="1" baseline="0" dirty="0">
                          <a:latin typeface="Roboto Condensed Light" panose="02000000000000000000" pitchFamily="2" charset="0"/>
                          <a:ea typeface="Roboto Condensed Light" panose="02000000000000000000" pitchFamily="2" charset="0"/>
                          <a:cs typeface="Open Sans"/>
                        </a:rPr>
                        <a:t> Value Scorecard Development Tool </a:t>
                      </a:r>
                      <a:r>
                        <a:rPr lang="en-US" sz="1100" b="0" baseline="0" dirty="0">
                          <a:latin typeface="Roboto Condensed Light" panose="02000000000000000000" pitchFamily="2" charset="0"/>
                          <a:ea typeface="Roboto Condensed Light" panose="02000000000000000000" pitchFamily="2" charset="0"/>
                          <a:cs typeface="Open Sans"/>
                        </a:rPr>
                        <a:t>and pilot Info-Tech’s example scorecard on your own backlog.</a:t>
                      </a:r>
                      <a:endParaRPr lang="en-US" sz="1100" b="0" dirty="0">
                        <a:latin typeface="Roboto Condensed Light" panose="02000000000000000000" pitchFamily="2" charset="0"/>
                        <a:ea typeface="Roboto Condensed Light" panose="02000000000000000000" pitchFamily="2" charset="0"/>
                        <a:cs typeface="Open Sans"/>
                      </a:endParaRPr>
                    </a:p>
                    <a:p>
                      <a:pPr marL="228600" indent="-228600">
                        <a:spcAft>
                          <a:spcPts val="600"/>
                        </a:spcAft>
                        <a:buSzPct val="150000"/>
                        <a:buBlip>
                          <a:blip r:embed="rId3"/>
                        </a:buBlip>
                      </a:pPr>
                      <a:r>
                        <a:rPr lang="en-US" sz="1100" b="0" dirty="0">
                          <a:latin typeface="Roboto Condensed Light" panose="02000000000000000000" pitchFamily="2" charset="0"/>
                          <a:ea typeface="Roboto Condensed Light" panose="02000000000000000000" pitchFamily="2" charset="0"/>
                          <a:cs typeface="Open Sans"/>
                        </a:rPr>
                        <a:t>Map current</a:t>
                      </a:r>
                      <a:r>
                        <a:rPr lang="en-US" sz="1100" b="0" baseline="0" dirty="0">
                          <a:latin typeface="Roboto Condensed Light" panose="02000000000000000000" pitchFamily="2" charset="0"/>
                          <a:ea typeface="Roboto Condensed Light" panose="02000000000000000000" pitchFamily="2" charset="0"/>
                          <a:cs typeface="Open Sans"/>
                        </a:rPr>
                        <a:t> project intake, approval, and prioritization process and key stakeholders.</a:t>
                      </a:r>
                      <a:endParaRPr lang="en-US" sz="1100" b="0" dirty="0">
                        <a:latin typeface="Roboto Condensed Light" panose="02000000000000000000" pitchFamily="2" charset="0"/>
                        <a:ea typeface="Roboto Condensed Light" panose="02000000000000000000" pitchFamily="2" charset="0"/>
                        <a:cs typeface="Open Sans"/>
                      </a:endParaRPr>
                    </a:p>
                    <a:p>
                      <a:pPr marL="228600" indent="-228600">
                        <a:spcAft>
                          <a:spcPts val="600"/>
                        </a:spcAft>
                        <a:buSzPct val="150000"/>
                        <a:buBlip>
                          <a:blip r:embed="rId3"/>
                        </a:buBlip>
                      </a:pPr>
                      <a:r>
                        <a:rPr lang="en-US" sz="1100" b="0" dirty="0">
                          <a:latin typeface="Roboto Condensed Light" panose="02000000000000000000" pitchFamily="2" charset="0"/>
                          <a:ea typeface="Roboto Condensed Light" panose="02000000000000000000" pitchFamily="2" charset="0"/>
                          <a:cs typeface="Arial" pitchFamily="34" charset="0"/>
                        </a:rPr>
                        <a:t>Set</a:t>
                      </a:r>
                      <a:r>
                        <a:rPr lang="en-US" sz="1100" b="0" baseline="0" dirty="0">
                          <a:latin typeface="Roboto Condensed Light" panose="02000000000000000000" pitchFamily="2" charset="0"/>
                          <a:ea typeface="Roboto Condensed Light" panose="02000000000000000000" pitchFamily="2" charset="0"/>
                          <a:cs typeface="Arial" pitchFamily="34" charset="0"/>
                        </a:rPr>
                        <a:t> realistic goals for process optimization.</a:t>
                      </a:r>
                      <a:endParaRPr lang="en-US" sz="1100" b="0" dirty="0">
                        <a:latin typeface="Roboto Condensed Light" panose="02000000000000000000" pitchFamily="2" charset="0"/>
                        <a:ea typeface="Roboto Condensed Light" panose="02000000000000000000" pitchFamily="2" charset="0"/>
                        <a:cs typeface="Arial"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3"/>
                        </a:buBlip>
                      </a:pPr>
                      <a:r>
                        <a:rPr lang="en-US" sz="1100" b="0" dirty="0">
                          <a:latin typeface="Roboto Condensed Light" panose="02000000000000000000" pitchFamily="2" charset="0"/>
                          <a:ea typeface="Roboto Condensed Light" panose="02000000000000000000" pitchFamily="2" charset="0"/>
                          <a:cs typeface="Open Sans"/>
                        </a:rPr>
                        <a:t>Improve</a:t>
                      </a:r>
                      <a:r>
                        <a:rPr lang="en-US" sz="1100" b="0" baseline="0" dirty="0">
                          <a:latin typeface="Roboto Condensed Light" panose="02000000000000000000" pitchFamily="2" charset="0"/>
                          <a:ea typeface="Roboto Condensed Light" panose="02000000000000000000" pitchFamily="2" charset="0"/>
                          <a:cs typeface="Open Sans"/>
                        </a:rPr>
                        <a:t> the management of </a:t>
                      </a:r>
                      <a:r>
                        <a:rPr lang="en-US" sz="1100" b="0" dirty="0">
                          <a:latin typeface="Roboto Condensed Light" panose="02000000000000000000" pitchFamily="2" charset="0"/>
                          <a:ea typeface="Roboto Condensed Light" panose="02000000000000000000" pitchFamily="2" charset="0"/>
                          <a:cs typeface="Open Sans"/>
                        </a:rPr>
                        <a:t>stakeholder</a:t>
                      </a:r>
                      <a:r>
                        <a:rPr lang="en-US" sz="1100" b="0" baseline="0" dirty="0">
                          <a:latin typeface="Roboto Condensed Light" panose="02000000000000000000" pitchFamily="2" charset="0"/>
                          <a:ea typeface="Roboto Condensed Light" panose="02000000000000000000" pitchFamily="2" charset="0"/>
                          <a:cs typeface="Open Sans"/>
                        </a:rPr>
                        <a:t> expectations </a:t>
                      </a:r>
                      <a:r>
                        <a:rPr lang="en-US" sz="1100" b="0" dirty="0">
                          <a:latin typeface="Roboto Condensed Light" panose="02000000000000000000" pitchFamily="2" charset="0"/>
                          <a:ea typeface="Roboto Condensed Light" panose="02000000000000000000" pitchFamily="2" charset="0"/>
                          <a:cs typeface="Open Sans"/>
                        </a:rPr>
                        <a:t>with an</a:t>
                      </a:r>
                      <a:r>
                        <a:rPr lang="en-US" sz="1100" b="0" baseline="0" dirty="0">
                          <a:latin typeface="Roboto Condensed Light" panose="02000000000000000000" pitchFamily="2" charset="0"/>
                          <a:ea typeface="Roboto Condensed Light" panose="02000000000000000000" pitchFamily="2" charset="0"/>
                          <a:cs typeface="Open Sans"/>
                        </a:rPr>
                        <a:t> optimized intake process.</a:t>
                      </a:r>
                      <a:endParaRPr lang="en-US" sz="1100" b="0" dirty="0">
                        <a:latin typeface="Roboto Condensed Light" panose="02000000000000000000" pitchFamily="2" charset="0"/>
                        <a:ea typeface="Roboto Condensed Light" panose="02000000000000000000" pitchFamily="2" charset="0"/>
                        <a:cs typeface="Open Sans"/>
                      </a:endParaRPr>
                    </a:p>
                    <a:p>
                      <a:pPr marL="228600" indent="-228600">
                        <a:spcAft>
                          <a:spcPts val="600"/>
                        </a:spcAft>
                        <a:buSzPct val="150000"/>
                        <a:buBlip>
                          <a:blip r:embed="rId3"/>
                        </a:buBlip>
                      </a:pPr>
                      <a:r>
                        <a:rPr lang="en-US" sz="1100" b="0" baseline="0" dirty="0">
                          <a:latin typeface="Roboto Condensed Light" panose="02000000000000000000" pitchFamily="2" charset="0"/>
                          <a:ea typeface="Roboto Condensed Light" panose="02000000000000000000" pitchFamily="2" charset="0"/>
                          <a:cs typeface="Open Sans"/>
                        </a:rPr>
                        <a:t>Improve the alignment of the project portfolio to strategic objectives with an optimized approval process.</a:t>
                      </a:r>
                    </a:p>
                    <a:p>
                      <a:pPr marL="228600" indent="-228600">
                        <a:spcAft>
                          <a:spcPts val="600"/>
                        </a:spcAft>
                        <a:buSzPct val="150000"/>
                        <a:buBlip>
                          <a:blip r:embed="rId3"/>
                        </a:buBlip>
                      </a:pPr>
                      <a:r>
                        <a:rPr lang="en-US" sz="1100" b="0" dirty="0">
                          <a:solidFill>
                            <a:schemeClr val="dk1"/>
                          </a:solidFill>
                          <a:latin typeface="Roboto Condensed Light" panose="02000000000000000000" pitchFamily="2" charset="0"/>
                          <a:ea typeface="Roboto Condensed Light" panose="02000000000000000000" pitchFamily="2" charset="0"/>
                        </a:rPr>
                        <a:t>Enable</a:t>
                      </a:r>
                      <a:r>
                        <a:rPr lang="en-US" sz="1100" b="0" baseline="0" dirty="0">
                          <a:solidFill>
                            <a:schemeClr val="dk1"/>
                          </a:solidFill>
                          <a:latin typeface="Roboto Condensed Light" panose="02000000000000000000" pitchFamily="2" charset="0"/>
                          <a:ea typeface="Roboto Condensed Light" panose="02000000000000000000" pitchFamily="2" charset="0"/>
                        </a:rPr>
                        <a:t> resource capacity-constrained greenlighting of projects with an optimized prioritization process.</a:t>
                      </a:r>
                      <a:endParaRPr lang="en-CA" sz="1100" dirty="0">
                        <a:solidFill>
                          <a:schemeClr val="tx1"/>
                        </a:solidFill>
                        <a:latin typeface="Roboto Condensed Light" panose="02000000000000000000" pitchFamily="2" charset="0"/>
                        <a:ea typeface="Roboto Condensed Light" panose="02000000000000000000" pitchFamily="2"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3"/>
                        </a:buBlip>
                      </a:pPr>
                      <a:r>
                        <a:rPr lang="en-US" sz="1100" b="0" dirty="0">
                          <a:latin typeface="Roboto Condensed Light" panose="02000000000000000000" pitchFamily="2" charset="0"/>
                          <a:ea typeface="Roboto Condensed Light" panose="02000000000000000000" pitchFamily="2" charset="0"/>
                          <a:cs typeface="Open Sans"/>
                        </a:rPr>
                        <a:t>Create </a:t>
                      </a:r>
                      <a:r>
                        <a:rPr lang="en-US" sz="1100" b="0" baseline="0" dirty="0">
                          <a:latin typeface="Roboto Condensed Light" panose="02000000000000000000" pitchFamily="2" charset="0"/>
                          <a:ea typeface="Roboto Condensed Light" panose="02000000000000000000" pitchFamily="2" charset="0"/>
                          <a:cs typeface="Open Sans"/>
                        </a:rPr>
                        <a:t>a process pilot strategy with supportive stakeholders.</a:t>
                      </a:r>
                      <a:endParaRPr lang="en-US" sz="1100" b="0" dirty="0">
                        <a:latin typeface="Roboto Condensed Light" panose="02000000000000000000" pitchFamily="2" charset="0"/>
                        <a:ea typeface="Roboto Condensed Light" panose="02000000000000000000" pitchFamily="2" charset="0"/>
                        <a:cs typeface="Open Sans"/>
                      </a:endParaRPr>
                    </a:p>
                    <a:p>
                      <a:pPr marL="228600" indent="-228600">
                        <a:spcAft>
                          <a:spcPts val="600"/>
                        </a:spcAft>
                        <a:buSzPct val="150000"/>
                        <a:buBlip>
                          <a:blip r:embed="rId3"/>
                        </a:buBlip>
                      </a:pPr>
                      <a:r>
                        <a:rPr lang="en-US" sz="1100" b="0" dirty="0">
                          <a:latin typeface="Roboto Condensed Light" panose="02000000000000000000" pitchFamily="2" charset="0"/>
                          <a:ea typeface="Roboto Condensed Light" panose="02000000000000000000" pitchFamily="2" charset="0"/>
                          <a:cs typeface="Open Sans"/>
                        </a:rPr>
                        <a:t>Conduct a change</a:t>
                      </a:r>
                      <a:r>
                        <a:rPr lang="en-US" sz="1100" b="0" baseline="0" dirty="0">
                          <a:latin typeface="Roboto Condensed Light" panose="02000000000000000000" pitchFamily="2" charset="0"/>
                          <a:ea typeface="Roboto Condensed Light" panose="02000000000000000000" pitchFamily="2" charset="0"/>
                          <a:cs typeface="Open Sans"/>
                        </a:rPr>
                        <a:t> impact analysis for your PPM stakeholders to create an effective communication strategy.</a:t>
                      </a:r>
                      <a:endParaRPr lang="en-US" sz="1100" b="0" dirty="0">
                        <a:latin typeface="Roboto Condensed Light" panose="02000000000000000000" pitchFamily="2" charset="0"/>
                        <a:ea typeface="Roboto Condensed Light" panose="02000000000000000000" pitchFamily="2" charset="0"/>
                        <a:cs typeface="Open Sans"/>
                      </a:endParaRPr>
                    </a:p>
                    <a:p>
                      <a:pPr marL="228600" indent="-228600">
                        <a:spcAft>
                          <a:spcPts val="600"/>
                        </a:spcAft>
                        <a:buSzPct val="150000"/>
                        <a:buBlip>
                          <a:blip r:embed="rId3"/>
                        </a:buBlip>
                      </a:pPr>
                      <a:r>
                        <a:rPr lang="en-US" sz="1100" b="0" dirty="0">
                          <a:latin typeface="Roboto Condensed Light" panose="02000000000000000000" pitchFamily="2" charset="0"/>
                          <a:ea typeface="Roboto Condensed Light" panose="02000000000000000000" pitchFamily="2" charset="0"/>
                          <a:cs typeface="Arial" pitchFamily="34" charset="0"/>
                        </a:rPr>
                        <a:t>Roll out the new process</a:t>
                      </a:r>
                      <a:r>
                        <a:rPr lang="en-US" sz="1100" b="0" baseline="0" dirty="0">
                          <a:latin typeface="Roboto Condensed Light" panose="02000000000000000000" pitchFamily="2" charset="0"/>
                          <a:ea typeface="Roboto Condensed Light" panose="02000000000000000000" pitchFamily="2" charset="0"/>
                          <a:cs typeface="Arial" pitchFamily="34" charset="0"/>
                        </a:rPr>
                        <a:t> and measure success.</a:t>
                      </a:r>
                      <a:endParaRPr lang="en-US" sz="1100" b="0" dirty="0">
                        <a:latin typeface="Roboto Condensed Light" panose="02000000000000000000" pitchFamily="2" charset="0"/>
                        <a:ea typeface="Roboto Condensed Light" panose="02000000000000000000" pitchFamily="2" charset="0"/>
                        <a:cs typeface="Arial"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830941">
                <a:tc>
                  <a:txBody>
                    <a:bodyPr/>
                    <a:lstStyle/>
                    <a:p>
                      <a:pPr algn="ctr"/>
                      <a:r>
                        <a:rPr lang="en-CA" sz="1200" b="1" dirty="0">
                          <a:solidFill>
                            <a:schemeClr val="bg1"/>
                          </a:solidFill>
                          <a:latin typeface="Roboto Condensed Light" panose="02000000000000000000" pitchFamily="2" charset="0"/>
                        </a:rPr>
                        <a:t>Onsite</a:t>
                      </a:r>
                      <a:r>
                        <a:rPr lang="en-CA" sz="1200" b="1" baseline="0" dirty="0">
                          <a:solidFill>
                            <a:schemeClr val="bg1"/>
                          </a:solidFill>
                          <a:latin typeface="Roboto Condensed Light" panose="02000000000000000000" pitchFamily="2" charset="0"/>
                        </a:rPr>
                        <a:t> Workshop</a:t>
                      </a:r>
                      <a:endParaRPr lang="en-CA" sz="1200" b="1" dirty="0">
                        <a:solidFill>
                          <a:schemeClr val="bg1"/>
                        </a:solidFill>
                        <a:latin typeface="Roboto Condensed Light" panose="02000000000000000000" pitchFamily="2" charset="0"/>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r>
                        <a:rPr lang="en-CA" sz="1100" b="1" dirty="0">
                          <a:latin typeface="Roboto Condensed Light" panose="02000000000000000000" pitchFamily="2" charset="0"/>
                        </a:rPr>
                        <a:t>Module</a:t>
                      </a:r>
                      <a:r>
                        <a:rPr lang="en-CA" sz="1100" b="1" baseline="0" dirty="0">
                          <a:latin typeface="Roboto Condensed Light" panose="02000000000000000000" pitchFamily="2" charset="0"/>
                        </a:rPr>
                        <a:t> 1</a:t>
                      </a:r>
                      <a:r>
                        <a:rPr lang="en-CA" sz="1100" b="1" dirty="0">
                          <a:latin typeface="Roboto Condensed Light" panose="02000000000000000000" pitchFamily="2" charset="0"/>
                        </a:rPr>
                        <a:t>:</a:t>
                      </a:r>
                    </a:p>
                    <a:p>
                      <a:pPr marL="0" indent="0">
                        <a:buFont typeface="Arial" panose="020B0604020202020204" pitchFamily="34" charset="0"/>
                        <a:buNone/>
                      </a:pPr>
                      <a:r>
                        <a:rPr lang="en-CA" sz="1100" dirty="0">
                          <a:latin typeface="Roboto Condensed Light" panose="02000000000000000000" pitchFamily="2" charset="0"/>
                        </a:rPr>
                        <a:t>Refocus on Project Value to Set Realistic Goals for Optimizing </a:t>
                      </a:r>
                      <a:r>
                        <a:rPr lang="en-CA" sz="1100" baseline="0" dirty="0">
                          <a:solidFill>
                            <a:schemeClr val="tx1"/>
                          </a:solidFill>
                          <a:latin typeface="Roboto Condensed Light" panose="02000000000000000000" pitchFamily="2" charset="0"/>
                        </a:rPr>
                        <a:t>Project Intake, Approval, and Prioritization Process</a:t>
                      </a:r>
                      <a:endParaRPr lang="en-CA" sz="11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100" b="1" dirty="0">
                          <a:latin typeface="Roboto Condensed Light" panose="02000000000000000000" pitchFamily="2" charset="0"/>
                        </a:rPr>
                        <a:t>Module</a:t>
                      </a:r>
                      <a:r>
                        <a:rPr lang="en-CA" sz="1100" b="1" baseline="0" dirty="0">
                          <a:latin typeface="Roboto Condensed Light" panose="02000000000000000000" pitchFamily="2" charset="0"/>
                        </a:rPr>
                        <a:t> 2</a:t>
                      </a:r>
                      <a:r>
                        <a:rPr lang="en-CA" sz="1100" b="1" dirty="0">
                          <a:latin typeface="Roboto Condensed Light" panose="02000000000000000000" pitchFamily="2" charset="0"/>
                        </a:rPr>
                        <a:t>:</a:t>
                      </a:r>
                    </a:p>
                    <a:p>
                      <a:r>
                        <a:rPr lang="en-CA" sz="1100" dirty="0">
                          <a:solidFill>
                            <a:schemeClr val="tx1"/>
                          </a:solidFill>
                          <a:latin typeface="Roboto Condensed Light" panose="02000000000000000000" pitchFamily="2" charset="0"/>
                        </a:rPr>
                        <a:t>Examine,</a:t>
                      </a:r>
                      <a:r>
                        <a:rPr lang="en-CA" sz="1100" baseline="0" dirty="0">
                          <a:solidFill>
                            <a:schemeClr val="tx1"/>
                          </a:solidFill>
                          <a:latin typeface="Roboto Condensed Light" panose="02000000000000000000" pitchFamily="2" charset="0"/>
                        </a:rPr>
                        <a:t> Optimize, and Document the New Project Intake, Approval, and Prioritization Process</a:t>
                      </a:r>
                      <a:endParaRPr lang="en-CA" sz="11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100" b="1" dirty="0">
                          <a:latin typeface="Roboto Condensed Light" panose="02000000000000000000" pitchFamily="2" charset="0"/>
                        </a:rPr>
                        <a:t>Module</a:t>
                      </a:r>
                      <a:r>
                        <a:rPr lang="en-CA" sz="1100" b="1" baseline="0" dirty="0">
                          <a:latin typeface="Roboto Condensed Light" panose="02000000000000000000" pitchFamily="2" charset="0"/>
                        </a:rPr>
                        <a:t> 3</a:t>
                      </a:r>
                      <a:r>
                        <a:rPr lang="en-CA" sz="1100" b="1" dirty="0">
                          <a:latin typeface="Roboto Condensed Light" panose="02000000000000000000" pitchFamily="2" charset="0"/>
                        </a:rPr>
                        <a:t>:</a:t>
                      </a:r>
                    </a:p>
                    <a:p>
                      <a:pPr marL="0" indent="0">
                        <a:buFont typeface="Arial" panose="020B0604020202020204" pitchFamily="34" charset="0"/>
                        <a:buNone/>
                      </a:pPr>
                      <a:r>
                        <a:rPr lang="en-CA" sz="1100" dirty="0">
                          <a:latin typeface="Roboto Condensed Light" panose="02000000000000000000" pitchFamily="2" charset="0"/>
                          <a:ea typeface="Roboto Condensed Light" panose="02000000000000000000" pitchFamily="2" charset="0"/>
                        </a:rPr>
                        <a:t>Pilot,</a:t>
                      </a:r>
                      <a:r>
                        <a:rPr lang="en-CA" sz="1100" baseline="0" dirty="0">
                          <a:latin typeface="Roboto Condensed Light" panose="02000000000000000000" pitchFamily="2" charset="0"/>
                          <a:ea typeface="Roboto Condensed Light" panose="02000000000000000000" pitchFamily="2" charset="0"/>
                        </a:rPr>
                        <a:t> </a:t>
                      </a:r>
                      <a:r>
                        <a:rPr lang="en-CA" sz="1100" dirty="0">
                          <a:latin typeface="Roboto Condensed Light" panose="02000000000000000000" pitchFamily="2" charset="0"/>
                          <a:ea typeface="Roboto Condensed Light" panose="02000000000000000000" pitchFamily="2" charset="0"/>
                        </a:rPr>
                        <a:t>Plan</a:t>
                      </a:r>
                      <a:r>
                        <a:rPr lang="en-CA" sz="1100" baseline="0" dirty="0">
                          <a:latin typeface="Roboto Condensed Light" panose="02000000000000000000" pitchFamily="2" charset="0"/>
                          <a:ea typeface="Roboto Condensed Light" panose="02000000000000000000" pitchFamily="2" charset="0"/>
                        </a:rPr>
                        <a:t>, and Communicate the New Process and Its Required Organizational Changes</a:t>
                      </a:r>
                      <a:endParaRPr lang="en-CA" sz="1100" dirty="0">
                        <a:latin typeface="Roboto Condensed Light" panose="02000000000000000000" pitchFamily="2" charset="0"/>
                        <a:ea typeface="Roboto Condensed Light" panose="02000000000000000000" pitchFamily="2"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731854">
                <a:tc>
                  <a:txBody>
                    <a:bodyPr/>
                    <a:lstStyle/>
                    <a:p>
                      <a:endParaRPr lang="en-CA" sz="2800" dirty="0">
                        <a:latin typeface="Roboto Condensed Light" panose="02000000000000000000" pitchFamily="2"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100" b="1" dirty="0">
                          <a:latin typeface="Roboto Condensed Light" panose="02000000000000000000" pitchFamily="2" charset="0"/>
                          <a:ea typeface="Roboto Condensed Light" panose="02000000000000000000" pitchFamily="2" charset="0"/>
                        </a:rPr>
                        <a:t>Phase 1 Outcome:</a:t>
                      </a:r>
                    </a:p>
                    <a:p>
                      <a:pPr marL="171450" indent="-171450">
                        <a:buFont typeface="Arial" panose="020B0604020202020204" pitchFamily="34" charset="0"/>
                        <a:buChar char="•"/>
                      </a:pPr>
                      <a:r>
                        <a:rPr lang="en-CA" sz="1100" dirty="0">
                          <a:latin typeface="Roboto Condensed Light" panose="02000000000000000000" pitchFamily="2" charset="0"/>
                          <a:ea typeface="Roboto Condensed Light" panose="02000000000000000000" pitchFamily="2" charset="0"/>
                        </a:rPr>
                        <a:t>Draft</a:t>
                      </a:r>
                      <a:r>
                        <a:rPr lang="en-CA" sz="1100" baseline="0" dirty="0">
                          <a:latin typeface="Roboto Condensed Light" panose="02000000000000000000" pitchFamily="2" charset="0"/>
                          <a:ea typeface="Roboto Condensed Light" panose="02000000000000000000" pitchFamily="2" charset="0"/>
                        </a:rPr>
                        <a:t> p</a:t>
                      </a:r>
                      <a:r>
                        <a:rPr lang="en-CA" sz="1100" dirty="0">
                          <a:latin typeface="Roboto Condensed Light" panose="02000000000000000000" pitchFamily="2" charset="0"/>
                          <a:ea typeface="Roboto Condensed Light" panose="02000000000000000000" pitchFamily="2" charset="0"/>
                        </a:rPr>
                        <a:t>roject valuation</a:t>
                      </a:r>
                      <a:r>
                        <a:rPr lang="en-CA" sz="1100" baseline="0" dirty="0">
                          <a:latin typeface="Roboto Condensed Light" panose="02000000000000000000" pitchFamily="2" charset="0"/>
                          <a:ea typeface="Roboto Condensed Light" panose="02000000000000000000" pitchFamily="2" charset="0"/>
                        </a:rPr>
                        <a:t> criteria</a:t>
                      </a:r>
                    </a:p>
                    <a:p>
                      <a:pPr marL="171450" indent="-171450">
                        <a:buFont typeface="Arial" panose="020B0604020202020204" pitchFamily="34" charset="0"/>
                        <a:buChar char="•"/>
                      </a:pPr>
                      <a:r>
                        <a:rPr lang="en-CA" sz="1100" baseline="0" dirty="0">
                          <a:latin typeface="Roboto Condensed Light" panose="02000000000000000000" pitchFamily="2" charset="0"/>
                          <a:ea typeface="Roboto Condensed Light" panose="02000000000000000000" pitchFamily="2" charset="0"/>
                        </a:rPr>
                        <a:t>Examination of current process</a:t>
                      </a:r>
                    </a:p>
                    <a:p>
                      <a:pPr marL="171450" indent="-171450">
                        <a:buFont typeface="Arial" panose="020B0604020202020204" pitchFamily="34" charset="0"/>
                        <a:buChar char="•"/>
                      </a:pPr>
                      <a:r>
                        <a:rPr lang="en-CA" sz="1100" baseline="0" dirty="0">
                          <a:latin typeface="Roboto Condensed Light" panose="02000000000000000000" pitchFamily="2" charset="0"/>
                          <a:ea typeface="Roboto Condensed Light" panose="02000000000000000000" pitchFamily="2" charset="0"/>
                        </a:rPr>
                        <a:t>Definition of process success criteria</a:t>
                      </a:r>
                      <a:endParaRPr lang="en-CA" sz="1100" dirty="0">
                        <a:latin typeface="Roboto Condensed Light" panose="02000000000000000000" pitchFamily="2" charset="0"/>
                        <a:ea typeface="Roboto Condensed Light" panose="02000000000000000000" pitchFamily="2"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100" b="1" dirty="0">
                          <a:latin typeface="Roboto Condensed Light" panose="02000000000000000000" pitchFamily="2" charset="0"/>
                          <a:ea typeface="Roboto Condensed Light" panose="02000000000000000000" pitchFamily="2" charset="0"/>
                        </a:rPr>
                        <a:t>Phase 2 Outcome:</a:t>
                      </a:r>
                    </a:p>
                    <a:p>
                      <a:pPr marL="171450" indent="-171450">
                        <a:buFont typeface="Arial" panose="020B0604020202020204" pitchFamily="34" charset="0"/>
                        <a:buChar char="•"/>
                      </a:pPr>
                      <a:r>
                        <a:rPr lang="en-CA" sz="1100" dirty="0">
                          <a:latin typeface="Roboto Condensed Light" panose="02000000000000000000" pitchFamily="2" charset="0"/>
                          <a:ea typeface="Roboto Condensed Light" panose="02000000000000000000" pitchFamily="2" charset="0"/>
                        </a:rPr>
                        <a:t>Documentation</a:t>
                      </a:r>
                      <a:r>
                        <a:rPr lang="en-CA" sz="1100" baseline="0" dirty="0">
                          <a:latin typeface="Roboto Condensed Light" panose="02000000000000000000" pitchFamily="2" charset="0"/>
                          <a:ea typeface="Roboto Condensed Light" panose="02000000000000000000" pitchFamily="2" charset="0"/>
                        </a:rPr>
                        <a:t> of new project intake, approval, and prioritization process</a:t>
                      </a:r>
                    </a:p>
                    <a:p>
                      <a:pPr marL="171450" indent="-171450">
                        <a:buFont typeface="Arial" panose="020B0604020202020204" pitchFamily="34" charset="0"/>
                        <a:buChar char="•"/>
                      </a:pPr>
                      <a:r>
                        <a:rPr lang="en-CA" sz="1100" baseline="0" dirty="0">
                          <a:latin typeface="Roboto Condensed Light" panose="02000000000000000000" pitchFamily="2" charset="0"/>
                          <a:ea typeface="Roboto Condensed Light" panose="02000000000000000000" pitchFamily="2" charset="0"/>
                        </a:rPr>
                        <a:t>Tools and templates to aid the process</a:t>
                      </a:r>
                      <a:endParaRPr lang="en-CA" sz="1100" dirty="0">
                        <a:latin typeface="Roboto Condensed Light" panose="02000000000000000000" pitchFamily="2" charset="0"/>
                        <a:ea typeface="Roboto Condensed Light" panose="02000000000000000000" pitchFamily="2"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100" b="1" dirty="0">
                          <a:latin typeface="Roboto Condensed Light" panose="02000000000000000000" pitchFamily="2" charset="0"/>
                          <a:ea typeface="Roboto Condensed Light" panose="02000000000000000000" pitchFamily="2" charset="0"/>
                        </a:rPr>
                        <a:t>Phase 3 Outcome:</a:t>
                      </a:r>
                    </a:p>
                    <a:p>
                      <a:pPr marL="171450" indent="-171450">
                        <a:buFont typeface="Arial" panose="020B0604020202020204" pitchFamily="34" charset="0"/>
                        <a:buChar char="•"/>
                      </a:pPr>
                      <a:r>
                        <a:rPr lang="en-CA" sz="1100" dirty="0">
                          <a:latin typeface="Roboto Condensed Light" panose="02000000000000000000" pitchFamily="2" charset="0"/>
                          <a:ea typeface="Roboto Condensed Light" panose="02000000000000000000" pitchFamily="2" charset="0"/>
                        </a:rPr>
                        <a:t>Process pilot plan</a:t>
                      </a:r>
                    </a:p>
                    <a:p>
                      <a:pPr marL="171450" indent="-171450">
                        <a:buFont typeface="Arial" panose="020B0604020202020204" pitchFamily="34" charset="0"/>
                        <a:buChar char="•"/>
                      </a:pPr>
                      <a:r>
                        <a:rPr lang="en-CA" sz="1100" dirty="0">
                          <a:latin typeface="Roboto Condensed Light" panose="02000000000000000000" pitchFamily="2" charset="0"/>
                          <a:ea typeface="Roboto Condensed Light" panose="02000000000000000000" pitchFamily="2" charset="0"/>
                        </a:rPr>
                        <a:t>Organizational change</a:t>
                      </a:r>
                      <a:r>
                        <a:rPr lang="en-CA" sz="1100" baseline="0" dirty="0">
                          <a:latin typeface="Roboto Condensed Light" panose="02000000000000000000" pitchFamily="2" charset="0"/>
                          <a:ea typeface="Roboto Condensed Light" panose="02000000000000000000" pitchFamily="2" charset="0"/>
                        </a:rPr>
                        <a:t> c</a:t>
                      </a:r>
                      <a:r>
                        <a:rPr lang="en-CA" sz="1100" dirty="0">
                          <a:latin typeface="Roboto Condensed Light" panose="02000000000000000000" pitchFamily="2" charset="0"/>
                          <a:ea typeface="Roboto Condensed Light" panose="02000000000000000000" pitchFamily="2" charset="0"/>
                        </a:rPr>
                        <a:t>ommunication</a:t>
                      </a:r>
                      <a:r>
                        <a:rPr lang="en-CA" sz="1100" baseline="0" dirty="0">
                          <a:latin typeface="Roboto Condensed Light" panose="02000000000000000000" pitchFamily="2" charset="0"/>
                          <a:ea typeface="Roboto Condensed Light" panose="02000000000000000000" pitchFamily="2" charset="0"/>
                        </a:rPr>
                        <a:t> plan</a:t>
                      </a:r>
                      <a:endParaRPr lang="en-CA" sz="1100" dirty="0">
                        <a:latin typeface="Roboto Condensed Light" panose="02000000000000000000" pitchFamily="2" charset="0"/>
                        <a:ea typeface="Roboto Condensed Light" panose="02000000000000000000" pitchFamily="2"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bl>
          </a:graphicData>
        </a:graphic>
      </p:graphicFrame>
      <p:pic>
        <p:nvPicPr>
          <p:cNvPr id="8" name="Picture 7"/>
          <p:cNvPicPr>
            <a:picLocks noChangeAspect="1"/>
          </p:cNvPicPr>
          <p:nvPr/>
        </p:nvPicPr>
        <p:blipFill>
          <a:blip r:embed="rId4" cstate="print">
            <a:clrChange>
              <a:clrFrom>
                <a:srgbClr val="36A1C5"/>
              </a:clrFrom>
              <a:clrTo>
                <a:srgbClr val="36A1C5">
                  <a:alpha val="0"/>
                </a:srgbClr>
              </a:clrTo>
            </a:clrChange>
            <a:extLst>
              <a:ext uri="{28A0092B-C50C-407E-A947-70E740481C1C}">
                <a14:useLocalDpi xmlns:a14="http://schemas.microsoft.com/office/drawing/2010/main"/>
              </a:ext>
            </a:extLst>
          </a:blip>
          <a:stretch>
            <a:fillRect/>
          </a:stretch>
        </p:blipFill>
        <p:spPr>
          <a:xfrm>
            <a:off x="569015" y="3391296"/>
            <a:ext cx="974520" cy="877885"/>
          </a:xfrm>
          <a:prstGeom prst="rect">
            <a:avLst/>
          </a:prstGeom>
        </p:spPr>
      </p:pic>
      <p:pic>
        <p:nvPicPr>
          <p:cNvPr id="9" name="Picture 8" descr="best-practice-blueprints.png"/>
          <p:cNvPicPr>
            <a:picLocks noChangeAspect="1"/>
          </p:cNvPicPr>
          <p:nvPr/>
        </p:nvPicPr>
        <p:blipFill>
          <a:blip r:embed="rId5" cstate="screen">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a:xfrm>
            <a:off x="569015" y="2146604"/>
            <a:ext cx="1094375" cy="1088500"/>
          </a:xfrm>
          <a:prstGeom prst="rect">
            <a:avLst/>
          </a:prstGeom>
          <a:solidFill>
            <a:schemeClr val="accent1">
              <a:alpha val="0"/>
            </a:schemeClr>
          </a:solidFill>
          <a:effectLst/>
        </p:spPr>
      </p:pic>
      <p:pic>
        <p:nvPicPr>
          <p:cNvPr id="10" name="Picture 9" descr="on-site-workshops.pn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40199" y="4692238"/>
            <a:ext cx="752006" cy="483279"/>
          </a:xfrm>
          <a:prstGeom prst="rect">
            <a:avLst/>
          </a:prstGeom>
          <a:effectLst/>
        </p:spPr>
      </p:pic>
      <p:sp>
        <p:nvSpPr>
          <p:cNvPr id="11" name="Chevron 10"/>
          <p:cNvSpPr/>
          <p:nvPr/>
        </p:nvSpPr>
        <p:spPr>
          <a:xfrm>
            <a:off x="1797473" y="1456440"/>
            <a:ext cx="3041227" cy="570658"/>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FF"/>
                </a:solidFill>
                <a:latin typeface="Roboto Condensed Light" panose="02000000000000000000" pitchFamily="2" charset="0"/>
              </a:rPr>
              <a:t>1. </a:t>
            </a:r>
            <a:r>
              <a:rPr lang="en-US" sz="1400" dirty="0">
                <a:latin typeface="Roboto Condensed Light" panose="02000000000000000000" pitchFamily="2" charset="0"/>
              </a:rPr>
              <a:t>Set Realistic Goals for Optimizing Process</a:t>
            </a:r>
            <a:endParaRPr lang="en-US" sz="1400" dirty="0">
              <a:solidFill>
                <a:srgbClr val="FFFFFF"/>
              </a:solidFill>
              <a:latin typeface="Roboto Condensed Light" panose="02000000000000000000" pitchFamily="2" charset="0"/>
            </a:endParaRPr>
          </a:p>
        </p:txBody>
      </p:sp>
      <p:sp>
        <p:nvSpPr>
          <p:cNvPr id="12" name="Chevron 11"/>
          <p:cNvSpPr/>
          <p:nvPr/>
        </p:nvSpPr>
        <p:spPr>
          <a:xfrm>
            <a:off x="4838700" y="1466807"/>
            <a:ext cx="3581400" cy="570658"/>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FF"/>
                </a:solidFill>
                <a:latin typeface="Roboto Condensed Light" panose="02000000000000000000" pitchFamily="2" charset="0"/>
              </a:rPr>
              <a:t>2. </a:t>
            </a:r>
            <a:r>
              <a:rPr lang="en-CA" sz="1400" dirty="0">
                <a:solidFill>
                  <a:srgbClr val="FFFFFF"/>
                </a:solidFill>
                <a:latin typeface="Roboto Condensed Light" panose="02000000000000000000" pitchFamily="2" charset="0"/>
              </a:rPr>
              <a:t>Build New Optimized Processes</a:t>
            </a:r>
            <a:endParaRPr lang="en-US" sz="1400" dirty="0">
              <a:solidFill>
                <a:srgbClr val="FFFFFF"/>
              </a:solidFill>
              <a:latin typeface="Roboto Condensed Light" panose="02000000000000000000" pitchFamily="2" charset="0"/>
            </a:endParaRPr>
          </a:p>
        </p:txBody>
      </p:sp>
      <p:sp>
        <p:nvSpPr>
          <p:cNvPr id="13" name="Chevron 12"/>
          <p:cNvSpPr/>
          <p:nvPr/>
        </p:nvSpPr>
        <p:spPr>
          <a:xfrm>
            <a:off x="8420099" y="1466807"/>
            <a:ext cx="3486151" cy="570658"/>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FF"/>
                </a:solidFill>
                <a:latin typeface="Roboto Condensed Light" panose="02000000000000000000" pitchFamily="2" charset="0"/>
              </a:rPr>
              <a:t>3. </a:t>
            </a:r>
            <a:r>
              <a:rPr lang="en-US" sz="1400" dirty="0">
                <a:latin typeface="Roboto Condensed Light" panose="02000000000000000000" pitchFamily="2" charset="0"/>
              </a:rPr>
              <a:t>Integrate the New Processes Into Practice</a:t>
            </a:r>
          </a:p>
        </p:txBody>
      </p:sp>
      <p:sp>
        <p:nvSpPr>
          <p:cNvPr id="14" name="Rectangle 13">
            <a:extLst>
              <a:ext uri="{FF2B5EF4-FFF2-40B4-BE49-F238E27FC236}">
                <a16:creationId xmlns:a16="http://schemas.microsoft.com/office/drawing/2014/main" id="{FEF99AA0-36AA-4E24-9A18-003D8F0581CC}"/>
              </a:ext>
            </a:extLst>
          </p:cNvPr>
          <p:cNvSpPr/>
          <p:nvPr/>
        </p:nvSpPr>
        <p:spPr>
          <a:xfrm>
            <a:off x="354106" y="6437456"/>
            <a:ext cx="9523320"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Roboto Condensed Light" panose="02000000000000000000" pitchFamily="2" charset="0"/>
                <a:hlinkClick r:id="rId7"/>
              </a:rPr>
              <a:t>Blueprint: Optimize Project Intake, Approval, and Prioritization</a:t>
            </a:r>
            <a:endParaRPr kumimoji="0" lang="en-US" sz="1800" b="0" i="0" u="none" strike="noStrike" kern="0" cap="none" spc="0" normalizeH="0" baseline="0" noProof="0" dirty="0">
              <a:ln>
                <a:noFill/>
              </a:ln>
              <a:solidFill>
                <a:sysClr val="windowText" lastClr="000000"/>
              </a:solidFill>
              <a:effectLst/>
              <a:uLnTx/>
              <a:uFillTx/>
              <a:latin typeface="Roboto Condensed Light" panose="02000000000000000000" pitchFamily="2" charset="0"/>
            </a:endParaRPr>
          </a:p>
        </p:txBody>
      </p:sp>
    </p:spTree>
    <p:extLst>
      <p:ext uri="{BB962C8B-B14F-4D97-AF65-F5344CB8AC3E}">
        <p14:creationId xmlns:p14="http://schemas.microsoft.com/office/powerpoint/2010/main" val="11076607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B0DA14-19A5-40C0-98EE-8D883AB8A148}"/>
              </a:ext>
            </a:extLst>
          </p:cNvPr>
          <p:cNvSpPr>
            <a:spLocks noGrp="1"/>
          </p:cNvSpPr>
          <p:nvPr>
            <p:ph type="body" sz="quarter" idx="10"/>
          </p:nvPr>
        </p:nvSpPr>
        <p:spPr/>
        <p:txBody>
          <a:bodyPr/>
          <a:lstStyle/>
          <a:p>
            <a:r>
              <a:rPr lang="en-US" dirty="0"/>
              <a:t>About Info-Tech</a:t>
            </a:r>
            <a:endParaRPr lang="en-CA" dirty="0"/>
          </a:p>
        </p:txBody>
      </p:sp>
    </p:spTree>
    <p:extLst>
      <p:ext uri="{BB962C8B-B14F-4D97-AF65-F5344CB8AC3E}">
        <p14:creationId xmlns:p14="http://schemas.microsoft.com/office/powerpoint/2010/main" val="4008786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303604" y="3044060"/>
            <a:ext cx="1515611" cy="773640"/>
          </a:xfrm>
          <a:prstGeom prst="rect">
            <a:avLst/>
          </a:prstGeom>
        </p:spPr>
        <p:txBody>
          <a:bodyPr vert="horz" wrap="square" lIns="0" tIns="11206" rIns="0" bIns="0" rtlCol="0">
            <a:spAutoFit/>
          </a:bodyPr>
          <a:lstStyle/>
          <a:p>
            <a:pPr marL="11206" defTabSz="914400">
              <a:lnSpc>
                <a:spcPts val="1553"/>
              </a:lnSpc>
              <a:spcBef>
                <a:spcPts val="88"/>
              </a:spcBef>
            </a:pPr>
            <a:r>
              <a:rPr sz="1600" spc="-4" dirty="0">
                <a:solidFill>
                  <a:srgbClr val="858585"/>
                </a:solidFill>
                <a:latin typeface="Roboto Condensed Light" panose="02000000000000000000" pitchFamily="2" charset="0"/>
                <a:cs typeface="Arial" panose="020B0604020202020204" pitchFamily="34" charset="0"/>
              </a:rPr>
              <a:t>35,000</a:t>
            </a:r>
          </a:p>
          <a:p>
            <a:pPr marL="11206" marR="4483" defTabSz="914400">
              <a:lnSpc>
                <a:spcPts val="1412"/>
              </a:lnSpc>
              <a:spcBef>
                <a:spcPts val="141"/>
              </a:spcBef>
            </a:pPr>
            <a:r>
              <a:rPr lang="en-US" sz="1600" spc="-4" dirty="0">
                <a:solidFill>
                  <a:srgbClr val="858585"/>
                </a:solidFill>
                <a:latin typeface="Roboto Condensed Light" panose="02000000000000000000" pitchFamily="2" charset="0"/>
                <a:cs typeface="Arial" panose="020B0604020202020204" pitchFamily="34" charset="0"/>
              </a:rPr>
              <a:t>m</a:t>
            </a:r>
            <a:r>
              <a:rPr sz="1600" spc="-4" dirty="0">
                <a:solidFill>
                  <a:srgbClr val="858585"/>
                </a:solidFill>
                <a:latin typeface="Roboto Condensed Light" panose="02000000000000000000" pitchFamily="2" charset="0"/>
                <a:cs typeface="Arial" panose="020B0604020202020204" pitchFamily="34" charset="0"/>
              </a:rPr>
              <a:t>embers sharing best practices you  can</a:t>
            </a:r>
            <a:r>
              <a:rPr lang="en-US" sz="1600" spc="-4" dirty="0">
                <a:solidFill>
                  <a:srgbClr val="858585"/>
                </a:solidFill>
                <a:latin typeface="Roboto Condensed Light" panose="02000000000000000000" pitchFamily="2" charset="0"/>
                <a:cs typeface="Arial" panose="020B0604020202020204" pitchFamily="34" charset="0"/>
              </a:rPr>
              <a:t> l</a:t>
            </a:r>
            <a:r>
              <a:rPr sz="1600" spc="-4" dirty="0">
                <a:solidFill>
                  <a:srgbClr val="858585"/>
                </a:solidFill>
                <a:latin typeface="Roboto Condensed Light" panose="02000000000000000000" pitchFamily="2" charset="0"/>
                <a:cs typeface="Arial" panose="020B0604020202020204" pitchFamily="34" charset="0"/>
              </a:rPr>
              <a:t>everage</a:t>
            </a:r>
          </a:p>
        </p:txBody>
      </p:sp>
      <p:sp>
        <p:nvSpPr>
          <p:cNvPr id="4" name="object 4"/>
          <p:cNvSpPr txBox="1"/>
          <p:nvPr/>
        </p:nvSpPr>
        <p:spPr>
          <a:xfrm>
            <a:off x="3937332" y="3044061"/>
            <a:ext cx="1515611" cy="771377"/>
          </a:xfrm>
          <a:prstGeom prst="rect">
            <a:avLst/>
          </a:prstGeom>
        </p:spPr>
        <p:txBody>
          <a:bodyPr vert="horz" wrap="square" lIns="0" tIns="47065" rIns="0" bIns="0" rtlCol="0">
            <a:spAutoFit/>
          </a:bodyPr>
          <a:lstStyle/>
          <a:p>
            <a:pPr marL="11206" marR="4483" defTabSz="914400">
              <a:lnSpc>
                <a:spcPts val="1412"/>
              </a:lnSpc>
              <a:spcBef>
                <a:spcPts val="371"/>
              </a:spcBef>
            </a:pPr>
            <a:r>
              <a:rPr sz="1600" spc="-4" dirty="0">
                <a:solidFill>
                  <a:srgbClr val="858585"/>
                </a:solidFill>
                <a:latin typeface="Roboto Condensed Light" panose="02000000000000000000" pitchFamily="2" charset="0"/>
                <a:cs typeface="Arial" panose="020B0604020202020204" pitchFamily="34" charset="0"/>
              </a:rPr>
              <a:t>Millions spent  developing tools and templates  annually</a:t>
            </a:r>
          </a:p>
        </p:txBody>
      </p:sp>
      <p:sp>
        <p:nvSpPr>
          <p:cNvPr id="5" name="object 5"/>
          <p:cNvSpPr txBox="1"/>
          <p:nvPr/>
        </p:nvSpPr>
        <p:spPr>
          <a:xfrm>
            <a:off x="5449676" y="3044060"/>
            <a:ext cx="1747662" cy="945206"/>
          </a:xfrm>
          <a:prstGeom prst="rect">
            <a:avLst/>
          </a:prstGeom>
        </p:spPr>
        <p:txBody>
          <a:bodyPr vert="horz" wrap="square" lIns="0" tIns="47065" rIns="0" bIns="0" rtlCol="0">
            <a:spAutoFit/>
          </a:bodyPr>
          <a:lstStyle/>
          <a:p>
            <a:pPr marL="11206" marR="4483" defTabSz="914400">
              <a:lnSpc>
                <a:spcPts val="1412"/>
              </a:lnSpc>
              <a:spcBef>
                <a:spcPts val="371"/>
              </a:spcBef>
            </a:pPr>
            <a:r>
              <a:rPr sz="1600" spc="-4" dirty="0">
                <a:solidFill>
                  <a:srgbClr val="858585"/>
                </a:solidFill>
                <a:latin typeface="Roboto Condensed Light" panose="02000000000000000000" pitchFamily="2" charset="0"/>
                <a:cs typeface="Arial" panose="020B0604020202020204" pitchFamily="34" charset="0"/>
              </a:rPr>
              <a:t>Leverage direct  access to over 100 </a:t>
            </a:r>
            <a:r>
              <a:rPr lang="en-US" sz="1600" spc="-4" dirty="0">
                <a:solidFill>
                  <a:srgbClr val="858585"/>
                </a:solidFill>
                <a:latin typeface="Roboto Condensed Light" panose="02000000000000000000" pitchFamily="2" charset="0"/>
                <a:cs typeface="Arial" panose="020B0604020202020204" pitchFamily="34" charset="0"/>
              </a:rPr>
              <a:t>a</a:t>
            </a:r>
            <a:r>
              <a:rPr sz="1600" spc="-4" dirty="0">
                <a:solidFill>
                  <a:srgbClr val="858585"/>
                </a:solidFill>
                <a:latin typeface="Roboto Condensed Light" panose="02000000000000000000" pitchFamily="2" charset="0"/>
                <a:cs typeface="Arial" panose="020B0604020202020204" pitchFamily="34" charset="0"/>
              </a:rPr>
              <a:t>nalysts as an extension of your team</a:t>
            </a:r>
          </a:p>
        </p:txBody>
      </p:sp>
      <p:sp>
        <p:nvSpPr>
          <p:cNvPr id="6" name="object 6"/>
          <p:cNvSpPr txBox="1"/>
          <p:nvPr/>
        </p:nvSpPr>
        <p:spPr>
          <a:xfrm>
            <a:off x="7279374" y="3044062"/>
            <a:ext cx="1488040" cy="950913"/>
          </a:xfrm>
          <a:prstGeom prst="rect">
            <a:avLst/>
          </a:prstGeom>
        </p:spPr>
        <p:txBody>
          <a:bodyPr vert="horz" wrap="square" lIns="0" tIns="47065" rIns="0" bIns="0" rtlCol="0">
            <a:spAutoFit/>
          </a:bodyPr>
          <a:lstStyle/>
          <a:p>
            <a:pPr marL="11206" marR="4483" defTabSz="914400">
              <a:lnSpc>
                <a:spcPts val="1412"/>
              </a:lnSpc>
              <a:spcBef>
                <a:spcPts val="371"/>
              </a:spcBef>
            </a:pPr>
            <a:r>
              <a:rPr sz="1600" spc="-4" dirty="0">
                <a:solidFill>
                  <a:srgbClr val="858585"/>
                </a:solidFill>
                <a:latin typeface="Roboto Condensed Light" panose="02000000000000000000" pitchFamily="2" charset="0"/>
                <a:cs typeface="Arial" panose="020B0604020202020204" pitchFamily="34" charset="0"/>
              </a:rPr>
              <a:t>Use our </a:t>
            </a:r>
            <a:r>
              <a:rPr lang="en-US" sz="1600" spc="-4" dirty="0">
                <a:solidFill>
                  <a:srgbClr val="858585"/>
                </a:solidFill>
                <a:latin typeface="Roboto Condensed Light" panose="02000000000000000000" pitchFamily="2" charset="0"/>
                <a:cs typeface="Arial" panose="020B0604020202020204" pitchFamily="34" charset="0"/>
              </a:rPr>
              <a:t>m</a:t>
            </a:r>
            <a:r>
              <a:rPr sz="1600" spc="-4" dirty="0">
                <a:solidFill>
                  <a:srgbClr val="858585"/>
                </a:solidFill>
                <a:latin typeface="Roboto Condensed Light" panose="02000000000000000000" pitchFamily="2" charset="0"/>
                <a:cs typeface="Arial" panose="020B0604020202020204" pitchFamily="34" charset="0"/>
              </a:rPr>
              <a:t>assive  </a:t>
            </a:r>
            <a:r>
              <a:rPr lang="en-US" sz="1600" spc="-4" dirty="0">
                <a:solidFill>
                  <a:srgbClr val="858585"/>
                </a:solidFill>
                <a:latin typeface="Roboto Condensed Light" panose="02000000000000000000" pitchFamily="2" charset="0"/>
                <a:cs typeface="Arial" panose="020B0604020202020204" pitchFamily="34" charset="0"/>
              </a:rPr>
              <a:t>d</a:t>
            </a:r>
            <a:r>
              <a:rPr sz="1600" spc="-4" dirty="0">
                <a:solidFill>
                  <a:srgbClr val="858585"/>
                </a:solidFill>
                <a:latin typeface="Roboto Condensed Light" panose="02000000000000000000" pitchFamily="2" charset="0"/>
                <a:cs typeface="Arial" panose="020B0604020202020204" pitchFamily="34" charset="0"/>
              </a:rPr>
              <a:t>ata</a:t>
            </a:r>
            <a:r>
              <a:rPr lang="en-US" sz="1600" spc="-4" dirty="0">
                <a:solidFill>
                  <a:srgbClr val="858585"/>
                </a:solidFill>
                <a:latin typeface="Roboto Condensed Light" panose="02000000000000000000" pitchFamily="2" charset="0"/>
                <a:cs typeface="Arial" panose="020B0604020202020204" pitchFamily="34" charset="0"/>
              </a:rPr>
              <a:t>b</a:t>
            </a:r>
            <a:r>
              <a:rPr sz="1600" spc="-4" dirty="0">
                <a:solidFill>
                  <a:srgbClr val="858585"/>
                </a:solidFill>
                <a:latin typeface="Roboto Condensed Light" panose="02000000000000000000" pitchFamily="2" charset="0"/>
                <a:cs typeface="Arial" panose="020B0604020202020204" pitchFamily="34" charset="0"/>
              </a:rPr>
              <a:t>ase of  </a:t>
            </a:r>
            <a:r>
              <a:rPr lang="en-US" sz="1600" spc="-4" dirty="0">
                <a:solidFill>
                  <a:srgbClr val="858585"/>
                </a:solidFill>
                <a:latin typeface="Roboto Condensed Light" panose="02000000000000000000" pitchFamily="2" charset="0"/>
                <a:cs typeface="Arial" panose="020B0604020202020204" pitchFamily="34" charset="0"/>
              </a:rPr>
              <a:t>b</a:t>
            </a:r>
            <a:r>
              <a:rPr sz="1600" spc="-4" dirty="0">
                <a:solidFill>
                  <a:srgbClr val="858585"/>
                </a:solidFill>
                <a:latin typeface="Roboto Condensed Light" panose="02000000000000000000" pitchFamily="2" charset="0"/>
                <a:cs typeface="Arial" panose="020B0604020202020204" pitchFamily="34" charset="0"/>
              </a:rPr>
              <a:t>enchmarks and </a:t>
            </a:r>
            <a:r>
              <a:rPr lang="en-CA" sz="1600" spc="-4" dirty="0">
                <a:solidFill>
                  <a:srgbClr val="858585"/>
                </a:solidFill>
                <a:latin typeface="Roboto Condensed Light" panose="02000000000000000000" pitchFamily="2" charset="0"/>
                <a:cs typeface="Arial" panose="020B0604020202020204" pitchFamily="34" charset="0"/>
              </a:rPr>
              <a:t>vendor  assessments</a:t>
            </a:r>
            <a:endParaRPr sz="1600" spc="-4" dirty="0">
              <a:solidFill>
                <a:srgbClr val="858585"/>
              </a:solidFill>
              <a:latin typeface="Roboto Condensed Light" panose="02000000000000000000" pitchFamily="2" charset="0"/>
              <a:cs typeface="Arial" panose="020B0604020202020204" pitchFamily="34" charset="0"/>
            </a:endParaRPr>
          </a:p>
        </p:txBody>
      </p:sp>
      <p:sp>
        <p:nvSpPr>
          <p:cNvPr id="7" name="object 7"/>
          <p:cNvSpPr txBox="1"/>
          <p:nvPr/>
        </p:nvSpPr>
        <p:spPr>
          <a:xfrm>
            <a:off x="8944298" y="3044059"/>
            <a:ext cx="1161788" cy="765670"/>
          </a:xfrm>
          <a:prstGeom prst="rect">
            <a:avLst/>
          </a:prstGeom>
        </p:spPr>
        <p:txBody>
          <a:bodyPr vert="horz" wrap="square" lIns="0" tIns="47065" rIns="0" bIns="0" rtlCol="0">
            <a:spAutoFit/>
          </a:bodyPr>
          <a:lstStyle/>
          <a:p>
            <a:pPr marL="11206" marR="4483" defTabSz="914400">
              <a:lnSpc>
                <a:spcPts val="1412"/>
              </a:lnSpc>
              <a:spcBef>
                <a:spcPts val="371"/>
              </a:spcBef>
            </a:pPr>
            <a:r>
              <a:rPr sz="1600" spc="-4" dirty="0">
                <a:solidFill>
                  <a:srgbClr val="858585"/>
                </a:solidFill>
                <a:latin typeface="Roboto Condensed Light" panose="02000000000000000000" pitchFamily="2" charset="0"/>
                <a:cs typeface="Arial" panose="020B0604020202020204" pitchFamily="34" charset="0"/>
              </a:rPr>
              <a:t>Get up to  speed in a  fraction of the time</a:t>
            </a:r>
          </a:p>
        </p:txBody>
      </p:sp>
      <p:sp>
        <p:nvSpPr>
          <p:cNvPr id="8" name="object 8"/>
          <p:cNvSpPr txBox="1">
            <a:spLocks noGrp="1"/>
          </p:cNvSpPr>
          <p:nvPr>
            <p:ph type="title"/>
          </p:nvPr>
        </p:nvSpPr>
        <p:spPr>
          <a:xfrm>
            <a:off x="2327594" y="561180"/>
            <a:ext cx="6918800" cy="1231906"/>
          </a:xfrm>
          <a:prstGeom prst="rect">
            <a:avLst/>
          </a:prstGeom>
        </p:spPr>
        <p:txBody>
          <a:bodyPr vert="horz" wrap="square" lIns="0" tIns="106456" rIns="0" bIns="0" numCol="1" rtlCol="0" anchor="ctr" anchorCtr="0" compatLnSpc="1">
            <a:prstTxWarp prst="textNoShape">
              <a:avLst/>
            </a:prstTxWarp>
            <a:spAutoFit/>
          </a:bodyPr>
          <a:lstStyle/>
          <a:p>
            <a:pPr marL="11206" marR="4483">
              <a:spcBef>
                <a:spcPts val="0"/>
              </a:spcBef>
            </a:pPr>
            <a:r>
              <a:rPr sz="1590" b="0" spc="-31" dirty="0">
                <a:solidFill>
                  <a:srgbClr val="2576B7"/>
                </a:solidFill>
                <a:latin typeface="Montserrat SemiBold" panose="00000700000000000000" pitchFamily="2" charset="0"/>
                <a:cs typeface="Arial"/>
              </a:rPr>
              <a:t>It </a:t>
            </a:r>
            <a:r>
              <a:rPr sz="1590" b="0" spc="-49" dirty="0">
                <a:solidFill>
                  <a:srgbClr val="2576B7"/>
                </a:solidFill>
                <a:latin typeface="Montserrat SemiBold" panose="00000700000000000000" pitchFamily="2" charset="0"/>
                <a:cs typeface="Arial"/>
              </a:rPr>
              <a:t>Just Makes Sense</a:t>
            </a:r>
            <a:r>
              <a:rPr lang="en-US" sz="1590" b="0" spc="-49" dirty="0">
                <a:solidFill>
                  <a:srgbClr val="2576B7"/>
                </a:solidFill>
                <a:latin typeface="Montserrat SemiBold" panose="00000700000000000000" pitchFamily="2" charset="0"/>
                <a:cs typeface="Arial"/>
              </a:rPr>
              <a:t> </a:t>
            </a:r>
            <a:r>
              <a:rPr sz="1590" b="0" spc="-424" dirty="0">
                <a:solidFill>
                  <a:srgbClr val="2576B7"/>
                </a:solidFill>
                <a:latin typeface="Montserrat SemiBold" panose="00000700000000000000" pitchFamily="2" charset="0"/>
                <a:cs typeface="Arial"/>
              </a:rPr>
              <a:t> </a:t>
            </a:r>
            <a:r>
              <a:rPr sz="1590" b="0" spc="-66" dirty="0">
                <a:solidFill>
                  <a:srgbClr val="2576B7"/>
                </a:solidFill>
                <a:latin typeface="Montserrat SemiBold" panose="00000700000000000000" pitchFamily="2" charset="0"/>
                <a:cs typeface="Arial"/>
              </a:rPr>
              <a:t>to</a:t>
            </a:r>
            <a:r>
              <a:rPr lang="en-US" sz="1590" b="0" spc="-66" dirty="0">
                <a:solidFill>
                  <a:srgbClr val="2576B7"/>
                </a:solidFill>
                <a:latin typeface="Montserrat SemiBold" panose="00000700000000000000" pitchFamily="2" charset="0"/>
                <a:cs typeface="Arial"/>
              </a:rPr>
              <a:t>…</a:t>
            </a:r>
            <a:r>
              <a:rPr sz="4059" b="0" spc="-66" dirty="0">
                <a:solidFill>
                  <a:srgbClr val="2576B7"/>
                </a:solidFill>
                <a:latin typeface="Montserrat SemiBold" panose="00000700000000000000" pitchFamily="2" charset="0"/>
                <a:cs typeface="Arial"/>
              </a:rPr>
              <a:t>  </a:t>
            </a:r>
            <a:br>
              <a:rPr lang="en-US" sz="4059" b="0" spc="-66" dirty="0">
                <a:solidFill>
                  <a:srgbClr val="2576B7"/>
                </a:solidFill>
                <a:latin typeface="Montserrat SemiBold" panose="00000700000000000000" pitchFamily="2" charset="0"/>
                <a:cs typeface="Arial"/>
              </a:rPr>
            </a:br>
            <a:r>
              <a:rPr sz="4059" spc="-53" dirty="0">
                <a:solidFill>
                  <a:srgbClr val="2576B7"/>
                </a:solidFill>
                <a:latin typeface="Montserrat SemiBold" panose="00000700000000000000" pitchFamily="2" charset="0"/>
                <a:cs typeface="Arial"/>
              </a:rPr>
              <a:t>Leverage</a:t>
            </a:r>
            <a:r>
              <a:rPr sz="4059" spc="-202" dirty="0">
                <a:solidFill>
                  <a:srgbClr val="2576B7"/>
                </a:solidFill>
                <a:latin typeface="Montserrat SemiBold" panose="00000700000000000000" pitchFamily="2" charset="0"/>
                <a:cs typeface="Arial"/>
              </a:rPr>
              <a:t> </a:t>
            </a:r>
            <a:r>
              <a:rPr sz="4059" spc="-57" dirty="0">
                <a:solidFill>
                  <a:srgbClr val="2576B7"/>
                </a:solidFill>
                <a:latin typeface="Montserrat SemiBold" panose="00000700000000000000" pitchFamily="2" charset="0"/>
                <a:cs typeface="Arial"/>
              </a:rPr>
              <a:t>Best</a:t>
            </a:r>
            <a:r>
              <a:rPr lang="en-US" sz="4059" spc="-57" dirty="0">
                <a:solidFill>
                  <a:srgbClr val="2576B7"/>
                </a:solidFill>
                <a:latin typeface="Montserrat SemiBold" panose="00000700000000000000" pitchFamily="2" charset="0"/>
                <a:cs typeface="Arial"/>
              </a:rPr>
              <a:t> </a:t>
            </a:r>
            <a:r>
              <a:rPr sz="4059" spc="-57" dirty="0">
                <a:solidFill>
                  <a:srgbClr val="2576B7"/>
                </a:solidFill>
                <a:latin typeface="Montserrat SemiBold" panose="00000700000000000000" pitchFamily="2" charset="0"/>
                <a:cs typeface="Arial"/>
              </a:rPr>
              <a:t>Practices</a:t>
            </a:r>
            <a:endParaRPr sz="4059" dirty="0">
              <a:solidFill>
                <a:srgbClr val="2576B7"/>
              </a:solidFill>
              <a:latin typeface="Montserrat SemiBold" panose="00000700000000000000" pitchFamily="2" charset="0"/>
              <a:cs typeface="Arial"/>
            </a:endParaRPr>
          </a:p>
        </p:txBody>
      </p:sp>
      <p:sp>
        <p:nvSpPr>
          <p:cNvPr id="9" name="object 9"/>
          <p:cNvSpPr txBox="1"/>
          <p:nvPr/>
        </p:nvSpPr>
        <p:spPr>
          <a:xfrm>
            <a:off x="5603996" y="5513755"/>
            <a:ext cx="5360889" cy="380647"/>
          </a:xfrm>
          <a:prstGeom prst="rect">
            <a:avLst/>
          </a:prstGeom>
        </p:spPr>
        <p:txBody>
          <a:bodyPr vert="horz" wrap="square" lIns="0" tIns="11206" rIns="0" bIns="0" rtlCol="0">
            <a:spAutoFit/>
          </a:bodyPr>
          <a:lstStyle/>
          <a:p>
            <a:pPr marL="11206" defTabSz="914400">
              <a:spcBef>
                <a:spcPts val="88"/>
              </a:spcBef>
            </a:pPr>
            <a:r>
              <a:rPr sz="2400" spc="-4" dirty="0">
                <a:solidFill>
                  <a:srgbClr val="858585"/>
                </a:solidFill>
                <a:latin typeface="Montserrat SemiBold" panose="00000700000000000000" pitchFamily="2" charset="0"/>
                <a:cs typeface="Arial"/>
              </a:rPr>
              <a:t>Avoid starting from scratch</a:t>
            </a:r>
            <a:r>
              <a:rPr lang="en-US" sz="2400" spc="-4" dirty="0">
                <a:solidFill>
                  <a:srgbClr val="858585"/>
                </a:solidFill>
                <a:latin typeface="Montserrat SemiBold" panose="00000700000000000000" pitchFamily="2" charset="0"/>
                <a:cs typeface="Arial"/>
              </a:rPr>
              <a:t>.</a:t>
            </a:r>
            <a:endParaRPr sz="2400" spc="-4" dirty="0">
              <a:solidFill>
                <a:srgbClr val="858585"/>
              </a:solidFill>
              <a:latin typeface="Montserrat SemiBold" panose="00000700000000000000" pitchFamily="2" charset="0"/>
              <a:cs typeface="Arial"/>
            </a:endParaRPr>
          </a:p>
        </p:txBody>
      </p:sp>
      <p:sp>
        <p:nvSpPr>
          <p:cNvPr id="10" name="object 10"/>
          <p:cNvSpPr/>
          <p:nvPr/>
        </p:nvSpPr>
        <p:spPr>
          <a:xfrm>
            <a:off x="8832429" y="3092826"/>
            <a:ext cx="45719" cy="1053353"/>
          </a:xfrm>
          <a:custGeom>
            <a:avLst/>
            <a:gdLst/>
            <a:ahLst/>
            <a:cxnLst/>
            <a:rect l="l" t="t" r="r" b="b"/>
            <a:pathLst>
              <a:path h="1193800">
                <a:moveTo>
                  <a:pt x="0" y="1193800"/>
                </a:moveTo>
                <a:lnTo>
                  <a:pt x="0" y="0"/>
                </a:lnTo>
              </a:path>
            </a:pathLst>
          </a:custGeom>
          <a:ln w="3175">
            <a:solidFill>
              <a:schemeClr val="tx1">
                <a:lumMod val="65000"/>
                <a:lumOff val="35000"/>
              </a:schemeClr>
            </a:solidFill>
          </a:ln>
        </p:spPr>
        <p:txBody>
          <a:bodyPr wrap="square" lIns="0" tIns="0" rIns="0" bIns="0" rtlCol="0"/>
          <a:lstStyle/>
          <a:p>
            <a:pPr defTabSz="914400"/>
            <a:endParaRPr sz="1600" dirty="0">
              <a:solidFill>
                <a:srgbClr val="DFDFDF"/>
              </a:solidFill>
              <a:latin typeface="Roboto Condensed Light" panose="02000000000000000000" pitchFamily="2" charset="0"/>
              <a:cs typeface="Arial" panose="020B0604020202020204" pitchFamily="34" charset="0"/>
            </a:endParaRPr>
          </a:p>
        </p:txBody>
      </p:sp>
      <p:sp>
        <p:nvSpPr>
          <p:cNvPr id="11" name="object 11"/>
          <p:cNvSpPr/>
          <p:nvPr/>
        </p:nvSpPr>
        <p:spPr>
          <a:xfrm>
            <a:off x="7163202" y="3092826"/>
            <a:ext cx="45719" cy="1053353"/>
          </a:xfrm>
          <a:custGeom>
            <a:avLst/>
            <a:gdLst/>
            <a:ahLst/>
            <a:cxnLst/>
            <a:rect l="l" t="t" r="r" b="b"/>
            <a:pathLst>
              <a:path h="1193800">
                <a:moveTo>
                  <a:pt x="0" y="1193800"/>
                </a:moveTo>
                <a:lnTo>
                  <a:pt x="0" y="0"/>
                </a:lnTo>
              </a:path>
            </a:pathLst>
          </a:custGeom>
          <a:ln w="3175">
            <a:solidFill>
              <a:schemeClr val="tx1">
                <a:lumMod val="65000"/>
                <a:lumOff val="35000"/>
              </a:schemeClr>
            </a:solidFill>
          </a:ln>
        </p:spPr>
        <p:txBody>
          <a:bodyPr wrap="square" lIns="0" tIns="0" rIns="0" bIns="0" rtlCol="0"/>
          <a:lstStyle/>
          <a:p>
            <a:pPr defTabSz="914400"/>
            <a:endParaRPr sz="1600" dirty="0">
              <a:solidFill>
                <a:srgbClr val="DFDFDF"/>
              </a:solidFill>
              <a:latin typeface="Roboto Condensed Light" panose="02000000000000000000" pitchFamily="2" charset="0"/>
              <a:cs typeface="Arial" panose="020B0604020202020204" pitchFamily="34" charset="0"/>
            </a:endParaRPr>
          </a:p>
        </p:txBody>
      </p:sp>
      <p:sp>
        <p:nvSpPr>
          <p:cNvPr id="12" name="object 12"/>
          <p:cNvSpPr/>
          <p:nvPr/>
        </p:nvSpPr>
        <p:spPr>
          <a:xfrm>
            <a:off x="5344600" y="3092826"/>
            <a:ext cx="45719" cy="1053353"/>
          </a:xfrm>
          <a:custGeom>
            <a:avLst/>
            <a:gdLst/>
            <a:ahLst/>
            <a:cxnLst/>
            <a:rect l="l" t="t" r="r" b="b"/>
            <a:pathLst>
              <a:path h="1193800">
                <a:moveTo>
                  <a:pt x="0" y="1193800"/>
                </a:moveTo>
                <a:lnTo>
                  <a:pt x="0" y="0"/>
                </a:lnTo>
              </a:path>
            </a:pathLst>
          </a:custGeom>
          <a:ln w="3175">
            <a:solidFill>
              <a:schemeClr val="tx1">
                <a:lumMod val="65000"/>
                <a:lumOff val="35000"/>
              </a:schemeClr>
            </a:solidFill>
          </a:ln>
        </p:spPr>
        <p:txBody>
          <a:bodyPr wrap="square" lIns="0" tIns="0" rIns="0" bIns="0" rtlCol="0"/>
          <a:lstStyle/>
          <a:p>
            <a:pPr defTabSz="914400"/>
            <a:endParaRPr sz="1600" dirty="0">
              <a:solidFill>
                <a:srgbClr val="DFDFDF"/>
              </a:solidFill>
              <a:latin typeface="Roboto Condensed Light" panose="02000000000000000000" pitchFamily="2" charset="0"/>
              <a:cs typeface="Arial" panose="020B0604020202020204" pitchFamily="34" charset="0"/>
            </a:endParaRPr>
          </a:p>
        </p:txBody>
      </p:sp>
      <p:sp>
        <p:nvSpPr>
          <p:cNvPr id="13" name="object 13"/>
          <p:cNvSpPr/>
          <p:nvPr/>
        </p:nvSpPr>
        <p:spPr>
          <a:xfrm>
            <a:off x="3822953" y="3092826"/>
            <a:ext cx="45719" cy="1053353"/>
          </a:xfrm>
          <a:custGeom>
            <a:avLst/>
            <a:gdLst/>
            <a:ahLst/>
            <a:cxnLst/>
            <a:rect l="l" t="t" r="r" b="b"/>
            <a:pathLst>
              <a:path h="1193800">
                <a:moveTo>
                  <a:pt x="0" y="1193800"/>
                </a:moveTo>
                <a:lnTo>
                  <a:pt x="0" y="0"/>
                </a:lnTo>
              </a:path>
            </a:pathLst>
          </a:custGeom>
          <a:ln w="3175">
            <a:solidFill>
              <a:schemeClr val="tx1">
                <a:lumMod val="65000"/>
                <a:lumOff val="35000"/>
              </a:schemeClr>
            </a:solidFill>
          </a:ln>
        </p:spPr>
        <p:txBody>
          <a:bodyPr wrap="square" lIns="0" tIns="0" rIns="0" bIns="0" rtlCol="0"/>
          <a:lstStyle/>
          <a:p>
            <a:pPr defTabSz="914400"/>
            <a:endParaRPr sz="1600" dirty="0">
              <a:solidFill>
                <a:srgbClr val="DFDFDF"/>
              </a:solidFill>
              <a:latin typeface="Roboto Condensed Light" panose="02000000000000000000" pitchFamily="2" charset="0"/>
              <a:cs typeface="Arial" panose="020B0604020202020204" pitchFamily="34" charset="0"/>
            </a:endParaRPr>
          </a:p>
        </p:txBody>
      </p:sp>
      <p:sp>
        <p:nvSpPr>
          <p:cNvPr id="14" name="object 14"/>
          <p:cNvSpPr/>
          <p:nvPr/>
        </p:nvSpPr>
        <p:spPr>
          <a:xfrm>
            <a:off x="2183591" y="3092826"/>
            <a:ext cx="45719" cy="1053353"/>
          </a:xfrm>
          <a:custGeom>
            <a:avLst/>
            <a:gdLst/>
            <a:ahLst/>
            <a:cxnLst/>
            <a:rect l="l" t="t" r="r" b="b"/>
            <a:pathLst>
              <a:path h="1193800">
                <a:moveTo>
                  <a:pt x="0" y="1193800"/>
                </a:moveTo>
                <a:lnTo>
                  <a:pt x="0" y="0"/>
                </a:lnTo>
              </a:path>
            </a:pathLst>
          </a:custGeom>
          <a:ln w="3175">
            <a:solidFill>
              <a:schemeClr val="tx1">
                <a:lumMod val="65000"/>
                <a:lumOff val="35000"/>
              </a:schemeClr>
            </a:solidFill>
          </a:ln>
        </p:spPr>
        <p:txBody>
          <a:bodyPr wrap="square" lIns="0" tIns="0" rIns="0" bIns="0" rtlCol="0"/>
          <a:lstStyle/>
          <a:p>
            <a:pPr defTabSz="914400"/>
            <a:endParaRPr sz="1600" dirty="0">
              <a:solidFill>
                <a:srgbClr val="DFDFDF"/>
              </a:solidFill>
              <a:latin typeface="Roboto Condensed Light" panose="02000000000000000000" pitchFamily="2" charset="0"/>
              <a:cs typeface="Arial" panose="020B0604020202020204" pitchFamily="34" charset="0"/>
            </a:endParaRPr>
          </a:p>
        </p:txBody>
      </p:sp>
      <p:sp>
        <p:nvSpPr>
          <p:cNvPr id="15" name="object 15"/>
          <p:cNvSpPr/>
          <p:nvPr/>
        </p:nvSpPr>
        <p:spPr>
          <a:xfrm>
            <a:off x="5603735" y="6054057"/>
            <a:ext cx="4930588" cy="64994"/>
          </a:xfrm>
          <a:custGeom>
            <a:avLst/>
            <a:gdLst/>
            <a:ahLst/>
            <a:cxnLst/>
            <a:rect l="l" t="t" r="r" b="b"/>
            <a:pathLst>
              <a:path w="5588000" h="73659">
                <a:moveTo>
                  <a:pt x="0" y="73152"/>
                </a:moveTo>
                <a:lnTo>
                  <a:pt x="5588000" y="73152"/>
                </a:lnTo>
                <a:lnTo>
                  <a:pt x="5588000" y="0"/>
                </a:lnTo>
                <a:lnTo>
                  <a:pt x="0" y="0"/>
                </a:lnTo>
                <a:lnTo>
                  <a:pt x="0" y="73152"/>
                </a:lnTo>
                <a:close/>
              </a:path>
            </a:pathLst>
          </a:custGeom>
          <a:solidFill>
            <a:srgbClr val="2576B7"/>
          </a:solidFill>
        </p:spPr>
        <p:txBody>
          <a:bodyPr wrap="square" lIns="0" tIns="0" rIns="0" bIns="0" rtlCol="0"/>
          <a:lstStyle/>
          <a:p>
            <a:pPr defTabSz="914400"/>
            <a:endParaRPr sz="1588" dirty="0">
              <a:solidFill>
                <a:srgbClr val="000000"/>
              </a:solidFill>
              <a:latin typeface="Roboto Condensed Light" panose="02000000000000000000" pitchFamily="2" charset="0"/>
            </a:endParaRPr>
          </a:p>
        </p:txBody>
      </p:sp>
      <p:sp>
        <p:nvSpPr>
          <p:cNvPr id="17" name="object 17"/>
          <p:cNvSpPr txBox="1"/>
          <p:nvPr/>
        </p:nvSpPr>
        <p:spPr>
          <a:xfrm>
            <a:off x="1939412" y="6506844"/>
            <a:ext cx="88526" cy="98485"/>
          </a:xfrm>
          <a:prstGeom prst="rect">
            <a:avLst/>
          </a:prstGeom>
        </p:spPr>
        <p:txBody>
          <a:bodyPr vert="horz" wrap="square" lIns="0" tIns="3362" rIns="0" bIns="0" rtlCol="0">
            <a:spAutoFit/>
          </a:bodyPr>
          <a:lstStyle/>
          <a:p>
            <a:pPr marL="22413" defTabSz="914400">
              <a:spcBef>
                <a:spcPts val="26"/>
              </a:spcBef>
            </a:pPr>
            <a:fld id="{81D60167-4931-47E6-BA6A-407CBD079E47}" type="slidenum">
              <a:rPr sz="618" dirty="0">
                <a:solidFill>
                  <a:srgbClr val="FFFFFF"/>
                </a:solidFill>
                <a:latin typeface="Roboto Condensed Light" panose="02000000000000000000" pitchFamily="2" charset="0"/>
                <a:cs typeface="Arial"/>
              </a:rPr>
              <a:pPr marL="22413" defTabSz="914400">
                <a:spcBef>
                  <a:spcPts val="26"/>
                </a:spcBef>
              </a:pPr>
              <a:t>33</a:t>
            </a:fld>
            <a:endParaRPr sz="618" dirty="0">
              <a:solidFill>
                <a:srgbClr val="000000"/>
              </a:solidFill>
              <a:latin typeface="Roboto Condensed Light" panose="02000000000000000000" pitchFamily="2" charset="0"/>
              <a:cs typeface="Arial"/>
            </a:endParaRPr>
          </a:p>
        </p:txBody>
      </p:sp>
      <p:sp>
        <p:nvSpPr>
          <p:cNvPr id="21" name="object 2"/>
          <p:cNvSpPr/>
          <p:nvPr/>
        </p:nvSpPr>
        <p:spPr>
          <a:xfrm>
            <a:off x="1659267" y="672196"/>
            <a:ext cx="130235" cy="1294196"/>
          </a:xfrm>
          <a:custGeom>
            <a:avLst/>
            <a:gdLst/>
            <a:ahLst/>
            <a:cxnLst/>
            <a:rect l="l" t="t" r="r" b="b"/>
            <a:pathLst>
              <a:path w="146685" h="1826260">
                <a:moveTo>
                  <a:pt x="0" y="1825929"/>
                </a:moveTo>
                <a:lnTo>
                  <a:pt x="146304" y="1825929"/>
                </a:lnTo>
                <a:lnTo>
                  <a:pt x="146304" y="0"/>
                </a:lnTo>
                <a:lnTo>
                  <a:pt x="0" y="0"/>
                </a:lnTo>
                <a:lnTo>
                  <a:pt x="0" y="1825929"/>
                </a:lnTo>
                <a:close/>
              </a:path>
            </a:pathLst>
          </a:custGeom>
          <a:solidFill>
            <a:srgbClr val="2476B7"/>
          </a:solidFill>
        </p:spPr>
        <p:txBody>
          <a:bodyPr wrap="square" lIns="0" tIns="0" rIns="0" bIns="0" rtlCol="0"/>
          <a:lstStyle/>
          <a:p>
            <a:pPr defTabSz="914400"/>
            <a:endParaRPr sz="1588" dirty="0">
              <a:solidFill>
                <a:prstClr val="black"/>
              </a:solidFill>
              <a:latin typeface="Roboto Condensed Light" panose="02000000000000000000" pitchFamily="2" charset="0"/>
            </a:endParaRPr>
          </a:p>
        </p:txBody>
      </p:sp>
    </p:spTree>
    <p:extLst>
      <p:ext uri="{BB962C8B-B14F-4D97-AF65-F5344CB8AC3E}">
        <p14:creationId xmlns:p14="http://schemas.microsoft.com/office/powerpoint/2010/main" val="29444146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59267" y="672196"/>
            <a:ext cx="130235" cy="1294196"/>
          </a:xfrm>
          <a:custGeom>
            <a:avLst/>
            <a:gdLst/>
            <a:ahLst/>
            <a:cxnLst/>
            <a:rect l="l" t="t" r="r" b="b"/>
            <a:pathLst>
              <a:path w="146685" h="1826260">
                <a:moveTo>
                  <a:pt x="0" y="1825929"/>
                </a:moveTo>
                <a:lnTo>
                  <a:pt x="146304" y="1825929"/>
                </a:lnTo>
                <a:lnTo>
                  <a:pt x="146304" y="0"/>
                </a:lnTo>
                <a:lnTo>
                  <a:pt x="0" y="0"/>
                </a:lnTo>
                <a:lnTo>
                  <a:pt x="0" y="1825929"/>
                </a:lnTo>
                <a:close/>
              </a:path>
            </a:pathLst>
          </a:custGeom>
          <a:solidFill>
            <a:srgbClr val="2476B7"/>
          </a:solidFill>
        </p:spPr>
        <p:txBody>
          <a:bodyPr wrap="square" lIns="0" tIns="0" rIns="0" bIns="0" rtlCol="0"/>
          <a:lstStyle/>
          <a:p>
            <a:pPr defTabSz="914400"/>
            <a:endParaRPr sz="1588" dirty="0">
              <a:solidFill>
                <a:prstClr val="black"/>
              </a:solidFill>
              <a:latin typeface="Roboto Condensed Light" panose="02000000000000000000" pitchFamily="2" charset="0"/>
            </a:endParaRPr>
          </a:p>
        </p:txBody>
      </p:sp>
      <p:sp>
        <p:nvSpPr>
          <p:cNvPr id="6" name="object 6"/>
          <p:cNvSpPr txBox="1"/>
          <p:nvPr/>
        </p:nvSpPr>
        <p:spPr>
          <a:xfrm>
            <a:off x="2326015" y="1411943"/>
            <a:ext cx="8447282" cy="749979"/>
          </a:xfrm>
          <a:prstGeom prst="rect">
            <a:avLst/>
          </a:prstGeom>
        </p:spPr>
        <p:txBody>
          <a:bodyPr vert="horz" wrap="square" lIns="0" tIns="11206" rIns="0" bIns="0" rtlCol="0">
            <a:spAutoFit/>
          </a:bodyPr>
          <a:lstStyle/>
          <a:p>
            <a:pPr marL="11206" defTabSz="914400">
              <a:spcBef>
                <a:spcPts val="88"/>
              </a:spcBef>
            </a:pPr>
            <a:r>
              <a:rPr lang="en-CA" sz="1200" dirty="0">
                <a:solidFill>
                  <a:srgbClr val="858585"/>
                </a:solidFill>
                <a:latin typeface="Roboto Condensed Light" panose="02000000000000000000" pitchFamily="2" charset="0"/>
                <a:cs typeface="Arial"/>
              </a:rPr>
              <a:t>Follow </a:t>
            </a:r>
            <a:r>
              <a:rPr lang="en-CA" sz="1200" spc="-4" dirty="0">
                <a:solidFill>
                  <a:srgbClr val="858585"/>
                </a:solidFill>
                <a:latin typeface="Roboto Condensed Light" panose="02000000000000000000" pitchFamily="2" charset="0"/>
                <a:cs typeface="Arial"/>
              </a:rPr>
              <a:t>our </a:t>
            </a:r>
            <a:r>
              <a:rPr lang="en-CA" sz="1200" dirty="0">
                <a:solidFill>
                  <a:srgbClr val="858585"/>
                </a:solidFill>
                <a:latin typeface="Roboto Condensed Light" panose="02000000000000000000" pitchFamily="2" charset="0"/>
                <a:cs typeface="Arial"/>
              </a:rPr>
              <a:t>standardized </a:t>
            </a:r>
            <a:r>
              <a:rPr lang="en-CA" sz="1200" spc="-4" dirty="0">
                <a:solidFill>
                  <a:srgbClr val="858585"/>
                </a:solidFill>
                <a:latin typeface="Roboto Condensed Light" panose="02000000000000000000" pitchFamily="2" charset="0"/>
                <a:cs typeface="Arial"/>
              </a:rPr>
              <a:t>path </a:t>
            </a:r>
            <a:r>
              <a:rPr lang="en-CA" sz="1200" dirty="0">
                <a:solidFill>
                  <a:srgbClr val="858585"/>
                </a:solidFill>
                <a:latin typeface="Roboto Condensed Light" panose="02000000000000000000" pitchFamily="2" charset="0"/>
                <a:cs typeface="Arial"/>
              </a:rPr>
              <a:t>to </a:t>
            </a:r>
            <a:r>
              <a:rPr lang="en-CA" sz="1200" spc="-4" dirty="0">
                <a:solidFill>
                  <a:srgbClr val="858585"/>
                </a:solidFill>
                <a:latin typeface="Roboto Condensed Light" panose="02000000000000000000" pitchFamily="2" charset="0"/>
                <a:cs typeface="Arial"/>
              </a:rPr>
              <a:t>drive </a:t>
            </a:r>
            <a:r>
              <a:rPr lang="en-CA" sz="1200" dirty="0">
                <a:solidFill>
                  <a:srgbClr val="858585"/>
                </a:solidFill>
                <a:latin typeface="Roboto Condensed Light" panose="02000000000000000000" pitchFamily="2" charset="0"/>
                <a:cs typeface="Arial"/>
              </a:rPr>
              <a:t>IT </a:t>
            </a:r>
            <a:r>
              <a:rPr lang="en-CA" sz="1200" spc="-4" dirty="0">
                <a:solidFill>
                  <a:srgbClr val="858585"/>
                </a:solidFill>
                <a:latin typeface="Roboto Condensed Light" panose="02000000000000000000" pitchFamily="2" charset="0"/>
                <a:cs typeface="Arial"/>
              </a:rPr>
              <a:t>maturity and</a:t>
            </a:r>
            <a:r>
              <a:rPr lang="en-CA" sz="1200" dirty="0">
                <a:solidFill>
                  <a:srgbClr val="858585"/>
                </a:solidFill>
                <a:latin typeface="Roboto Condensed Light" panose="02000000000000000000" pitchFamily="2" charset="0"/>
                <a:cs typeface="Arial"/>
              </a:rPr>
              <a:t> </a:t>
            </a:r>
            <a:r>
              <a:rPr lang="en-CA" sz="1200" spc="-4" dirty="0">
                <a:solidFill>
                  <a:srgbClr val="858585"/>
                </a:solidFill>
                <a:latin typeface="Roboto Condensed Light" panose="02000000000000000000" pitchFamily="2" charset="0"/>
                <a:cs typeface="Arial"/>
              </a:rPr>
              <a:t>effectiveness </a:t>
            </a:r>
            <a:r>
              <a:rPr lang="en-CA" sz="1200" dirty="0">
                <a:solidFill>
                  <a:srgbClr val="858585"/>
                </a:solidFill>
                <a:latin typeface="Roboto Condensed Light" panose="02000000000000000000" pitchFamily="2" charset="0"/>
                <a:cs typeface="Arial"/>
              </a:rPr>
              <a:t>for your</a:t>
            </a:r>
            <a:r>
              <a:rPr lang="en-CA" sz="1200" spc="-57" dirty="0">
                <a:solidFill>
                  <a:srgbClr val="858585"/>
                </a:solidFill>
                <a:latin typeface="Roboto Condensed Light" panose="02000000000000000000" pitchFamily="2" charset="0"/>
                <a:cs typeface="Arial"/>
              </a:rPr>
              <a:t> </a:t>
            </a:r>
            <a:r>
              <a:rPr lang="en-CA" sz="1200" spc="-4" dirty="0">
                <a:solidFill>
                  <a:srgbClr val="858585"/>
                </a:solidFill>
                <a:latin typeface="Roboto Condensed Light" panose="02000000000000000000" pitchFamily="2" charset="0"/>
                <a:cs typeface="Arial"/>
              </a:rPr>
              <a:t>department. Each leader on your team will work with a dedicated Info-Tech Executive Advisor to create customized annual roadmaps to address their specific challenges and opportunities. Whether your IT department is an Unstable Operator, an Innovative Champion, or at any stage in-between, Info-Tech has the proven knowledge and skills and years of practical IT management and advisory experience to help stabilize and optimize your IT operations.</a:t>
            </a:r>
          </a:p>
        </p:txBody>
      </p:sp>
      <p:sp>
        <p:nvSpPr>
          <p:cNvPr id="7" name="object 7"/>
          <p:cNvSpPr txBox="1">
            <a:spLocks noGrp="1"/>
          </p:cNvSpPr>
          <p:nvPr>
            <p:ph type="title"/>
          </p:nvPr>
        </p:nvSpPr>
        <p:spPr>
          <a:xfrm>
            <a:off x="2326014" y="598339"/>
            <a:ext cx="5451662" cy="742285"/>
          </a:xfrm>
          <a:prstGeom prst="rect">
            <a:avLst/>
          </a:prstGeom>
        </p:spPr>
        <p:txBody>
          <a:bodyPr vert="horz" wrap="square" lIns="0" tIns="11206" rIns="0" bIns="0" numCol="1" rtlCol="0" anchor="ctr" anchorCtr="0" compatLnSpc="1">
            <a:prstTxWarp prst="textNoShape">
              <a:avLst/>
            </a:prstTxWarp>
            <a:spAutoFit/>
          </a:bodyPr>
          <a:lstStyle/>
          <a:p>
            <a:pPr marL="26896">
              <a:lnSpc>
                <a:spcPts val="1659"/>
              </a:lnSpc>
              <a:spcBef>
                <a:spcPts val="88"/>
              </a:spcBef>
            </a:pPr>
            <a:r>
              <a:rPr lang="en-CA" sz="1588" b="0" dirty="0">
                <a:solidFill>
                  <a:srgbClr val="2476B7"/>
                </a:solidFill>
                <a:latin typeface="Montserrat SemiBold" panose="00000700000000000000" pitchFamily="2" charset="0"/>
                <a:cs typeface="Arial Regular" charset="0"/>
              </a:rPr>
              <a:t>Systematically Improve</a:t>
            </a:r>
            <a:endParaRPr sz="1588" b="0" dirty="0">
              <a:solidFill>
                <a:srgbClr val="2476B7"/>
              </a:solidFill>
              <a:latin typeface="Montserrat SemiBold" panose="00000700000000000000" pitchFamily="2" charset="0"/>
              <a:cs typeface="Arial Regular" charset="0"/>
            </a:endParaRPr>
          </a:p>
          <a:p>
            <a:pPr marL="11206">
              <a:lnSpc>
                <a:spcPts val="3988"/>
              </a:lnSpc>
            </a:pPr>
            <a:r>
              <a:rPr lang="en-CA" sz="4060" dirty="0">
                <a:solidFill>
                  <a:srgbClr val="2476B7"/>
                </a:solidFill>
                <a:latin typeface="Montserrat SemiBold" panose="00000700000000000000" pitchFamily="2" charset="0"/>
                <a:cs typeface="Arial" panose="020B0604020202020204" pitchFamily="34" charset="0"/>
              </a:rPr>
              <a:t>IT Performance</a:t>
            </a:r>
            <a:endParaRPr sz="4060" dirty="0">
              <a:solidFill>
                <a:srgbClr val="2476B7"/>
              </a:solidFill>
              <a:latin typeface="Montserrat SemiBold" panose="00000700000000000000" pitchFamily="2" charset="0"/>
              <a:cs typeface="Arial" panose="020B0604020202020204" pitchFamily="34" charset="0"/>
            </a:endParaRPr>
          </a:p>
        </p:txBody>
      </p:sp>
      <p:sp>
        <p:nvSpPr>
          <p:cNvPr id="34" name="object 5"/>
          <p:cNvSpPr txBox="1"/>
          <p:nvPr/>
        </p:nvSpPr>
        <p:spPr>
          <a:xfrm>
            <a:off x="4819324" y="2689412"/>
            <a:ext cx="4744072" cy="261006"/>
          </a:xfrm>
          <a:prstGeom prst="rect">
            <a:avLst/>
          </a:prstGeom>
        </p:spPr>
        <p:txBody>
          <a:bodyPr vert="horz" wrap="square" lIns="0" tIns="42582" rIns="0" bIns="0" rtlCol="0">
            <a:spAutoFit/>
          </a:bodyPr>
          <a:lstStyle/>
          <a:p>
            <a:pPr marL="11206" marR="4483" defTabSz="914400">
              <a:lnSpc>
                <a:spcPts val="1677"/>
              </a:lnSpc>
              <a:spcBef>
                <a:spcPts val="335"/>
              </a:spcBef>
            </a:pPr>
            <a:r>
              <a:rPr sz="1600" b="1" spc="-66" dirty="0">
                <a:solidFill>
                  <a:srgbClr val="858585"/>
                </a:solidFill>
                <a:latin typeface="Roboto Condensed Light" panose="02000000000000000000" pitchFamily="2" charset="0"/>
                <a:cs typeface="Arial Black"/>
              </a:rPr>
              <a:t>Info-Tech </a:t>
            </a:r>
            <a:r>
              <a:rPr sz="1600" b="1" spc="-53" dirty="0">
                <a:solidFill>
                  <a:srgbClr val="858585"/>
                </a:solidFill>
                <a:latin typeface="Roboto Condensed Light" panose="02000000000000000000" pitchFamily="2" charset="0"/>
                <a:cs typeface="Arial Black"/>
              </a:rPr>
              <a:t>Research</a:t>
            </a:r>
            <a:r>
              <a:rPr sz="1600" b="1" spc="-202" dirty="0">
                <a:solidFill>
                  <a:srgbClr val="858585"/>
                </a:solidFill>
                <a:latin typeface="Roboto Condensed Light" panose="02000000000000000000" pitchFamily="2" charset="0"/>
                <a:cs typeface="Arial Black"/>
              </a:rPr>
              <a:t> </a:t>
            </a:r>
            <a:r>
              <a:rPr sz="1600" b="1" spc="-40" dirty="0">
                <a:solidFill>
                  <a:srgbClr val="858585"/>
                </a:solidFill>
                <a:latin typeface="Roboto Condensed Light" panose="02000000000000000000" pitchFamily="2" charset="0"/>
                <a:cs typeface="Arial Black"/>
              </a:rPr>
              <a:t>Group</a:t>
            </a:r>
            <a:r>
              <a:rPr lang="en-CA" sz="1600" b="1" spc="-40" dirty="0">
                <a:solidFill>
                  <a:srgbClr val="858585"/>
                </a:solidFill>
                <a:latin typeface="Roboto Condensed Light" panose="02000000000000000000" pitchFamily="2" charset="0"/>
                <a:cs typeface="Arial Black"/>
              </a:rPr>
              <a:t> </a:t>
            </a:r>
            <a:r>
              <a:rPr sz="1600" b="1" spc="-53" dirty="0">
                <a:solidFill>
                  <a:srgbClr val="858585"/>
                </a:solidFill>
                <a:latin typeface="Roboto Condensed Light" panose="02000000000000000000" pitchFamily="2" charset="0"/>
                <a:cs typeface="Arial Black"/>
              </a:rPr>
              <a:t>Maturity</a:t>
            </a:r>
            <a:r>
              <a:rPr sz="1600" b="1" spc="-168" dirty="0">
                <a:solidFill>
                  <a:srgbClr val="858585"/>
                </a:solidFill>
                <a:latin typeface="Roboto Condensed Light" panose="02000000000000000000" pitchFamily="2" charset="0"/>
                <a:cs typeface="Arial Black"/>
              </a:rPr>
              <a:t> </a:t>
            </a:r>
            <a:r>
              <a:rPr sz="1600" b="1" spc="-53" dirty="0">
                <a:solidFill>
                  <a:srgbClr val="858585"/>
                </a:solidFill>
                <a:latin typeface="Roboto Condensed Light" panose="02000000000000000000" pitchFamily="2" charset="0"/>
                <a:cs typeface="Arial Black"/>
              </a:rPr>
              <a:t>Model</a:t>
            </a:r>
            <a:endParaRPr sz="1600" dirty="0">
              <a:solidFill>
                <a:srgbClr val="000000"/>
              </a:solidFill>
              <a:latin typeface="Roboto Condensed Light" panose="02000000000000000000" pitchFamily="2" charset="0"/>
              <a:cs typeface="Arial Black"/>
            </a:endParaRPr>
          </a:p>
        </p:txBody>
      </p:sp>
      <p:sp>
        <p:nvSpPr>
          <p:cNvPr id="40" name="object 11"/>
          <p:cNvSpPr txBox="1"/>
          <p:nvPr/>
        </p:nvSpPr>
        <p:spPr>
          <a:xfrm>
            <a:off x="1706018" y="2968439"/>
            <a:ext cx="2620109" cy="453367"/>
          </a:xfrm>
          <a:prstGeom prst="rect">
            <a:avLst/>
          </a:prstGeom>
        </p:spPr>
        <p:txBody>
          <a:bodyPr vert="horz" wrap="square" lIns="0" tIns="42582" rIns="0" bIns="0" rtlCol="0">
            <a:spAutoFit/>
          </a:bodyPr>
          <a:lstStyle/>
          <a:p>
            <a:pPr marL="11206" marR="643812" defTabSz="914400">
              <a:lnSpc>
                <a:spcPts val="1588"/>
              </a:lnSpc>
              <a:spcBef>
                <a:spcPts val="335"/>
              </a:spcBef>
            </a:pPr>
            <a:r>
              <a:rPr sz="1600" b="1" dirty="0">
                <a:solidFill>
                  <a:srgbClr val="2576B7"/>
                </a:solidFill>
                <a:latin typeface="Roboto Condensed Light" panose="02000000000000000000" pitchFamily="2" charset="0"/>
                <a:cs typeface="Arial Black"/>
              </a:rPr>
              <a:t>Each Executive on Your</a:t>
            </a:r>
            <a:r>
              <a:rPr lang="en-CA" sz="1600" b="1" dirty="0">
                <a:solidFill>
                  <a:srgbClr val="2576B7"/>
                </a:solidFill>
                <a:latin typeface="Roboto Condensed Light" panose="02000000000000000000" pitchFamily="2" charset="0"/>
                <a:cs typeface="Arial Black"/>
              </a:rPr>
              <a:t> Team  </a:t>
            </a:r>
            <a:r>
              <a:rPr sz="1600" b="1" dirty="0">
                <a:solidFill>
                  <a:srgbClr val="2576B7"/>
                </a:solidFill>
                <a:latin typeface="Roboto Condensed Light" panose="02000000000000000000" pitchFamily="2" charset="0"/>
                <a:cs typeface="Arial Black"/>
              </a:rPr>
              <a:t>Receives:</a:t>
            </a:r>
            <a:endParaRPr sz="1600" dirty="0">
              <a:solidFill>
                <a:srgbClr val="000000"/>
              </a:solidFill>
              <a:latin typeface="Roboto Condensed Light" panose="02000000000000000000" pitchFamily="2" charset="0"/>
              <a:cs typeface="Arial Black"/>
            </a:endParaRPr>
          </a:p>
        </p:txBody>
      </p:sp>
      <p:sp>
        <p:nvSpPr>
          <p:cNvPr id="41" name="object 54"/>
          <p:cNvSpPr/>
          <p:nvPr/>
        </p:nvSpPr>
        <p:spPr>
          <a:xfrm>
            <a:off x="4549349" y="2743718"/>
            <a:ext cx="46752" cy="3774314"/>
          </a:xfrm>
          <a:custGeom>
            <a:avLst/>
            <a:gdLst/>
            <a:ahLst/>
            <a:cxnLst/>
            <a:rect l="l" t="t" r="r" b="b"/>
            <a:pathLst>
              <a:path h="3954145">
                <a:moveTo>
                  <a:pt x="0" y="0"/>
                </a:moveTo>
                <a:lnTo>
                  <a:pt x="0" y="3953597"/>
                </a:lnTo>
              </a:path>
            </a:pathLst>
          </a:custGeom>
          <a:ln w="6350">
            <a:solidFill>
              <a:srgbClr val="C9C9C9"/>
            </a:solidFill>
          </a:ln>
        </p:spPr>
        <p:txBody>
          <a:bodyPr wrap="square" lIns="0" tIns="0" rIns="0" bIns="0" rtlCol="0"/>
          <a:lstStyle/>
          <a:p>
            <a:pPr defTabSz="914400"/>
            <a:endParaRPr sz="1588" dirty="0">
              <a:solidFill>
                <a:srgbClr val="000000"/>
              </a:solidFill>
              <a:latin typeface="Roboto Condensed Light" panose="02000000000000000000" pitchFamily="2" charset="0"/>
            </a:endParaRPr>
          </a:p>
        </p:txBody>
      </p:sp>
      <p:sp>
        <p:nvSpPr>
          <p:cNvPr id="44" name="Rectangle 43"/>
          <p:cNvSpPr/>
          <p:nvPr/>
        </p:nvSpPr>
        <p:spPr>
          <a:xfrm>
            <a:off x="1659267" y="3423060"/>
            <a:ext cx="2689412" cy="2390206"/>
          </a:xfrm>
          <a:prstGeom prst="rect">
            <a:avLst/>
          </a:prstGeom>
        </p:spPr>
        <p:txBody>
          <a:bodyPr wrap="square">
            <a:spAutoFit/>
          </a:bodyPr>
          <a:lstStyle/>
          <a:p>
            <a:pPr marL="238138" marR="4483" indent="-226931" defTabSz="914400">
              <a:lnSpc>
                <a:spcPct val="101800"/>
              </a:lnSpc>
              <a:spcBef>
                <a:spcPts val="1059"/>
              </a:spcBef>
              <a:buClr>
                <a:srgbClr val="1B9ECF"/>
              </a:buClr>
              <a:buFontTx/>
              <a:buChar char="►"/>
            </a:pPr>
            <a:r>
              <a:rPr lang="en-CA" sz="1200" dirty="0">
                <a:solidFill>
                  <a:srgbClr val="858585"/>
                </a:solidFill>
                <a:latin typeface="Roboto Condensed Light" panose="02000000000000000000" pitchFamily="2" charset="0"/>
                <a:cs typeface="Arial" panose="020B0604020202020204" pitchFamily="34" charset="0"/>
              </a:rPr>
              <a:t>A dedicated Executive Advisor to help diagnose and drive improvement within your organization.</a:t>
            </a:r>
          </a:p>
          <a:p>
            <a:pPr marL="238138" marR="4483" indent="-226931" defTabSz="914400">
              <a:lnSpc>
                <a:spcPct val="101800"/>
              </a:lnSpc>
              <a:spcBef>
                <a:spcPts val="1059"/>
              </a:spcBef>
              <a:buClr>
                <a:srgbClr val="1B9ECF"/>
              </a:buClr>
              <a:buFontTx/>
              <a:buChar char="►"/>
            </a:pPr>
            <a:r>
              <a:rPr lang="en-CA" sz="1200" dirty="0">
                <a:solidFill>
                  <a:srgbClr val="858585"/>
                </a:solidFill>
                <a:latin typeface="Roboto Condensed Light" panose="02000000000000000000" pitchFamily="2" charset="0"/>
                <a:cs typeface="Arial" panose="020B0604020202020204" pitchFamily="34" charset="0"/>
              </a:rPr>
              <a:t>A customized Key Initiative Plan around your top priorities and a clear roadmap of how to improve their IT function.</a:t>
            </a:r>
          </a:p>
          <a:p>
            <a:pPr marL="238138" marR="4483" indent="-226931" defTabSz="914400">
              <a:lnSpc>
                <a:spcPct val="101800"/>
              </a:lnSpc>
              <a:spcBef>
                <a:spcPts val="1059"/>
              </a:spcBef>
              <a:buClr>
                <a:srgbClr val="1B9ECF"/>
              </a:buClr>
              <a:buFontTx/>
              <a:buChar char="►"/>
            </a:pPr>
            <a:r>
              <a:rPr lang="en-CA" sz="1200" dirty="0">
                <a:solidFill>
                  <a:srgbClr val="858585"/>
                </a:solidFill>
                <a:latin typeface="Roboto Condensed Light" panose="02000000000000000000" pitchFamily="2" charset="0"/>
                <a:cs typeface="Arial" panose="020B0604020202020204" pitchFamily="34" charset="0"/>
              </a:rPr>
              <a:t>On-demand advisory support for all of your key projects.</a:t>
            </a:r>
          </a:p>
          <a:p>
            <a:pPr marL="238138" marR="4483" indent="-226931" defTabSz="914400">
              <a:lnSpc>
                <a:spcPct val="101800"/>
              </a:lnSpc>
              <a:spcBef>
                <a:spcPts val="1059"/>
              </a:spcBef>
              <a:buClr>
                <a:srgbClr val="1B9ECF"/>
              </a:buClr>
              <a:buFontTx/>
              <a:buChar char="►"/>
            </a:pPr>
            <a:r>
              <a:rPr lang="en-CA" sz="1200" dirty="0">
                <a:solidFill>
                  <a:srgbClr val="858585"/>
                </a:solidFill>
                <a:latin typeface="Roboto Condensed Light" panose="02000000000000000000" pitchFamily="2" charset="0"/>
                <a:cs typeface="Arial" panose="020B0604020202020204" pitchFamily="34" charset="0"/>
              </a:rPr>
              <a:t>Complete online access to tools and best-practice resources.</a:t>
            </a:r>
          </a:p>
        </p:txBody>
      </p:sp>
      <p:pic>
        <p:nvPicPr>
          <p:cNvPr id="5" name="Picture 4" descr="A picture containing diagram&#10;&#10;Description automatically generated">
            <a:extLst>
              <a:ext uri="{FF2B5EF4-FFF2-40B4-BE49-F238E27FC236}">
                <a16:creationId xmlns:a16="http://schemas.microsoft.com/office/drawing/2014/main" id="{925E5456-EF82-48BA-93C8-0534D959AB3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796771" y="3097909"/>
            <a:ext cx="5299364" cy="3196340"/>
          </a:xfrm>
          <a:prstGeom prst="rect">
            <a:avLst/>
          </a:prstGeom>
        </p:spPr>
      </p:pic>
    </p:spTree>
    <p:extLst>
      <p:ext uri="{BB962C8B-B14F-4D97-AF65-F5344CB8AC3E}">
        <p14:creationId xmlns:p14="http://schemas.microsoft.com/office/powerpoint/2010/main" val="37030210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7"/>
          <p:cNvSpPr txBox="1">
            <a:spLocks noGrp="1"/>
          </p:cNvSpPr>
          <p:nvPr>
            <p:ph type="title"/>
          </p:nvPr>
        </p:nvSpPr>
        <p:spPr>
          <a:xfrm>
            <a:off x="2326014" y="640114"/>
            <a:ext cx="8237257" cy="1013769"/>
          </a:xfrm>
          <a:prstGeom prst="rect">
            <a:avLst/>
          </a:prstGeom>
        </p:spPr>
        <p:txBody>
          <a:bodyPr vert="horz" wrap="square" lIns="0" tIns="11206" rIns="0" bIns="0" numCol="1" rtlCol="0" anchor="ctr" anchorCtr="0" compatLnSpc="1">
            <a:prstTxWarp prst="textNoShape">
              <a:avLst/>
            </a:prstTxWarp>
            <a:spAutoFit/>
          </a:bodyPr>
          <a:lstStyle/>
          <a:p>
            <a:pPr marL="26896">
              <a:spcBef>
                <a:spcPts val="0"/>
              </a:spcBef>
            </a:pPr>
            <a:r>
              <a:rPr lang="en-US" sz="1588" b="0" dirty="0">
                <a:solidFill>
                  <a:srgbClr val="2476B7"/>
                </a:solidFill>
                <a:latin typeface="Montserrat SemiBold" panose="00000700000000000000" pitchFamily="2" charset="0"/>
                <a:cs typeface="Arial Regular" charset="0"/>
              </a:rPr>
              <a:t>A Step by Step</a:t>
            </a:r>
            <a:endParaRPr sz="1588" b="0" dirty="0">
              <a:solidFill>
                <a:srgbClr val="2476B7"/>
              </a:solidFill>
              <a:latin typeface="Montserrat SemiBold" panose="00000700000000000000" pitchFamily="2" charset="0"/>
              <a:cs typeface="Arial Regular" charset="0"/>
            </a:endParaRPr>
          </a:p>
          <a:p>
            <a:r>
              <a:rPr lang="en-CA" sz="4060" dirty="0">
                <a:solidFill>
                  <a:srgbClr val="2476B7"/>
                </a:solidFill>
                <a:latin typeface="Montserrat SemiBold" panose="00000700000000000000" pitchFamily="2" charset="0"/>
                <a:cs typeface="Arial" panose="020B0604020202020204" pitchFamily="34" charset="0"/>
              </a:rPr>
              <a:t>Program to Systematically</a:t>
            </a:r>
            <a:br>
              <a:rPr lang="en-CA" sz="4060" dirty="0">
                <a:solidFill>
                  <a:srgbClr val="2476B7"/>
                </a:solidFill>
                <a:latin typeface="Montserrat SemiBold" panose="00000700000000000000" pitchFamily="2" charset="0"/>
                <a:cs typeface="Arial" panose="020B0604020202020204" pitchFamily="34" charset="0"/>
              </a:rPr>
            </a:br>
            <a:r>
              <a:rPr lang="en-CA" sz="1590" dirty="0">
                <a:solidFill>
                  <a:srgbClr val="2476B7"/>
                </a:solidFill>
                <a:latin typeface="Montserrat SemiBold" panose="00000700000000000000" pitchFamily="2" charset="0"/>
                <a:cs typeface="Arial" panose="020B0604020202020204" pitchFamily="34" charset="0"/>
              </a:rPr>
              <a:t>Improve IT Performance</a:t>
            </a:r>
            <a:endParaRPr sz="1590" dirty="0">
              <a:solidFill>
                <a:srgbClr val="2476B7"/>
              </a:solidFill>
              <a:latin typeface="Montserrat SemiBold" panose="00000700000000000000" pitchFamily="2" charset="0"/>
              <a:cs typeface="Arial" panose="020B0604020202020204" pitchFamily="34" charset="0"/>
            </a:endParaRPr>
          </a:p>
        </p:txBody>
      </p:sp>
      <p:sp>
        <p:nvSpPr>
          <p:cNvPr id="6" name="object 3"/>
          <p:cNvSpPr txBox="1"/>
          <p:nvPr/>
        </p:nvSpPr>
        <p:spPr>
          <a:xfrm>
            <a:off x="2092092" y="2433520"/>
            <a:ext cx="2472578" cy="826154"/>
          </a:xfrm>
          <a:prstGeom prst="rect">
            <a:avLst/>
          </a:prstGeom>
        </p:spPr>
        <p:txBody>
          <a:bodyPr vert="horz" wrap="square" lIns="0" tIns="11206" rIns="0" bIns="0" rtlCol="0">
            <a:spAutoFit/>
          </a:bodyPr>
          <a:lstStyle/>
          <a:p>
            <a:pPr marL="11206" marR="160253" defTabSz="914400">
              <a:spcBef>
                <a:spcPts val="88"/>
              </a:spcBef>
            </a:pPr>
            <a:r>
              <a:rPr sz="1765" b="1" spc="-49" dirty="0">
                <a:solidFill>
                  <a:srgbClr val="2576B7"/>
                </a:solidFill>
                <a:latin typeface="Roboto Condensed Light" panose="02000000000000000000" pitchFamily="2" charset="0"/>
                <a:cs typeface="Arial"/>
              </a:rPr>
              <a:t>Info-Tech </a:t>
            </a:r>
            <a:r>
              <a:rPr sz="1765" b="1" spc="-35" dirty="0">
                <a:solidFill>
                  <a:srgbClr val="2576B7"/>
                </a:solidFill>
                <a:latin typeface="Roboto Condensed Light" panose="02000000000000000000" pitchFamily="2" charset="0"/>
                <a:cs typeface="Arial"/>
              </a:rPr>
              <a:t>provides best-practice</a:t>
            </a:r>
            <a:r>
              <a:rPr sz="1765" b="1" spc="-124" dirty="0">
                <a:solidFill>
                  <a:srgbClr val="2576B7"/>
                </a:solidFill>
                <a:latin typeface="Roboto Condensed Light" panose="02000000000000000000" pitchFamily="2" charset="0"/>
                <a:cs typeface="Arial"/>
              </a:rPr>
              <a:t> </a:t>
            </a:r>
            <a:r>
              <a:rPr sz="1765" b="1" spc="-40" dirty="0">
                <a:solidFill>
                  <a:srgbClr val="2576B7"/>
                </a:solidFill>
                <a:latin typeface="Roboto Condensed Light" panose="02000000000000000000" pitchFamily="2" charset="0"/>
                <a:cs typeface="Arial"/>
              </a:rPr>
              <a:t>research</a:t>
            </a:r>
            <a:endParaRPr sz="1765" dirty="0">
              <a:solidFill>
                <a:srgbClr val="2576B7"/>
              </a:solidFill>
              <a:latin typeface="Roboto Condensed Light" panose="02000000000000000000" pitchFamily="2" charset="0"/>
              <a:cs typeface="Arial"/>
            </a:endParaRPr>
          </a:p>
          <a:p>
            <a:pPr marL="11206" defTabSz="914400"/>
            <a:r>
              <a:rPr sz="1765" b="1" spc="-35" dirty="0">
                <a:solidFill>
                  <a:srgbClr val="2576B7"/>
                </a:solidFill>
                <a:latin typeface="Roboto Condensed Light" panose="02000000000000000000" pitchFamily="2" charset="0"/>
                <a:cs typeface="Arial"/>
              </a:rPr>
              <a:t>making </a:t>
            </a:r>
            <a:r>
              <a:rPr sz="1765" b="1" spc="-31" dirty="0">
                <a:solidFill>
                  <a:srgbClr val="2576B7"/>
                </a:solidFill>
                <a:latin typeface="Roboto Condensed Light" panose="02000000000000000000" pitchFamily="2" charset="0"/>
                <a:cs typeface="Arial"/>
              </a:rPr>
              <a:t>your </a:t>
            </a:r>
            <a:r>
              <a:rPr sz="1765" b="1" spc="-26" dirty="0">
                <a:solidFill>
                  <a:srgbClr val="2576B7"/>
                </a:solidFill>
                <a:latin typeface="Roboto Condensed Light" panose="02000000000000000000" pitchFamily="2" charset="0"/>
                <a:cs typeface="Arial"/>
              </a:rPr>
              <a:t>job</a:t>
            </a:r>
            <a:r>
              <a:rPr sz="1765" b="1" spc="-207" dirty="0">
                <a:solidFill>
                  <a:srgbClr val="2576B7"/>
                </a:solidFill>
                <a:latin typeface="Roboto Condensed Light" panose="02000000000000000000" pitchFamily="2" charset="0"/>
                <a:cs typeface="Arial"/>
              </a:rPr>
              <a:t> </a:t>
            </a:r>
            <a:r>
              <a:rPr sz="1765" b="1" spc="-49" dirty="0">
                <a:solidFill>
                  <a:srgbClr val="2576B7"/>
                </a:solidFill>
                <a:latin typeface="Roboto Condensed Light" panose="02000000000000000000" pitchFamily="2" charset="0"/>
                <a:cs typeface="Arial"/>
              </a:rPr>
              <a:t>easier.</a:t>
            </a:r>
            <a:endParaRPr sz="1765" dirty="0">
              <a:solidFill>
                <a:srgbClr val="2576B7"/>
              </a:solidFill>
              <a:latin typeface="Roboto Condensed Light" panose="02000000000000000000" pitchFamily="2" charset="0"/>
              <a:cs typeface="Arial"/>
            </a:endParaRPr>
          </a:p>
        </p:txBody>
      </p:sp>
      <p:sp>
        <p:nvSpPr>
          <p:cNvPr id="7" name="object 4"/>
          <p:cNvSpPr/>
          <p:nvPr/>
        </p:nvSpPr>
        <p:spPr>
          <a:xfrm>
            <a:off x="2061645" y="4162634"/>
            <a:ext cx="55546" cy="94689"/>
          </a:xfrm>
          <a:custGeom>
            <a:avLst/>
            <a:gdLst/>
            <a:ahLst/>
            <a:cxnLst/>
            <a:rect l="l" t="t" r="r" b="b"/>
            <a:pathLst>
              <a:path w="53975" h="107314">
                <a:moveTo>
                  <a:pt x="0" y="0"/>
                </a:moveTo>
                <a:lnTo>
                  <a:pt x="0" y="106972"/>
                </a:lnTo>
                <a:lnTo>
                  <a:pt x="53479" y="53492"/>
                </a:lnTo>
                <a:lnTo>
                  <a:pt x="0" y="0"/>
                </a:lnTo>
                <a:close/>
              </a:path>
            </a:pathLst>
          </a:custGeom>
          <a:solidFill>
            <a:srgbClr val="2576B7"/>
          </a:solidFill>
        </p:spPr>
        <p:txBody>
          <a:bodyPr wrap="square" lIns="0" tIns="0" rIns="0" bIns="0" rtlCol="0"/>
          <a:lstStyle/>
          <a:p>
            <a:pPr defTabSz="914400"/>
            <a:endParaRPr sz="1240" dirty="0">
              <a:solidFill>
                <a:prstClr val="black"/>
              </a:solidFill>
              <a:latin typeface="Roboto Condensed Light" panose="02000000000000000000" pitchFamily="2" charset="0"/>
            </a:endParaRPr>
          </a:p>
        </p:txBody>
      </p:sp>
      <p:sp>
        <p:nvSpPr>
          <p:cNvPr id="9" name="object 6"/>
          <p:cNvSpPr/>
          <p:nvPr/>
        </p:nvSpPr>
        <p:spPr>
          <a:xfrm>
            <a:off x="2061645" y="4459566"/>
            <a:ext cx="55546" cy="94689"/>
          </a:xfrm>
          <a:custGeom>
            <a:avLst/>
            <a:gdLst/>
            <a:ahLst/>
            <a:cxnLst/>
            <a:rect l="l" t="t" r="r" b="b"/>
            <a:pathLst>
              <a:path w="53975" h="107314">
                <a:moveTo>
                  <a:pt x="0" y="0"/>
                </a:moveTo>
                <a:lnTo>
                  <a:pt x="0" y="106972"/>
                </a:lnTo>
                <a:lnTo>
                  <a:pt x="53479" y="53492"/>
                </a:lnTo>
                <a:lnTo>
                  <a:pt x="0" y="0"/>
                </a:lnTo>
                <a:close/>
              </a:path>
            </a:pathLst>
          </a:custGeom>
          <a:solidFill>
            <a:srgbClr val="2576B7"/>
          </a:solidFill>
        </p:spPr>
        <p:txBody>
          <a:bodyPr wrap="square" lIns="0" tIns="0" rIns="0" bIns="0" rtlCol="0"/>
          <a:lstStyle/>
          <a:p>
            <a:pPr defTabSz="914400"/>
            <a:endParaRPr sz="1240" dirty="0">
              <a:solidFill>
                <a:prstClr val="black"/>
              </a:solidFill>
              <a:latin typeface="Roboto Condensed Light" panose="02000000000000000000" pitchFamily="2" charset="0"/>
            </a:endParaRPr>
          </a:p>
        </p:txBody>
      </p:sp>
      <p:sp>
        <p:nvSpPr>
          <p:cNvPr id="11" name="object 8"/>
          <p:cNvSpPr/>
          <p:nvPr/>
        </p:nvSpPr>
        <p:spPr>
          <a:xfrm>
            <a:off x="2061645" y="4756498"/>
            <a:ext cx="55546" cy="94689"/>
          </a:xfrm>
          <a:custGeom>
            <a:avLst/>
            <a:gdLst/>
            <a:ahLst/>
            <a:cxnLst/>
            <a:rect l="l" t="t" r="r" b="b"/>
            <a:pathLst>
              <a:path w="53975" h="107314">
                <a:moveTo>
                  <a:pt x="0" y="0"/>
                </a:moveTo>
                <a:lnTo>
                  <a:pt x="0" y="106972"/>
                </a:lnTo>
                <a:lnTo>
                  <a:pt x="53479" y="53492"/>
                </a:lnTo>
                <a:lnTo>
                  <a:pt x="0" y="0"/>
                </a:lnTo>
                <a:close/>
              </a:path>
            </a:pathLst>
          </a:custGeom>
          <a:solidFill>
            <a:srgbClr val="2576B7"/>
          </a:solidFill>
        </p:spPr>
        <p:txBody>
          <a:bodyPr wrap="square" lIns="0" tIns="0" rIns="0" bIns="0" rtlCol="0"/>
          <a:lstStyle/>
          <a:p>
            <a:pPr defTabSz="914400"/>
            <a:endParaRPr sz="1240" dirty="0">
              <a:solidFill>
                <a:prstClr val="black"/>
              </a:solidFill>
              <a:latin typeface="Roboto Condensed Light" panose="02000000000000000000" pitchFamily="2" charset="0"/>
            </a:endParaRPr>
          </a:p>
        </p:txBody>
      </p:sp>
      <p:sp>
        <p:nvSpPr>
          <p:cNvPr id="12" name="object 9"/>
          <p:cNvSpPr txBox="1"/>
          <p:nvPr/>
        </p:nvSpPr>
        <p:spPr>
          <a:xfrm>
            <a:off x="2201719" y="3816477"/>
            <a:ext cx="2625687" cy="1341872"/>
          </a:xfrm>
          <a:prstGeom prst="rect">
            <a:avLst/>
          </a:prstGeom>
        </p:spPr>
        <p:txBody>
          <a:bodyPr vert="horz" wrap="square" lIns="0" tIns="11206" rIns="0" bIns="0" rtlCol="0">
            <a:spAutoFit/>
          </a:bodyPr>
          <a:lstStyle/>
          <a:p>
            <a:pPr marL="16249" defTabSz="914400">
              <a:spcBef>
                <a:spcPts val="88"/>
              </a:spcBef>
            </a:pPr>
            <a:r>
              <a:rPr sz="1200" spc="-26" dirty="0">
                <a:solidFill>
                  <a:srgbClr val="858585"/>
                </a:solidFill>
                <a:latin typeface="Roboto Condensed Light" panose="02000000000000000000" pitchFamily="2" charset="0"/>
                <a:cs typeface="Arial"/>
              </a:rPr>
              <a:t>Tools </a:t>
            </a:r>
            <a:r>
              <a:rPr sz="1200" dirty="0">
                <a:solidFill>
                  <a:srgbClr val="858585"/>
                </a:solidFill>
                <a:latin typeface="Roboto Condensed Light" panose="02000000000000000000" pitchFamily="2" charset="0"/>
                <a:cs typeface="Arial"/>
              </a:rPr>
              <a:t>&amp;</a:t>
            </a:r>
            <a:r>
              <a:rPr sz="1200" spc="-84" dirty="0">
                <a:solidFill>
                  <a:srgbClr val="858585"/>
                </a:solidFill>
                <a:latin typeface="Roboto Condensed Light" panose="02000000000000000000" pitchFamily="2" charset="0"/>
                <a:cs typeface="Arial"/>
              </a:rPr>
              <a:t> </a:t>
            </a:r>
            <a:r>
              <a:rPr sz="1200" spc="-18" dirty="0">
                <a:solidFill>
                  <a:srgbClr val="858585"/>
                </a:solidFill>
                <a:latin typeface="Roboto Condensed Light" panose="02000000000000000000" pitchFamily="2" charset="0"/>
                <a:cs typeface="Arial"/>
              </a:rPr>
              <a:t>Templates</a:t>
            </a:r>
            <a:endParaRPr sz="1200" dirty="0">
              <a:solidFill>
                <a:prstClr val="black"/>
              </a:solidFill>
              <a:latin typeface="Roboto Condensed Light" panose="02000000000000000000" pitchFamily="2" charset="0"/>
              <a:cs typeface="Arial"/>
            </a:endParaRPr>
          </a:p>
          <a:p>
            <a:pPr marL="11206" marR="4483" indent="7845" defTabSz="914400">
              <a:lnSpc>
                <a:spcPct val="159700"/>
              </a:lnSpc>
            </a:pPr>
            <a:r>
              <a:rPr sz="1200" spc="-4" dirty="0">
                <a:solidFill>
                  <a:srgbClr val="858585"/>
                </a:solidFill>
                <a:latin typeface="Roboto Condensed Light" panose="02000000000000000000" pitchFamily="2" charset="0"/>
                <a:cs typeface="Arial"/>
              </a:rPr>
              <a:t>Step-by-Step </a:t>
            </a:r>
            <a:r>
              <a:rPr sz="1200" dirty="0">
                <a:solidFill>
                  <a:srgbClr val="858585"/>
                </a:solidFill>
                <a:latin typeface="Roboto Condensed Light" panose="02000000000000000000" pitchFamily="2" charset="0"/>
                <a:cs typeface="Arial"/>
              </a:rPr>
              <a:t>Methodologies  </a:t>
            </a:r>
            <a:endParaRPr lang="en-US" sz="1200" dirty="0">
              <a:solidFill>
                <a:srgbClr val="858585"/>
              </a:solidFill>
              <a:latin typeface="Roboto Condensed Light" panose="02000000000000000000" pitchFamily="2" charset="0"/>
              <a:cs typeface="Arial"/>
            </a:endParaRPr>
          </a:p>
          <a:p>
            <a:pPr marL="11206" marR="4483" indent="7845" defTabSz="914400">
              <a:lnSpc>
                <a:spcPct val="159700"/>
              </a:lnSpc>
            </a:pPr>
            <a:r>
              <a:rPr sz="1200" spc="-13" dirty="0">
                <a:solidFill>
                  <a:srgbClr val="858585"/>
                </a:solidFill>
                <a:latin typeface="Roboto Condensed Light" panose="02000000000000000000" pitchFamily="2" charset="0"/>
                <a:cs typeface="Arial"/>
              </a:rPr>
              <a:t>Benchmarking </a:t>
            </a:r>
            <a:r>
              <a:rPr sz="1200" dirty="0">
                <a:solidFill>
                  <a:srgbClr val="858585"/>
                </a:solidFill>
                <a:latin typeface="Roboto Condensed Light" panose="02000000000000000000" pitchFamily="2" charset="0"/>
                <a:cs typeface="Arial"/>
              </a:rPr>
              <a:t>&amp; </a:t>
            </a:r>
            <a:r>
              <a:rPr sz="1200" spc="-13" dirty="0">
                <a:solidFill>
                  <a:srgbClr val="858585"/>
                </a:solidFill>
                <a:latin typeface="Roboto Condensed Light" panose="02000000000000000000" pitchFamily="2" charset="0"/>
                <a:cs typeface="Arial"/>
              </a:rPr>
              <a:t>Diagnostic</a:t>
            </a:r>
            <a:r>
              <a:rPr sz="1200" spc="-110" dirty="0">
                <a:solidFill>
                  <a:srgbClr val="858585"/>
                </a:solidFill>
                <a:latin typeface="Roboto Condensed Light" panose="02000000000000000000" pitchFamily="2" charset="0"/>
                <a:cs typeface="Arial"/>
              </a:rPr>
              <a:t> </a:t>
            </a:r>
            <a:r>
              <a:rPr sz="1200" spc="-13" dirty="0">
                <a:solidFill>
                  <a:srgbClr val="858585"/>
                </a:solidFill>
                <a:latin typeface="Roboto Condensed Light" panose="02000000000000000000" pitchFamily="2" charset="0"/>
                <a:cs typeface="Arial"/>
              </a:rPr>
              <a:t>Programs  </a:t>
            </a:r>
            <a:r>
              <a:rPr sz="1200" spc="-9" dirty="0">
                <a:solidFill>
                  <a:srgbClr val="858585"/>
                </a:solidFill>
                <a:latin typeface="Roboto Condensed Light" panose="02000000000000000000" pitchFamily="2" charset="0"/>
                <a:cs typeface="Arial"/>
              </a:rPr>
              <a:t>Training </a:t>
            </a:r>
            <a:r>
              <a:rPr sz="1200" dirty="0">
                <a:solidFill>
                  <a:srgbClr val="858585"/>
                </a:solidFill>
                <a:latin typeface="Roboto Condensed Light" panose="02000000000000000000" pitchFamily="2" charset="0"/>
                <a:cs typeface="Arial"/>
              </a:rPr>
              <a:t>&amp; Executive </a:t>
            </a:r>
            <a:r>
              <a:rPr sz="1200" spc="-4" dirty="0">
                <a:solidFill>
                  <a:srgbClr val="858585"/>
                </a:solidFill>
                <a:latin typeface="Roboto Condensed Light" panose="02000000000000000000" pitchFamily="2" charset="0"/>
                <a:cs typeface="Arial"/>
              </a:rPr>
              <a:t>Coaching  </a:t>
            </a:r>
            <a:endParaRPr lang="en-US" sz="1200" spc="-4" dirty="0">
              <a:solidFill>
                <a:srgbClr val="858585"/>
              </a:solidFill>
              <a:latin typeface="Roboto Condensed Light" panose="02000000000000000000" pitchFamily="2" charset="0"/>
              <a:cs typeface="Arial"/>
            </a:endParaRPr>
          </a:p>
          <a:p>
            <a:pPr marL="11206" marR="4483" indent="7845" defTabSz="914400">
              <a:lnSpc>
                <a:spcPct val="159700"/>
              </a:lnSpc>
            </a:pPr>
            <a:r>
              <a:rPr sz="1200" spc="-18" dirty="0">
                <a:solidFill>
                  <a:srgbClr val="858585"/>
                </a:solidFill>
                <a:latin typeface="Roboto Condensed Light" panose="02000000000000000000" pitchFamily="2" charset="0"/>
                <a:cs typeface="Arial"/>
              </a:rPr>
              <a:t>Insights </a:t>
            </a:r>
            <a:r>
              <a:rPr sz="1200" dirty="0">
                <a:solidFill>
                  <a:srgbClr val="858585"/>
                </a:solidFill>
                <a:latin typeface="Roboto Condensed Light" panose="02000000000000000000" pitchFamily="2" charset="0"/>
                <a:cs typeface="Arial"/>
              </a:rPr>
              <a:t>&amp; </a:t>
            </a:r>
            <a:r>
              <a:rPr sz="1200" spc="-18" dirty="0">
                <a:solidFill>
                  <a:srgbClr val="858585"/>
                </a:solidFill>
                <a:latin typeface="Roboto Condensed Light" panose="02000000000000000000" pitchFamily="2" charset="0"/>
                <a:cs typeface="Arial"/>
              </a:rPr>
              <a:t>Advice </a:t>
            </a:r>
            <a:r>
              <a:rPr lang="en-US" sz="1200" spc="-18" dirty="0">
                <a:solidFill>
                  <a:srgbClr val="858585"/>
                </a:solidFill>
                <a:latin typeface="Roboto Condensed Light" panose="02000000000000000000" pitchFamily="2" charset="0"/>
                <a:cs typeface="Arial"/>
              </a:rPr>
              <a:t>F</a:t>
            </a:r>
            <a:r>
              <a:rPr sz="1200" spc="-13" dirty="0">
                <a:solidFill>
                  <a:srgbClr val="858585"/>
                </a:solidFill>
                <a:latin typeface="Roboto Condensed Light" panose="02000000000000000000" pitchFamily="2" charset="0"/>
                <a:cs typeface="Arial"/>
              </a:rPr>
              <a:t>rom </a:t>
            </a:r>
            <a:r>
              <a:rPr sz="1200" spc="-18" dirty="0">
                <a:solidFill>
                  <a:srgbClr val="858585"/>
                </a:solidFill>
                <a:latin typeface="Roboto Condensed Light" panose="02000000000000000000" pitchFamily="2" charset="0"/>
                <a:cs typeface="Arial"/>
              </a:rPr>
              <a:t>20,000+</a:t>
            </a:r>
            <a:r>
              <a:rPr sz="1200" spc="-221" dirty="0">
                <a:solidFill>
                  <a:srgbClr val="858585"/>
                </a:solidFill>
                <a:latin typeface="Roboto Condensed Light" panose="02000000000000000000" pitchFamily="2" charset="0"/>
                <a:cs typeface="Arial"/>
              </a:rPr>
              <a:t> </a:t>
            </a:r>
            <a:r>
              <a:rPr sz="1200" spc="-18" dirty="0">
                <a:solidFill>
                  <a:srgbClr val="858585"/>
                </a:solidFill>
                <a:latin typeface="Roboto Condensed Light" panose="02000000000000000000" pitchFamily="2" charset="0"/>
                <a:cs typeface="Arial"/>
              </a:rPr>
              <a:t>Peers</a:t>
            </a:r>
            <a:endParaRPr sz="1200" dirty="0">
              <a:solidFill>
                <a:prstClr val="black"/>
              </a:solidFill>
              <a:latin typeface="Roboto Condensed Light" panose="02000000000000000000" pitchFamily="2" charset="0"/>
              <a:cs typeface="Arial"/>
            </a:endParaRPr>
          </a:p>
        </p:txBody>
      </p:sp>
      <p:sp>
        <p:nvSpPr>
          <p:cNvPr id="34" name="object 11"/>
          <p:cNvSpPr txBox="1"/>
          <p:nvPr/>
        </p:nvSpPr>
        <p:spPr>
          <a:xfrm>
            <a:off x="5668543" y="2643818"/>
            <a:ext cx="3425077" cy="445922"/>
          </a:xfrm>
          <a:prstGeom prst="rect">
            <a:avLst/>
          </a:prstGeom>
        </p:spPr>
        <p:txBody>
          <a:bodyPr vert="horz" wrap="square" lIns="0" tIns="11206" rIns="0" bIns="0" rtlCol="0">
            <a:spAutoFit/>
          </a:bodyPr>
          <a:lstStyle/>
          <a:p>
            <a:pPr marL="11206" defTabSz="914400">
              <a:spcBef>
                <a:spcPts val="88"/>
              </a:spcBef>
            </a:pPr>
            <a:r>
              <a:rPr sz="2824" b="1" spc="-101" dirty="0">
                <a:solidFill>
                  <a:srgbClr val="29475F"/>
                </a:solidFill>
                <a:latin typeface="Roboto Condensed Light" panose="02000000000000000000" pitchFamily="2" charset="0"/>
                <a:cs typeface="Arial Black"/>
              </a:rPr>
              <a:t>Core IT Processes</a:t>
            </a:r>
          </a:p>
        </p:txBody>
      </p:sp>
      <p:sp>
        <p:nvSpPr>
          <p:cNvPr id="35" name="object 12"/>
          <p:cNvSpPr txBox="1"/>
          <p:nvPr/>
        </p:nvSpPr>
        <p:spPr>
          <a:xfrm>
            <a:off x="5294118" y="3092491"/>
            <a:ext cx="5069541" cy="313510"/>
          </a:xfrm>
          <a:prstGeom prst="rect">
            <a:avLst/>
          </a:prstGeom>
        </p:spPr>
        <p:txBody>
          <a:bodyPr vert="horz" wrap="square" lIns="0" tIns="14568" rIns="0" bIns="0" rtlCol="0">
            <a:spAutoFit/>
          </a:bodyPr>
          <a:lstStyle/>
          <a:p>
            <a:pPr marL="11206" defTabSz="914400">
              <a:spcBef>
                <a:spcPts val="115"/>
              </a:spcBef>
            </a:pPr>
            <a:r>
              <a:rPr sz="2912" spc="-6" baseline="-7575" dirty="0">
                <a:solidFill>
                  <a:srgbClr val="C9C9C9"/>
                </a:solidFill>
                <a:latin typeface="Roboto Condensed Light" panose="02000000000000000000" pitchFamily="2" charset="0"/>
                <a:cs typeface="Arial"/>
              </a:rPr>
              <a:t>02 </a:t>
            </a:r>
            <a:r>
              <a:rPr sz="1500" spc="-40" dirty="0">
                <a:solidFill>
                  <a:srgbClr val="2576B7"/>
                </a:solidFill>
                <a:latin typeface="Roboto Condensed Light" panose="02000000000000000000" pitchFamily="2" charset="0"/>
                <a:cs typeface="Arial"/>
              </a:rPr>
              <a:t>FASTER </a:t>
            </a:r>
            <a:r>
              <a:rPr sz="1500" spc="-22" dirty="0">
                <a:solidFill>
                  <a:srgbClr val="2576B7"/>
                </a:solidFill>
                <a:latin typeface="Roboto Condensed Light" panose="02000000000000000000" pitchFamily="2" charset="0"/>
                <a:cs typeface="Arial"/>
              </a:rPr>
              <a:t>AND </a:t>
            </a:r>
            <a:r>
              <a:rPr sz="1500" spc="-26" dirty="0">
                <a:solidFill>
                  <a:srgbClr val="2576B7"/>
                </a:solidFill>
                <a:latin typeface="Roboto Condensed Light" panose="02000000000000000000" pitchFamily="2" charset="0"/>
                <a:cs typeface="Arial"/>
              </a:rPr>
              <a:t>MORE </a:t>
            </a:r>
            <a:r>
              <a:rPr sz="1500" spc="-40" dirty="0">
                <a:solidFill>
                  <a:srgbClr val="2576B7"/>
                </a:solidFill>
                <a:latin typeface="Roboto Condensed Light" panose="02000000000000000000" pitchFamily="2" charset="0"/>
                <a:cs typeface="Arial"/>
              </a:rPr>
              <a:t>EFFECTIVELY </a:t>
            </a:r>
            <a:r>
              <a:rPr sz="1500" spc="-31" dirty="0">
                <a:solidFill>
                  <a:srgbClr val="2576B7"/>
                </a:solidFill>
                <a:latin typeface="Roboto Condensed Light" panose="02000000000000000000" pitchFamily="2" charset="0"/>
                <a:cs typeface="Arial"/>
              </a:rPr>
              <a:t>COMPLETE</a:t>
            </a:r>
            <a:r>
              <a:rPr sz="1500" spc="-75" dirty="0">
                <a:solidFill>
                  <a:srgbClr val="2576B7"/>
                </a:solidFill>
                <a:latin typeface="Roboto Condensed Light" panose="02000000000000000000" pitchFamily="2" charset="0"/>
                <a:cs typeface="Arial"/>
              </a:rPr>
              <a:t> </a:t>
            </a:r>
            <a:r>
              <a:rPr sz="1500" spc="-26" dirty="0">
                <a:solidFill>
                  <a:srgbClr val="2576B7"/>
                </a:solidFill>
                <a:latin typeface="Roboto Condensed Light" panose="02000000000000000000" pitchFamily="2" charset="0"/>
                <a:cs typeface="Arial"/>
              </a:rPr>
              <a:t>YOUR</a:t>
            </a:r>
            <a:endParaRPr sz="1500" dirty="0">
              <a:solidFill>
                <a:prstClr val="black"/>
              </a:solidFill>
              <a:latin typeface="Roboto Condensed Light" panose="02000000000000000000" pitchFamily="2" charset="0"/>
              <a:cs typeface="Arial"/>
            </a:endParaRPr>
          </a:p>
        </p:txBody>
      </p:sp>
      <p:sp>
        <p:nvSpPr>
          <p:cNvPr id="36" name="object 13"/>
          <p:cNvSpPr txBox="1"/>
          <p:nvPr/>
        </p:nvSpPr>
        <p:spPr>
          <a:xfrm>
            <a:off x="5668541" y="3408752"/>
            <a:ext cx="3825128" cy="445922"/>
          </a:xfrm>
          <a:prstGeom prst="rect">
            <a:avLst/>
          </a:prstGeom>
        </p:spPr>
        <p:txBody>
          <a:bodyPr vert="horz" wrap="square" lIns="0" tIns="11206" rIns="0" bIns="0" rtlCol="0">
            <a:spAutoFit/>
          </a:bodyPr>
          <a:lstStyle/>
          <a:p>
            <a:pPr marL="11206" defTabSz="914400">
              <a:spcBef>
                <a:spcPts val="88"/>
              </a:spcBef>
            </a:pPr>
            <a:r>
              <a:rPr sz="2824" b="1" spc="-101" dirty="0">
                <a:solidFill>
                  <a:srgbClr val="29475F"/>
                </a:solidFill>
                <a:latin typeface="Roboto Condensed Light" panose="02000000000000000000" pitchFamily="2" charset="0"/>
                <a:cs typeface="Arial Black"/>
              </a:rPr>
              <a:t>Technology</a:t>
            </a:r>
            <a:r>
              <a:rPr sz="2824" b="1" spc="-229" dirty="0">
                <a:solidFill>
                  <a:srgbClr val="29475F"/>
                </a:solidFill>
                <a:latin typeface="Roboto Condensed Light" panose="02000000000000000000" pitchFamily="2" charset="0"/>
                <a:cs typeface="Arial Black"/>
              </a:rPr>
              <a:t> </a:t>
            </a:r>
            <a:r>
              <a:rPr sz="2824" b="1" spc="-79" dirty="0">
                <a:solidFill>
                  <a:srgbClr val="29475F"/>
                </a:solidFill>
                <a:latin typeface="Roboto Condensed Light" panose="02000000000000000000" pitchFamily="2" charset="0"/>
                <a:cs typeface="Arial Black"/>
              </a:rPr>
              <a:t>Projects</a:t>
            </a:r>
            <a:endParaRPr sz="2824" dirty="0">
              <a:solidFill>
                <a:prstClr val="black"/>
              </a:solidFill>
              <a:latin typeface="Roboto Condensed Light" panose="02000000000000000000" pitchFamily="2" charset="0"/>
              <a:cs typeface="Arial Black"/>
            </a:endParaRPr>
          </a:p>
        </p:txBody>
      </p:sp>
      <p:sp>
        <p:nvSpPr>
          <p:cNvPr id="37" name="object 14"/>
          <p:cNvSpPr txBox="1"/>
          <p:nvPr/>
        </p:nvSpPr>
        <p:spPr>
          <a:xfrm>
            <a:off x="5294116" y="3857425"/>
            <a:ext cx="2904004" cy="313510"/>
          </a:xfrm>
          <a:prstGeom prst="rect">
            <a:avLst/>
          </a:prstGeom>
        </p:spPr>
        <p:txBody>
          <a:bodyPr vert="horz" wrap="square" lIns="0" tIns="14568" rIns="0" bIns="0" rtlCol="0">
            <a:spAutoFit/>
          </a:bodyPr>
          <a:lstStyle/>
          <a:p>
            <a:pPr marL="11206" defTabSz="914400">
              <a:spcBef>
                <a:spcPts val="115"/>
              </a:spcBef>
            </a:pPr>
            <a:r>
              <a:rPr sz="2912" spc="-6" baseline="-8838" dirty="0">
                <a:solidFill>
                  <a:srgbClr val="C9C9C9"/>
                </a:solidFill>
                <a:latin typeface="Roboto Condensed Light" panose="02000000000000000000" pitchFamily="2" charset="0"/>
                <a:cs typeface="Arial"/>
              </a:rPr>
              <a:t>03 </a:t>
            </a:r>
            <a:r>
              <a:rPr sz="1500" spc="-18" dirty="0">
                <a:solidFill>
                  <a:srgbClr val="2576B7"/>
                </a:solidFill>
                <a:latin typeface="Roboto Condensed Light" panose="02000000000000000000" pitchFamily="2" charset="0"/>
                <a:cs typeface="Arial"/>
              </a:rPr>
              <a:t>TRAIN AND </a:t>
            </a:r>
            <a:r>
              <a:rPr sz="1500" spc="-22" dirty="0">
                <a:solidFill>
                  <a:srgbClr val="2576B7"/>
                </a:solidFill>
                <a:latin typeface="Roboto Condensed Light" panose="02000000000000000000" pitchFamily="2" charset="0"/>
                <a:cs typeface="Arial"/>
              </a:rPr>
              <a:t>DEVELOP</a:t>
            </a:r>
            <a:r>
              <a:rPr sz="1500" spc="-35" dirty="0">
                <a:solidFill>
                  <a:srgbClr val="2576B7"/>
                </a:solidFill>
                <a:latin typeface="Roboto Condensed Light" panose="02000000000000000000" pitchFamily="2" charset="0"/>
                <a:cs typeface="Arial"/>
              </a:rPr>
              <a:t> </a:t>
            </a:r>
            <a:r>
              <a:rPr sz="1500" spc="-22" dirty="0">
                <a:solidFill>
                  <a:srgbClr val="2576B7"/>
                </a:solidFill>
                <a:latin typeface="Roboto Condensed Light" panose="02000000000000000000" pitchFamily="2" charset="0"/>
                <a:cs typeface="Arial"/>
              </a:rPr>
              <a:t>YOUR</a:t>
            </a:r>
            <a:endParaRPr sz="1500" dirty="0">
              <a:solidFill>
                <a:prstClr val="black"/>
              </a:solidFill>
              <a:latin typeface="Roboto Condensed Light" panose="02000000000000000000" pitchFamily="2" charset="0"/>
              <a:cs typeface="Arial"/>
            </a:endParaRPr>
          </a:p>
        </p:txBody>
      </p:sp>
      <p:sp>
        <p:nvSpPr>
          <p:cNvPr id="38" name="object 15"/>
          <p:cNvSpPr txBox="1"/>
          <p:nvPr/>
        </p:nvSpPr>
        <p:spPr>
          <a:xfrm>
            <a:off x="5668543" y="4173686"/>
            <a:ext cx="3709147" cy="445922"/>
          </a:xfrm>
          <a:prstGeom prst="rect">
            <a:avLst/>
          </a:prstGeom>
        </p:spPr>
        <p:txBody>
          <a:bodyPr vert="horz" wrap="square" lIns="0" tIns="11206" rIns="0" bIns="0" rtlCol="0">
            <a:spAutoFit/>
          </a:bodyPr>
          <a:lstStyle/>
          <a:p>
            <a:pPr marL="11206" defTabSz="914400">
              <a:spcBef>
                <a:spcPts val="88"/>
              </a:spcBef>
            </a:pPr>
            <a:r>
              <a:rPr sz="2824" b="1" spc="-49" dirty="0">
                <a:solidFill>
                  <a:srgbClr val="29475F"/>
                </a:solidFill>
                <a:latin typeface="Roboto Condensed Light" panose="02000000000000000000" pitchFamily="2" charset="0"/>
                <a:cs typeface="Arial Black"/>
              </a:rPr>
              <a:t>IT </a:t>
            </a:r>
            <a:r>
              <a:rPr sz="2824" b="1" spc="-79" dirty="0">
                <a:solidFill>
                  <a:srgbClr val="29475F"/>
                </a:solidFill>
                <a:latin typeface="Roboto Condensed Light" panose="02000000000000000000" pitchFamily="2" charset="0"/>
                <a:cs typeface="Arial Black"/>
              </a:rPr>
              <a:t>Leadership</a:t>
            </a:r>
            <a:r>
              <a:rPr sz="2824" b="1" spc="-366" dirty="0">
                <a:solidFill>
                  <a:srgbClr val="29475F"/>
                </a:solidFill>
                <a:latin typeface="Roboto Condensed Light" panose="02000000000000000000" pitchFamily="2" charset="0"/>
                <a:cs typeface="Arial Black"/>
              </a:rPr>
              <a:t> </a:t>
            </a:r>
            <a:r>
              <a:rPr sz="2824" b="1" spc="-137" dirty="0">
                <a:solidFill>
                  <a:srgbClr val="29475F"/>
                </a:solidFill>
                <a:latin typeface="Roboto Condensed Light" panose="02000000000000000000" pitchFamily="2" charset="0"/>
                <a:cs typeface="Arial Black"/>
              </a:rPr>
              <a:t>Team</a:t>
            </a:r>
            <a:endParaRPr sz="2824" dirty="0">
              <a:solidFill>
                <a:prstClr val="black"/>
              </a:solidFill>
              <a:latin typeface="Roboto Condensed Light" panose="02000000000000000000" pitchFamily="2" charset="0"/>
              <a:cs typeface="Arial Black"/>
            </a:endParaRPr>
          </a:p>
        </p:txBody>
      </p:sp>
      <p:sp>
        <p:nvSpPr>
          <p:cNvPr id="39" name="object 16"/>
          <p:cNvSpPr txBox="1"/>
          <p:nvPr/>
        </p:nvSpPr>
        <p:spPr>
          <a:xfrm>
            <a:off x="5294118" y="4622359"/>
            <a:ext cx="2382371" cy="313510"/>
          </a:xfrm>
          <a:prstGeom prst="rect">
            <a:avLst/>
          </a:prstGeom>
        </p:spPr>
        <p:txBody>
          <a:bodyPr vert="horz" wrap="square" lIns="0" tIns="14568" rIns="0" bIns="0" rtlCol="0">
            <a:spAutoFit/>
          </a:bodyPr>
          <a:lstStyle/>
          <a:p>
            <a:pPr marL="11206" defTabSz="914400">
              <a:spcBef>
                <a:spcPts val="115"/>
              </a:spcBef>
            </a:pPr>
            <a:r>
              <a:rPr sz="2912" spc="-6" baseline="-11363" dirty="0">
                <a:solidFill>
                  <a:srgbClr val="C9C9C9"/>
                </a:solidFill>
                <a:latin typeface="Roboto Condensed Light" panose="02000000000000000000" pitchFamily="2" charset="0"/>
                <a:cs typeface="Arial"/>
              </a:rPr>
              <a:t>04 </a:t>
            </a:r>
            <a:r>
              <a:rPr sz="1500" spc="-18" dirty="0">
                <a:solidFill>
                  <a:srgbClr val="2576B7"/>
                </a:solidFill>
                <a:latin typeface="Roboto Condensed Light" panose="02000000000000000000" pitchFamily="2" charset="0"/>
                <a:cs typeface="Arial"/>
              </a:rPr>
              <a:t>BUILD </a:t>
            </a:r>
            <a:r>
              <a:rPr sz="1500" dirty="0">
                <a:solidFill>
                  <a:srgbClr val="2576B7"/>
                </a:solidFill>
                <a:latin typeface="Roboto Condensed Light" panose="02000000000000000000" pitchFamily="2" charset="0"/>
                <a:cs typeface="Arial"/>
              </a:rPr>
              <a:t>A</a:t>
            </a:r>
            <a:r>
              <a:rPr sz="1500" spc="-49" dirty="0">
                <a:solidFill>
                  <a:srgbClr val="2576B7"/>
                </a:solidFill>
                <a:latin typeface="Roboto Condensed Light" panose="02000000000000000000" pitchFamily="2" charset="0"/>
                <a:cs typeface="Arial"/>
              </a:rPr>
              <a:t> </a:t>
            </a:r>
            <a:r>
              <a:rPr sz="1500" spc="-44" dirty="0">
                <a:solidFill>
                  <a:srgbClr val="2576B7"/>
                </a:solidFill>
                <a:latin typeface="Roboto Condensed Light" panose="02000000000000000000" pitchFamily="2" charset="0"/>
                <a:cs typeface="Arial"/>
              </a:rPr>
              <a:t>DATA-DRIVEN</a:t>
            </a:r>
            <a:endParaRPr sz="1500" dirty="0">
              <a:solidFill>
                <a:prstClr val="black"/>
              </a:solidFill>
              <a:latin typeface="Roboto Condensed Light" panose="02000000000000000000" pitchFamily="2" charset="0"/>
              <a:cs typeface="Arial"/>
            </a:endParaRPr>
          </a:p>
        </p:txBody>
      </p:sp>
      <p:sp>
        <p:nvSpPr>
          <p:cNvPr id="40" name="object 17"/>
          <p:cNvSpPr txBox="1"/>
          <p:nvPr/>
        </p:nvSpPr>
        <p:spPr>
          <a:xfrm>
            <a:off x="5668543" y="4938620"/>
            <a:ext cx="2113429" cy="445922"/>
          </a:xfrm>
          <a:prstGeom prst="rect">
            <a:avLst/>
          </a:prstGeom>
        </p:spPr>
        <p:txBody>
          <a:bodyPr vert="horz" wrap="square" lIns="0" tIns="11206" rIns="0" bIns="0" rtlCol="0">
            <a:spAutoFit/>
          </a:bodyPr>
          <a:lstStyle/>
          <a:p>
            <a:pPr marL="11206" defTabSz="914400">
              <a:spcBef>
                <a:spcPts val="88"/>
              </a:spcBef>
            </a:pPr>
            <a:r>
              <a:rPr sz="2824" b="1" spc="-49" dirty="0">
                <a:solidFill>
                  <a:srgbClr val="29475F"/>
                </a:solidFill>
                <a:latin typeface="Roboto Condensed Light" panose="02000000000000000000" pitchFamily="2" charset="0"/>
                <a:cs typeface="Arial Black"/>
              </a:rPr>
              <a:t>IT</a:t>
            </a:r>
            <a:r>
              <a:rPr sz="2824" b="1" spc="-269" dirty="0">
                <a:solidFill>
                  <a:srgbClr val="29475F"/>
                </a:solidFill>
                <a:latin typeface="Roboto Condensed Light" panose="02000000000000000000" pitchFamily="2" charset="0"/>
                <a:cs typeface="Arial Black"/>
              </a:rPr>
              <a:t> </a:t>
            </a:r>
            <a:r>
              <a:rPr sz="2824" b="1" spc="-66" dirty="0">
                <a:solidFill>
                  <a:srgbClr val="29475F"/>
                </a:solidFill>
                <a:latin typeface="Roboto Condensed Light" panose="02000000000000000000" pitchFamily="2" charset="0"/>
                <a:cs typeface="Arial Black"/>
              </a:rPr>
              <a:t>Strategy</a:t>
            </a:r>
            <a:endParaRPr sz="2824" dirty="0">
              <a:solidFill>
                <a:prstClr val="black"/>
              </a:solidFill>
              <a:latin typeface="Roboto Condensed Light" panose="02000000000000000000" pitchFamily="2" charset="0"/>
              <a:cs typeface="Arial Black"/>
            </a:endParaRPr>
          </a:p>
        </p:txBody>
      </p:sp>
      <p:sp>
        <p:nvSpPr>
          <p:cNvPr id="41" name="object 18"/>
          <p:cNvSpPr txBox="1"/>
          <p:nvPr/>
        </p:nvSpPr>
        <p:spPr>
          <a:xfrm>
            <a:off x="5294118" y="5387293"/>
            <a:ext cx="3194797" cy="313510"/>
          </a:xfrm>
          <a:prstGeom prst="rect">
            <a:avLst/>
          </a:prstGeom>
        </p:spPr>
        <p:txBody>
          <a:bodyPr vert="horz" wrap="square" lIns="0" tIns="14568" rIns="0" bIns="0" rtlCol="0">
            <a:spAutoFit/>
          </a:bodyPr>
          <a:lstStyle/>
          <a:p>
            <a:pPr marL="11206" defTabSz="914400">
              <a:spcBef>
                <a:spcPts val="115"/>
              </a:spcBef>
            </a:pPr>
            <a:r>
              <a:rPr sz="2912" spc="-6" baseline="-8838" dirty="0">
                <a:solidFill>
                  <a:srgbClr val="C9C9C9"/>
                </a:solidFill>
                <a:latin typeface="Roboto Condensed Light" panose="02000000000000000000" pitchFamily="2" charset="0"/>
                <a:cs typeface="Arial"/>
              </a:rPr>
              <a:t>05 </a:t>
            </a:r>
            <a:r>
              <a:rPr sz="1500" dirty="0">
                <a:solidFill>
                  <a:srgbClr val="2576B7"/>
                </a:solidFill>
                <a:latin typeface="Roboto Condensed Light" panose="02000000000000000000" pitchFamily="2" charset="0"/>
                <a:cs typeface="Arial"/>
              </a:rPr>
              <a:t>A </a:t>
            </a:r>
            <a:r>
              <a:rPr sz="1500" spc="-18" dirty="0">
                <a:solidFill>
                  <a:srgbClr val="2576B7"/>
                </a:solidFill>
                <a:latin typeface="Roboto Condensed Light" panose="02000000000000000000" pitchFamily="2" charset="0"/>
                <a:cs typeface="Arial"/>
              </a:rPr>
              <a:t>STEP</a:t>
            </a:r>
            <a:r>
              <a:rPr lang="en-US" sz="1500" spc="-18" dirty="0">
                <a:solidFill>
                  <a:srgbClr val="2576B7"/>
                </a:solidFill>
                <a:latin typeface="Roboto Condensed Light" panose="02000000000000000000" pitchFamily="2" charset="0"/>
                <a:cs typeface="Arial"/>
              </a:rPr>
              <a:t>-</a:t>
            </a:r>
            <a:r>
              <a:rPr sz="1500" spc="-13" dirty="0">
                <a:solidFill>
                  <a:srgbClr val="2576B7"/>
                </a:solidFill>
                <a:latin typeface="Roboto Condensed Light" panose="02000000000000000000" pitchFamily="2" charset="0"/>
                <a:cs typeface="Arial"/>
              </a:rPr>
              <a:t>BY</a:t>
            </a:r>
            <a:r>
              <a:rPr lang="en-US" sz="1500" spc="-13" dirty="0">
                <a:solidFill>
                  <a:srgbClr val="2576B7"/>
                </a:solidFill>
                <a:latin typeface="Roboto Condensed Light" panose="02000000000000000000" pitchFamily="2" charset="0"/>
                <a:cs typeface="Arial"/>
              </a:rPr>
              <a:t>-</a:t>
            </a:r>
            <a:r>
              <a:rPr sz="1500" spc="-18" dirty="0">
                <a:solidFill>
                  <a:srgbClr val="2576B7"/>
                </a:solidFill>
                <a:latin typeface="Roboto Condensed Light" panose="02000000000000000000" pitchFamily="2" charset="0"/>
                <a:cs typeface="Arial"/>
              </a:rPr>
              <a:t>STEP </a:t>
            </a:r>
            <a:r>
              <a:rPr sz="1500" spc="-22" dirty="0">
                <a:solidFill>
                  <a:srgbClr val="2576B7"/>
                </a:solidFill>
                <a:latin typeface="Roboto Condensed Light" panose="02000000000000000000" pitchFamily="2" charset="0"/>
                <a:cs typeface="Arial"/>
              </a:rPr>
              <a:t>PROGRAM</a:t>
            </a:r>
            <a:r>
              <a:rPr sz="1500" spc="-154" dirty="0">
                <a:solidFill>
                  <a:srgbClr val="2576B7"/>
                </a:solidFill>
                <a:latin typeface="Roboto Condensed Light" panose="02000000000000000000" pitchFamily="2" charset="0"/>
                <a:cs typeface="Arial"/>
              </a:rPr>
              <a:t> </a:t>
            </a:r>
            <a:r>
              <a:rPr sz="1500" spc="-26" dirty="0">
                <a:solidFill>
                  <a:srgbClr val="2576B7"/>
                </a:solidFill>
                <a:latin typeface="Roboto Condensed Light" panose="02000000000000000000" pitchFamily="2" charset="0"/>
                <a:cs typeface="Arial"/>
              </a:rPr>
              <a:t>TO</a:t>
            </a:r>
            <a:endParaRPr sz="1500" dirty="0">
              <a:solidFill>
                <a:prstClr val="black"/>
              </a:solidFill>
              <a:latin typeface="Roboto Condensed Light" panose="02000000000000000000" pitchFamily="2" charset="0"/>
              <a:cs typeface="Arial"/>
            </a:endParaRPr>
          </a:p>
        </p:txBody>
      </p:sp>
      <p:sp>
        <p:nvSpPr>
          <p:cNvPr id="42" name="object 19"/>
          <p:cNvSpPr txBox="1"/>
          <p:nvPr/>
        </p:nvSpPr>
        <p:spPr>
          <a:xfrm>
            <a:off x="5668543" y="5703553"/>
            <a:ext cx="4894729" cy="445922"/>
          </a:xfrm>
          <a:prstGeom prst="rect">
            <a:avLst/>
          </a:prstGeom>
        </p:spPr>
        <p:txBody>
          <a:bodyPr vert="horz" wrap="square" lIns="0" tIns="11206" rIns="0" bIns="0" rtlCol="0">
            <a:spAutoFit/>
          </a:bodyPr>
          <a:lstStyle/>
          <a:p>
            <a:pPr marL="11206" defTabSz="914400">
              <a:spcBef>
                <a:spcPts val="88"/>
              </a:spcBef>
            </a:pPr>
            <a:r>
              <a:rPr sz="2824" b="1" spc="-110" dirty="0">
                <a:solidFill>
                  <a:srgbClr val="29475F"/>
                </a:solidFill>
                <a:latin typeface="Roboto Condensed Light" panose="02000000000000000000" pitchFamily="2" charset="0"/>
                <a:cs typeface="Arial Black"/>
              </a:rPr>
              <a:t>Systematically </a:t>
            </a:r>
            <a:r>
              <a:rPr sz="2824" b="1" spc="-115" dirty="0">
                <a:solidFill>
                  <a:srgbClr val="29475F"/>
                </a:solidFill>
                <a:latin typeface="Roboto Condensed Light" panose="02000000000000000000" pitchFamily="2" charset="0"/>
                <a:cs typeface="Arial Black"/>
              </a:rPr>
              <a:t>Improve</a:t>
            </a:r>
            <a:r>
              <a:rPr lang="en-US" sz="2824" b="1" spc="-115" dirty="0">
                <a:solidFill>
                  <a:srgbClr val="29475F"/>
                </a:solidFill>
                <a:latin typeface="Roboto Condensed Light" panose="02000000000000000000" pitchFamily="2" charset="0"/>
                <a:cs typeface="Arial Black"/>
              </a:rPr>
              <a:t> I</a:t>
            </a:r>
            <a:r>
              <a:rPr sz="2824" b="1" spc="-115" dirty="0">
                <a:solidFill>
                  <a:srgbClr val="29475F"/>
                </a:solidFill>
                <a:latin typeface="Roboto Condensed Light" panose="02000000000000000000" pitchFamily="2" charset="0"/>
                <a:cs typeface="Arial Black"/>
              </a:rPr>
              <a:t>T</a:t>
            </a:r>
            <a:endParaRPr sz="2824" dirty="0">
              <a:solidFill>
                <a:prstClr val="black"/>
              </a:solidFill>
              <a:latin typeface="Roboto Condensed Light" panose="02000000000000000000" pitchFamily="2" charset="0"/>
              <a:cs typeface="Arial Black"/>
            </a:endParaRPr>
          </a:p>
        </p:txBody>
      </p:sp>
      <p:sp>
        <p:nvSpPr>
          <p:cNvPr id="43" name="object 12"/>
          <p:cNvSpPr txBox="1"/>
          <p:nvPr/>
        </p:nvSpPr>
        <p:spPr>
          <a:xfrm>
            <a:off x="5294118" y="2327557"/>
            <a:ext cx="5069541" cy="313510"/>
          </a:xfrm>
          <a:prstGeom prst="rect">
            <a:avLst/>
          </a:prstGeom>
        </p:spPr>
        <p:txBody>
          <a:bodyPr vert="horz" wrap="square" lIns="0" tIns="14568" rIns="0" bIns="0" rtlCol="0">
            <a:spAutoFit/>
          </a:bodyPr>
          <a:lstStyle/>
          <a:p>
            <a:pPr marL="11206" defTabSz="914400">
              <a:spcBef>
                <a:spcPts val="115"/>
              </a:spcBef>
            </a:pPr>
            <a:r>
              <a:rPr sz="2912" spc="-6" baseline="-7575" dirty="0">
                <a:solidFill>
                  <a:srgbClr val="C9C9C9"/>
                </a:solidFill>
                <a:latin typeface="Roboto Condensed Light" panose="02000000000000000000" pitchFamily="2" charset="0"/>
                <a:cs typeface="Arial"/>
              </a:rPr>
              <a:t>0</a:t>
            </a:r>
            <a:r>
              <a:rPr lang="en-US" sz="2912" spc="-6" baseline="-7575" dirty="0">
                <a:solidFill>
                  <a:srgbClr val="C9C9C9"/>
                </a:solidFill>
                <a:latin typeface="Roboto Condensed Light" panose="02000000000000000000" pitchFamily="2" charset="0"/>
                <a:cs typeface="Arial"/>
              </a:rPr>
              <a:t>1</a:t>
            </a:r>
            <a:r>
              <a:rPr sz="2912" spc="-6" baseline="-7575" dirty="0">
                <a:solidFill>
                  <a:srgbClr val="C9C9C9"/>
                </a:solidFill>
                <a:latin typeface="Roboto Condensed Light" panose="02000000000000000000" pitchFamily="2" charset="0"/>
                <a:cs typeface="Arial"/>
              </a:rPr>
              <a:t> </a:t>
            </a:r>
            <a:r>
              <a:rPr lang="en-US" sz="1500" spc="-40" dirty="0">
                <a:solidFill>
                  <a:srgbClr val="2576B7"/>
                </a:solidFill>
                <a:latin typeface="Roboto Condensed Light" panose="02000000000000000000" pitchFamily="2" charset="0"/>
                <a:cs typeface="Arial"/>
              </a:rPr>
              <a:t>MANAGE AND IMPROVE</a:t>
            </a:r>
            <a:endParaRPr sz="1500" dirty="0">
              <a:solidFill>
                <a:prstClr val="black"/>
              </a:solidFill>
              <a:latin typeface="Roboto Condensed Light" panose="02000000000000000000" pitchFamily="2" charset="0"/>
              <a:cs typeface="Arial"/>
            </a:endParaRPr>
          </a:p>
        </p:txBody>
      </p:sp>
      <p:sp>
        <p:nvSpPr>
          <p:cNvPr id="44" name="object 54"/>
          <p:cNvSpPr/>
          <p:nvPr/>
        </p:nvSpPr>
        <p:spPr>
          <a:xfrm>
            <a:off x="5031382" y="2433522"/>
            <a:ext cx="52754" cy="3981861"/>
          </a:xfrm>
          <a:custGeom>
            <a:avLst/>
            <a:gdLst/>
            <a:ahLst/>
            <a:cxnLst/>
            <a:rect l="l" t="t" r="r" b="b"/>
            <a:pathLst>
              <a:path h="3954145">
                <a:moveTo>
                  <a:pt x="0" y="0"/>
                </a:moveTo>
                <a:lnTo>
                  <a:pt x="0" y="3953597"/>
                </a:lnTo>
              </a:path>
            </a:pathLst>
          </a:custGeom>
          <a:ln w="6350">
            <a:solidFill>
              <a:srgbClr val="C9C9C9"/>
            </a:solidFill>
          </a:ln>
        </p:spPr>
        <p:txBody>
          <a:bodyPr wrap="square" lIns="0" tIns="0" rIns="0" bIns="0" rtlCol="0"/>
          <a:lstStyle/>
          <a:p>
            <a:pPr defTabSz="914400"/>
            <a:endParaRPr sz="1588" dirty="0">
              <a:solidFill>
                <a:srgbClr val="000000"/>
              </a:solidFill>
              <a:latin typeface="Roboto Condensed Light" panose="02000000000000000000" pitchFamily="2" charset="0"/>
            </a:endParaRPr>
          </a:p>
        </p:txBody>
      </p:sp>
      <p:sp>
        <p:nvSpPr>
          <p:cNvPr id="45" name="object 8"/>
          <p:cNvSpPr/>
          <p:nvPr/>
        </p:nvSpPr>
        <p:spPr>
          <a:xfrm>
            <a:off x="2061645" y="3865702"/>
            <a:ext cx="55546" cy="94689"/>
          </a:xfrm>
          <a:custGeom>
            <a:avLst/>
            <a:gdLst/>
            <a:ahLst/>
            <a:cxnLst/>
            <a:rect l="l" t="t" r="r" b="b"/>
            <a:pathLst>
              <a:path w="53975" h="107314">
                <a:moveTo>
                  <a:pt x="0" y="0"/>
                </a:moveTo>
                <a:lnTo>
                  <a:pt x="0" y="106972"/>
                </a:lnTo>
                <a:lnTo>
                  <a:pt x="53479" y="53492"/>
                </a:lnTo>
                <a:lnTo>
                  <a:pt x="0" y="0"/>
                </a:lnTo>
                <a:close/>
              </a:path>
            </a:pathLst>
          </a:custGeom>
          <a:solidFill>
            <a:srgbClr val="2576B7"/>
          </a:solidFill>
        </p:spPr>
        <p:txBody>
          <a:bodyPr wrap="square" lIns="0" tIns="0" rIns="0" bIns="0" rtlCol="0"/>
          <a:lstStyle/>
          <a:p>
            <a:pPr defTabSz="914400"/>
            <a:endParaRPr sz="1240" dirty="0">
              <a:solidFill>
                <a:prstClr val="black"/>
              </a:solidFill>
              <a:latin typeface="Roboto Condensed Light" panose="02000000000000000000" pitchFamily="2" charset="0"/>
            </a:endParaRPr>
          </a:p>
        </p:txBody>
      </p:sp>
      <p:sp>
        <p:nvSpPr>
          <p:cNvPr id="50" name="object 8"/>
          <p:cNvSpPr/>
          <p:nvPr/>
        </p:nvSpPr>
        <p:spPr>
          <a:xfrm>
            <a:off x="2061645" y="5053427"/>
            <a:ext cx="55546" cy="94689"/>
          </a:xfrm>
          <a:custGeom>
            <a:avLst/>
            <a:gdLst/>
            <a:ahLst/>
            <a:cxnLst/>
            <a:rect l="l" t="t" r="r" b="b"/>
            <a:pathLst>
              <a:path w="53975" h="107314">
                <a:moveTo>
                  <a:pt x="0" y="0"/>
                </a:moveTo>
                <a:lnTo>
                  <a:pt x="0" y="106972"/>
                </a:lnTo>
                <a:lnTo>
                  <a:pt x="53479" y="53492"/>
                </a:lnTo>
                <a:lnTo>
                  <a:pt x="0" y="0"/>
                </a:lnTo>
                <a:close/>
              </a:path>
            </a:pathLst>
          </a:custGeom>
          <a:solidFill>
            <a:srgbClr val="2576B7"/>
          </a:solidFill>
        </p:spPr>
        <p:txBody>
          <a:bodyPr wrap="square" lIns="0" tIns="0" rIns="0" bIns="0" rtlCol="0"/>
          <a:lstStyle/>
          <a:p>
            <a:pPr defTabSz="914400"/>
            <a:endParaRPr sz="1240" dirty="0">
              <a:solidFill>
                <a:prstClr val="black"/>
              </a:solidFill>
              <a:latin typeface="Roboto Condensed Light" panose="02000000000000000000" pitchFamily="2" charset="0"/>
            </a:endParaRPr>
          </a:p>
        </p:txBody>
      </p:sp>
      <p:sp>
        <p:nvSpPr>
          <p:cNvPr id="51" name="object 2"/>
          <p:cNvSpPr/>
          <p:nvPr/>
        </p:nvSpPr>
        <p:spPr>
          <a:xfrm>
            <a:off x="1659267" y="672196"/>
            <a:ext cx="130235" cy="1294196"/>
          </a:xfrm>
          <a:custGeom>
            <a:avLst/>
            <a:gdLst/>
            <a:ahLst/>
            <a:cxnLst/>
            <a:rect l="l" t="t" r="r" b="b"/>
            <a:pathLst>
              <a:path w="146685" h="1826260">
                <a:moveTo>
                  <a:pt x="0" y="1825929"/>
                </a:moveTo>
                <a:lnTo>
                  <a:pt x="146304" y="1825929"/>
                </a:lnTo>
                <a:lnTo>
                  <a:pt x="146304" y="0"/>
                </a:lnTo>
                <a:lnTo>
                  <a:pt x="0" y="0"/>
                </a:lnTo>
                <a:lnTo>
                  <a:pt x="0" y="1825929"/>
                </a:lnTo>
                <a:close/>
              </a:path>
            </a:pathLst>
          </a:custGeom>
          <a:solidFill>
            <a:srgbClr val="2476B7"/>
          </a:solidFill>
        </p:spPr>
        <p:txBody>
          <a:bodyPr wrap="square" lIns="0" tIns="0" rIns="0" bIns="0" rtlCol="0"/>
          <a:lstStyle/>
          <a:p>
            <a:pPr defTabSz="914400"/>
            <a:endParaRPr sz="1588" dirty="0">
              <a:solidFill>
                <a:prstClr val="black"/>
              </a:solidFill>
              <a:latin typeface="Roboto Condensed Light" panose="02000000000000000000" pitchFamily="2" charset="0"/>
            </a:endParaRPr>
          </a:p>
        </p:txBody>
      </p:sp>
    </p:spTree>
    <p:extLst>
      <p:ext uri="{BB962C8B-B14F-4D97-AF65-F5344CB8AC3E}">
        <p14:creationId xmlns:p14="http://schemas.microsoft.com/office/powerpoint/2010/main" val="7924044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6374" y="1657284"/>
            <a:ext cx="8217948" cy="892552"/>
          </a:xfrm>
          <a:prstGeom prst="rect">
            <a:avLst/>
          </a:prstGeom>
        </p:spPr>
        <p:txBody>
          <a:bodyPr wrap="square">
            <a:spAutoFit/>
          </a:bodyPr>
          <a:lstStyle/>
          <a:p>
            <a:pPr marL="8405" marR="3362" defTabSz="914400">
              <a:spcBef>
                <a:spcPts val="1200"/>
              </a:spcBef>
              <a:buClr>
                <a:srgbClr val="EB7135"/>
              </a:buClr>
            </a:pPr>
            <a:r>
              <a:rPr lang="en-CA" sz="1400" dirty="0">
                <a:solidFill>
                  <a:srgbClr val="858585"/>
                </a:solidFill>
                <a:latin typeface="Roboto Condensed Light" panose="02000000000000000000" pitchFamily="2" charset="0"/>
                <a:ea typeface="Roboto Condensed Light" panose="02000000000000000000" pitchFamily="2" charset="0"/>
                <a:cs typeface="Arial" charset="0"/>
              </a:rPr>
              <a:t>For over 20 years Info-Tech has provided IT teams with practical advice that helps make measurable improvement. </a:t>
            </a:r>
          </a:p>
          <a:p>
            <a:pPr marL="8405" marR="3362" defTabSz="914400">
              <a:spcBef>
                <a:spcPts val="1200"/>
              </a:spcBef>
              <a:buClr>
                <a:srgbClr val="EB7135"/>
              </a:buClr>
            </a:pPr>
            <a:r>
              <a:rPr lang="en-CA" sz="1400" dirty="0">
                <a:solidFill>
                  <a:srgbClr val="858585"/>
                </a:solidFill>
                <a:latin typeface="Roboto Condensed Light" panose="02000000000000000000" pitchFamily="2" charset="0"/>
                <a:ea typeface="Roboto Condensed Light" panose="02000000000000000000" pitchFamily="2" charset="0"/>
                <a:cs typeface="Arial" charset="0"/>
              </a:rPr>
              <a:t>Since launching our systematic program to improve IT performance in 2013, Info-Tech members have dramatically outperformed their peers by delivering superior levels of business satisfaction.</a:t>
            </a:r>
          </a:p>
        </p:txBody>
      </p:sp>
      <p:graphicFrame>
        <p:nvGraphicFramePr>
          <p:cNvPr id="7" name="Chart 6"/>
          <p:cNvGraphicFramePr>
            <a:graphicFrameLocks/>
          </p:cNvGraphicFramePr>
          <p:nvPr/>
        </p:nvGraphicFramePr>
        <p:xfrm>
          <a:off x="2316374" y="2672917"/>
          <a:ext cx="7766266" cy="3587206"/>
        </p:xfrm>
        <a:graphic>
          <a:graphicData uri="http://schemas.openxmlformats.org/drawingml/2006/chart">
            <c:chart xmlns:c="http://schemas.openxmlformats.org/drawingml/2006/chart" xmlns:r="http://schemas.openxmlformats.org/officeDocument/2006/relationships" r:id="rId2"/>
          </a:graphicData>
        </a:graphic>
      </p:graphicFrame>
      <p:sp>
        <p:nvSpPr>
          <p:cNvPr id="8" name="object 7"/>
          <p:cNvSpPr txBox="1">
            <a:spLocks/>
          </p:cNvSpPr>
          <p:nvPr/>
        </p:nvSpPr>
        <p:spPr bwMode="auto">
          <a:xfrm>
            <a:off x="2326014" y="597600"/>
            <a:ext cx="6842226" cy="880464"/>
          </a:xfrm>
          <a:prstGeom prst="rect">
            <a:avLst/>
          </a:prstGeom>
          <a:noFill/>
          <a:ln w="9525">
            <a:noFill/>
            <a:miter lim="800000"/>
            <a:headEnd/>
            <a:tailEnd/>
          </a:ln>
        </p:spPr>
        <p:txBody>
          <a:bodyPr vert="horz" wrap="square" lIns="0" tIns="11206" rIns="0" bIns="0" numCol="1" rtlCol="0" anchor="ctr" anchorCtr="0" compatLnSpc="1">
            <a:prstTxWarp prst="textNoShape">
              <a:avLst/>
            </a:prstTxWarp>
            <a:spAutoFit/>
          </a:bodyPr>
          <a:lstStyle>
            <a:lvl1pPr algn="l" rtl="0" eaLnBrk="1" fontAlgn="base" hangingPunct="1">
              <a:spcBef>
                <a:spcPct val="0"/>
              </a:spcBef>
              <a:spcAft>
                <a:spcPct val="0"/>
              </a:spcAft>
              <a:defRPr sz="2524" b="1" i="0" kern="1200" baseline="0">
                <a:solidFill>
                  <a:schemeClr val="bg1"/>
                </a:solidFill>
                <a:latin typeface="Montserrat-Black"/>
                <a:ea typeface="+mj-ea"/>
                <a:cs typeface="Montserrat-Black"/>
              </a:defRPr>
            </a:lvl1pPr>
            <a:lvl2pPr algn="ctr" rtl="0" eaLnBrk="1" fontAlgn="base" hangingPunct="1">
              <a:spcBef>
                <a:spcPct val="0"/>
              </a:spcBef>
              <a:spcAft>
                <a:spcPct val="0"/>
              </a:spcAft>
              <a:defRPr sz="2475">
                <a:solidFill>
                  <a:schemeClr val="tx1"/>
                </a:solidFill>
                <a:latin typeface="Calibri" pitchFamily="34" charset="0"/>
              </a:defRPr>
            </a:lvl2pPr>
            <a:lvl3pPr algn="ctr" rtl="0" eaLnBrk="1" fontAlgn="base" hangingPunct="1">
              <a:spcBef>
                <a:spcPct val="0"/>
              </a:spcBef>
              <a:spcAft>
                <a:spcPct val="0"/>
              </a:spcAft>
              <a:defRPr sz="2475">
                <a:solidFill>
                  <a:schemeClr val="tx1"/>
                </a:solidFill>
                <a:latin typeface="Calibri" pitchFamily="34" charset="0"/>
              </a:defRPr>
            </a:lvl3pPr>
            <a:lvl4pPr algn="ctr" rtl="0" eaLnBrk="1" fontAlgn="base" hangingPunct="1">
              <a:spcBef>
                <a:spcPct val="0"/>
              </a:spcBef>
              <a:spcAft>
                <a:spcPct val="0"/>
              </a:spcAft>
              <a:defRPr sz="2475">
                <a:solidFill>
                  <a:schemeClr val="tx1"/>
                </a:solidFill>
                <a:latin typeface="Calibri" pitchFamily="34" charset="0"/>
              </a:defRPr>
            </a:lvl4pPr>
            <a:lvl5pPr algn="ctr" rtl="0" eaLnBrk="1" fontAlgn="base" hangingPunct="1">
              <a:spcBef>
                <a:spcPct val="0"/>
              </a:spcBef>
              <a:spcAft>
                <a:spcPct val="0"/>
              </a:spcAft>
              <a:defRPr sz="2475">
                <a:solidFill>
                  <a:schemeClr val="tx1"/>
                </a:solidFill>
                <a:latin typeface="Calibri" pitchFamily="34" charset="0"/>
              </a:defRPr>
            </a:lvl5pPr>
            <a:lvl6pPr marL="257175" algn="ctr" rtl="0" eaLnBrk="1" fontAlgn="base" hangingPunct="1">
              <a:spcBef>
                <a:spcPct val="0"/>
              </a:spcBef>
              <a:spcAft>
                <a:spcPct val="0"/>
              </a:spcAft>
              <a:defRPr sz="2475">
                <a:solidFill>
                  <a:schemeClr val="tx1"/>
                </a:solidFill>
                <a:latin typeface="Calibri" pitchFamily="34" charset="0"/>
              </a:defRPr>
            </a:lvl6pPr>
            <a:lvl7pPr marL="514350" algn="ctr" rtl="0" eaLnBrk="1" fontAlgn="base" hangingPunct="1">
              <a:spcBef>
                <a:spcPct val="0"/>
              </a:spcBef>
              <a:spcAft>
                <a:spcPct val="0"/>
              </a:spcAft>
              <a:defRPr sz="2475">
                <a:solidFill>
                  <a:schemeClr val="tx1"/>
                </a:solidFill>
                <a:latin typeface="Calibri" pitchFamily="34" charset="0"/>
              </a:defRPr>
            </a:lvl7pPr>
            <a:lvl8pPr marL="771525" algn="ctr" rtl="0" eaLnBrk="1" fontAlgn="base" hangingPunct="1">
              <a:spcBef>
                <a:spcPct val="0"/>
              </a:spcBef>
              <a:spcAft>
                <a:spcPct val="0"/>
              </a:spcAft>
              <a:defRPr sz="2475">
                <a:solidFill>
                  <a:schemeClr val="tx1"/>
                </a:solidFill>
                <a:latin typeface="Calibri" pitchFamily="34" charset="0"/>
              </a:defRPr>
            </a:lvl8pPr>
            <a:lvl9pPr marL="1028700" algn="ctr" rtl="0" eaLnBrk="1" fontAlgn="base" hangingPunct="1">
              <a:spcBef>
                <a:spcPct val="0"/>
              </a:spcBef>
              <a:spcAft>
                <a:spcPct val="0"/>
              </a:spcAft>
              <a:defRPr sz="2475">
                <a:solidFill>
                  <a:schemeClr val="tx1"/>
                </a:solidFill>
                <a:latin typeface="Calibri" pitchFamily="34" charset="0"/>
              </a:defRPr>
            </a:lvl9pPr>
          </a:lstStyle>
          <a:p>
            <a:pPr defTabSz="914400">
              <a:spcBef>
                <a:spcPts val="88"/>
              </a:spcBef>
            </a:pPr>
            <a:r>
              <a:rPr lang="en-US" sz="1588" b="0" dirty="0">
                <a:solidFill>
                  <a:srgbClr val="2476B7"/>
                </a:solidFill>
                <a:latin typeface="Montserrat SemiBold" panose="00000700000000000000" pitchFamily="2" charset="0"/>
                <a:cs typeface="Arial Regular" charset="0"/>
              </a:rPr>
              <a:t>Info-Tech Research Group</a:t>
            </a:r>
          </a:p>
          <a:p>
            <a:pPr defTabSz="914400"/>
            <a:r>
              <a:rPr lang="en-US" sz="4060" dirty="0">
                <a:solidFill>
                  <a:srgbClr val="2476B7"/>
                </a:solidFill>
                <a:latin typeface="Montserrat SemiBold" panose="00000700000000000000" pitchFamily="2" charset="0"/>
                <a:cs typeface="Arial" panose="020B0604020202020204" pitchFamily="34" charset="0"/>
              </a:rPr>
              <a:t>Performance Difference</a:t>
            </a:r>
            <a:endParaRPr lang="en-US" sz="1590" dirty="0">
              <a:solidFill>
                <a:srgbClr val="2476B7"/>
              </a:solidFill>
              <a:latin typeface="Montserrat SemiBold" panose="00000700000000000000" pitchFamily="2" charset="0"/>
              <a:cs typeface="Arial" panose="020B0604020202020204" pitchFamily="34" charset="0"/>
            </a:endParaRPr>
          </a:p>
        </p:txBody>
      </p:sp>
      <p:sp>
        <p:nvSpPr>
          <p:cNvPr id="9" name="object 2"/>
          <p:cNvSpPr/>
          <p:nvPr/>
        </p:nvSpPr>
        <p:spPr>
          <a:xfrm>
            <a:off x="1659267" y="672196"/>
            <a:ext cx="130235" cy="1294196"/>
          </a:xfrm>
          <a:custGeom>
            <a:avLst/>
            <a:gdLst/>
            <a:ahLst/>
            <a:cxnLst/>
            <a:rect l="l" t="t" r="r" b="b"/>
            <a:pathLst>
              <a:path w="146685" h="1826260">
                <a:moveTo>
                  <a:pt x="0" y="1825929"/>
                </a:moveTo>
                <a:lnTo>
                  <a:pt x="146304" y="1825929"/>
                </a:lnTo>
                <a:lnTo>
                  <a:pt x="146304" y="0"/>
                </a:lnTo>
                <a:lnTo>
                  <a:pt x="0" y="0"/>
                </a:lnTo>
                <a:lnTo>
                  <a:pt x="0" y="1825929"/>
                </a:lnTo>
                <a:close/>
              </a:path>
            </a:pathLst>
          </a:custGeom>
          <a:solidFill>
            <a:srgbClr val="2476B7"/>
          </a:solidFill>
        </p:spPr>
        <p:txBody>
          <a:bodyPr wrap="square" lIns="0" tIns="0" rIns="0" bIns="0" rtlCol="0"/>
          <a:lstStyle/>
          <a:p>
            <a:pPr defTabSz="914400"/>
            <a:endParaRPr sz="1588" dirty="0">
              <a:solidFill>
                <a:prstClr val="black"/>
              </a:solidFill>
              <a:latin typeface="Roboto Condensed Light" panose="02000000000000000000" pitchFamily="2" charset="0"/>
            </a:endParaRPr>
          </a:p>
        </p:txBody>
      </p:sp>
    </p:spTree>
    <p:extLst>
      <p:ext uri="{BB962C8B-B14F-4D97-AF65-F5344CB8AC3E}">
        <p14:creationId xmlns:p14="http://schemas.microsoft.com/office/powerpoint/2010/main" val="39508218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C09491-2CAB-45D4-8EE5-E2E50775B2A2}"/>
              </a:ext>
            </a:extLst>
          </p:cNvPr>
          <p:cNvSpPr>
            <a:spLocks noGrp="1"/>
          </p:cNvSpPr>
          <p:nvPr>
            <p:ph type="title"/>
          </p:nvPr>
        </p:nvSpPr>
        <p:spPr>
          <a:xfrm>
            <a:off x="371181" y="530106"/>
            <a:ext cx="11576637" cy="1130188"/>
          </a:xfrm>
        </p:spPr>
        <p:txBody>
          <a:bodyPr/>
          <a:lstStyle/>
          <a:p>
            <a:r>
              <a:rPr lang="en-US" sz="3600" dirty="0"/>
              <a:t>Application Portfolio Snapshot Example</a:t>
            </a:r>
            <a:endParaRPr lang="en-CA" sz="3600" dirty="0"/>
          </a:p>
        </p:txBody>
      </p:sp>
      <p:sp>
        <p:nvSpPr>
          <p:cNvPr id="6" name="Rectangle 5">
            <a:extLst>
              <a:ext uri="{FF2B5EF4-FFF2-40B4-BE49-F238E27FC236}">
                <a16:creationId xmlns:a16="http://schemas.microsoft.com/office/drawing/2014/main" id="{F0149FE8-4569-4E59-952B-3601EA92C195}"/>
              </a:ext>
            </a:extLst>
          </p:cNvPr>
          <p:cNvSpPr/>
          <p:nvPr/>
        </p:nvSpPr>
        <p:spPr>
          <a:xfrm flipV="1">
            <a:off x="2264392" y="1415265"/>
            <a:ext cx="9558015" cy="4708840"/>
          </a:xfrm>
          <a:prstGeom prst="rect">
            <a:avLst/>
          </a:prstGeom>
          <a:solidFill>
            <a:schemeClr val="bg1">
              <a:lumMod val="95000"/>
            </a:schemeClr>
          </a:solid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sz="1000" dirty="0">
              <a:solidFill>
                <a:srgbClr val="FFFFFF"/>
              </a:solidFill>
              <a:latin typeface="Roboto Condensed Light" panose="02000000000000000000" pitchFamily="2" charset="0"/>
              <a:cs typeface="Arial" panose="020B0604020202020204" pitchFamily="34" charset="0"/>
            </a:endParaRPr>
          </a:p>
        </p:txBody>
      </p:sp>
      <p:sp>
        <p:nvSpPr>
          <p:cNvPr id="7" name="Rectangle 6">
            <a:extLst>
              <a:ext uri="{FF2B5EF4-FFF2-40B4-BE49-F238E27FC236}">
                <a16:creationId xmlns:a16="http://schemas.microsoft.com/office/drawing/2014/main" id="{F7B53B15-A65C-4BEA-9A3A-63A45B07324A}"/>
              </a:ext>
            </a:extLst>
          </p:cNvPr>
          <p:cNvSpPr/>
          <p:nvPr/>
        </p:nvSpPr>
        <p:spPr>
          <a:xfrm>
            <a:off x="2896328" y="4413725"/>
            <a:ext cx="8765464" cy="17411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Roboto Condensed Light" panose="02000000000000000000" pitchFamily="2" charset="0"/>
              <a:cs typeface="Arial" panose="020B0604020202020204" pitchFamily="34" charset="0"/>
            </a:endParaRPr>
          </a:p>
        </p:txBody>
      </p:sp>
      <p:sp>
        <p:nvSpPr>
          <p:cNvPr id="8" name="TextBox 7">
            <a:extLst>
              <a:ext uri="{FF2B5EF4-FFF2-40B4-BE49-F238E27FC236}">
                <a16:creationId xmlns:a16="http://schemas.microsoft.com/office/drawing/2014/main" id="{E1EC239A-B095-414B-B0C5-F5F0A09B86C5}"/>
              </a:ext>
            </a:extLst>
          </p:cNvPr>
          <p:cNvSpPr txBox="1">
            <a:spLocks/>
          </p:cNvSpPr>
          <p:nvPr/>
        </p:nvSpPr>
        <p:spPr>
          <a:xfrm>
            <a:off x="4420467" y="2143053"/>
            <a:ext cx="1188000" cy="230832"/>
          </a:xfrm>
          <a:prstGeom prst="rect">
            <a:avLst/>
          </a:prstGeom>
          <a:solidFill>
            <a:schemeClr val="accent1">
              <a:lumMod val="40000"/>
              <a:lumOff val="60000"/>
            </a:schemeClr>
          </a:solidFill>
          <a:ln w="3175">
            <a:solidFill>
              <a:schemeClr val="tx2"/>
            </a:solidFill>
          </a:ln>
        </p:spPr>
        <p:txBody>
          <a:bodyPr wrap="square" rtlCol="0">
            <a:spAutoFit/>
          </a:bodyPr>
          <a:lstStyle/>
          <a:p>
            <a:pPr algn="ctr" defTabSz="914400"/>
            <a:r>
              <a:rPr lang="en-CA" sz="900" dirty="0">
                <a:solidFill>
                  <a:srgbClr val="333333"/>
                </a:solidFill>
                <a:latin typeface="Roboto Condensed Light" panose="02000000000000000000" pitchFamily="2" charset="0"/>
                <a:ea typeface="Arial Unicode MS" panose="020B0604020202020204" pitchFamily="34" charset="-128"/>
                <a:cs typeface="Arial" panose="020B0604020202020204" pitchFamily="34" charset="0"/>
              </a:rPr>
              <a:t>Process Engineering</a:t>
            </a:r>
          </a:p>
        </p:txBody>
      </p:sp>
      <p:sp>
        <p:nvSpPr>
          <p:cNvPr id="9" name="TextBox 8">
            <a:extLst>
              <a:ext uri="{FF2B5EF4-FFF2-40B4-BE49-F238E27FC236}">
                <a16:creationId xmlns:a16="http://schemas.microsoft.com/office/drawing/2014/main" id="{FA9BD0B5-8DCA-4656-A5BC-2B39A02F2FFA}"/>
              </a:ext>
            </a:extLst>
          </p:cNvPr>
          <p:cNvSpPr txBox="1">
            <a:spLocks/>
          </p:cNvSpPr>
          <p:nvPr/>
        </p:nvSpPr>
        <p:spPr>
          <a:xfrm>
            <a:off x="8909096" y="5285779"/>
            <a:ext cx="1188000" cy="369332"/>
          </a:xfrm>
          <a:prstGeom prst="rect">
            <a:avLst/>
          </a:prstGeom>
          <a:solidFill>
            <a:schemeClr val="accent1">
              <a:lumMod val="40000"/>
              <a:lumOff val="60000"/>
            </a:schemeClr>
          </a:solidFill>
          <a:ln w="3175">
            <a:solidFill>
              <a:schemeClr val="tx2"/>
            </a:solidFill>
          </a:ln>
        </p:spPr>
        <p:txBody>
          <a:bodyPr wrap="square" rtlCol="0" anchor="ctr" anchorCtr="0">
            <a:spAutoFit/>
          </a:bodyPr>
          <a:lstStyle>
            <a:defPPr>
              <a:defRPr lang="en-US"/>
            </a:defPPr>
            <a:lvl1pPr algn="ctr">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latin typeface="Roboto Condensed Light" panose="02000000000000000000" pitchFamily="2" charset="0"/>
              </a:rPr>
              <a:t>Storage</a:t>
            </a:r>
          </a:p>
          <a:p>
            <a:r>
              <a:rPr lang="en-CA" dirty="0">
                <a:latin typeface="Roboto Condensed Light" panose="02000000000000000000" pitchFamily="2" charset="0"/>
              </a:rPr>
              <a:t>Management</a:t>
            </a:r>
          </a:p>
        </p:txBody>
      </p:sp>
      <p:sp>
        <p:nvSpPr>
          <p:cNvPr id="10" name="TextBox 9">
            <a:extLst>
              <a:ext uri="{FF2B5EF4-FFF2-40B4-BE49-F238E27FC236}">
                <a16:creationId xmlns:a16="http://schemas.microsoft.com/office/drawing/2014/main" id="{BD5A2C8A-D4C8-4CB7-9D20-29DA47789044}"/>
              </a:ext>
            </a:extLst>
          </p:cNvPr>
          <p:cNvSpPr txBox="1">
            <a:spLocks/>
          </p:cNvSpPr>
          <p:nvPr/>
        </p:nvSpPr>
        <p:spPr>
          <a:xfrm>
            <a:off x="4420467" y="2562153"/>
            <a:ext cx="1188000" cy="369332"/>
          </a:xfrm>
          <a:prstGeom prst="rect">
            <a:avLst/>
          </a:prstGeom>
          <a:solidFill>
            <a:schemeClr val="accent1">
              <a:lumMod val="40000"/>
              <a:lumOff val="60000"/>
            </a:schemeClr>
          </a:solidFill>
          <a:ln w="3175">
            <a:solidFill>
              <a:schemeClr val="tx2"/>
            </a:solidFill>
          </a:ln>
        </p:spPr>
        <p:txBody>
          <a:bodyPr wrap="square" rtlCol="0" anchor="ctr" anchorCtr="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latin typeface="Roboto Condensed Light" panose="02000000000000000000" pitchFamily="2" charset="0"/>
              </a:rPr>
              <a:t>Product</a:t>
            </a:r>
            <a:br>
              <a:rPr lang="en-CA" dirty="0">
                <a:latin typeface="Roboto Condensed Light" panose="02000000000000000000" pitchFamily="2" charset="0"/>
              </a:rPr>
            </a:br>
            <a:r>
              <a:rPr lang="en-CA" dirty="0">
                <a:latin typeface="Roboto Condensed Light" panose="02000000000000000000" pitchFamily="2" charset="0"/>
              </a:rPr>
              <a:t>Marketing</a:t>
            </a:r>
          </a:p>
        </p:txBody>
      </p:sp>
      <p:sp>
        <p:nvSpPr>
          <p:cNvPr id="11" name="TextBox 10">
            <a:extLst>
              <a:ext uri="{FF2B5EF4-FFF2-40B4-BE49-F238E27FC236}">
                <a16:creationId xmlns:a16="http://schemas.microsoft.com/office/drawing/2014/main" id="{58C473EF-19E5-4667-8EA6-8984B244FD79}"/>
              </a:ext>
            </a:extLst>
          </p:cNvPr>
          <p:cNvSpPr txBox="1">
            <a:spLocks/>
          </p:cNvSpPr>
          <p:nvPr/>
        </p:nvSpPr>
        <p:spPr>
          <a:xfrm>
            <a:off x="4420467" y="2981253"/>
            <a:ext cx="1188000" cy="369332"/>
          </a:xfrm>
          <a:prstGeom prst="rect">
            <a:avLst/>
          </a:prstGeom>
          <a:solidFill>
            <a:srgbClr val="FFC000"/>
          </a:solidFill>
          <a:ln w="3175">
            <a:solidFill>
              <a:schemeClr val="tx2"/>
            </a:solidFill>
          </a:ln>
        </p:spPr>
        <p:txBody>
          <a:bodyPr wrap="square" rtlCol="0" anchor="ctr" anchorCtr="0">
            <a:spAutoFit/>
          </a:bodyPr>
          <a:lstStyle>
            <a:defPPr>
              <a:defRPr lang="en-US"/>
            </a:defPPr>
            <a:lvl1pPr algn="ctr">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latin typeface="Roboto Condensed Light" panose="02000000000000000000" pitchFamily="2" charset="0"/>
              </a:rPr>
              <a:t>Product</a:t>
            </a:r>
          </a:p>
          <a:p>
            <a:r>
              <a:rPr lang="en-CA" dirty="0">
                <a:latin typeface="Roboto Condensed Light" panose="02000000000000000000" pitchFamily="2" charset="0"/>
              </a:rPr>
              <a:t>Prototyping </a:t>
            </a:r>
          </a:p>
        </p:txBody>
      </p:sp>
      <p:sp>
        <p:nvSpPr>
          <p:cNvPr id="12" name="TextBox 11">
            <a:extLst>
              <a:ext uri="{FF2B5EF4-FFF2-40B4-BE49-F238E27FC236}">
                <a16:creationId xmlns:a16="http://schemas.microsoft.com/office/drawing/2014/main" id="{1A74346E-6605-4F92-802B-5E4532E25738}"/>
              </a:ext>
            </a:extLst>
          </p:cNvPr>
          <p:cNvSpPr txBox="1">
            <a:spLocks/>
          </p:cNvSpPr>
          <p:nvPr/>
        </p:nvSpPr>
        <p:spPr>
          <a:xfrm>
            <a:off x="5935727" y="5702737"/>
            <a:ext cx="1188000" cy="230832"/>
          </a:xfrm>
          <a:prstGeom prst="rect">
            <a:avLst/>
          </a:prstGeom>
          <a:solidFill>
            <a:schemeClr val="accent1">
              <a:lumMod val="40000"/>
              <a:lumOff val="60000"/>
            </a:schemeClr>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latin typeface="Roboto Condensed Light" panose="02000000000000000000" pitchFamily="2" charset="0"/>
              </a:rPr>
              <a:t>Workflow Management</a:t>
            </a:r>
          </a:p>
        </p:txBody>
      </p:sp>
      <p:sp>
        <p:nvSpPr>
          <p:cNvPr id="13" name="TextBox 12">
            <a:extLst>
              <a:ext uri="{FF2B5EF4-FFF2-40B4-BE49-F238E27FC236}">
                <a16:creationId xmlns:a16="http://schemas.microsoft.com/office/drawing/2014/main" id="{2264E38D-1A86-479A-BDFF-3B3F8DCC32C0}"/>
              </a:ext>
            </a:extLst>
          </p:cNvPr>
          <p:cNvSpPr txBox="1">
            <a:spLocks/>
          </p:cNvSpPr>
          <p:nvPr/>
        </p:nvSpPr>
        <p:spPr>
          <a:xfrm>
            <a:off x="4420467" y="3400353"/>
            <a:ext cx="1188000" cy="369332"/>
          </a:xfrm>
          <a:prstGeom prst="rect">
            <a:avLst/>
          </a:prstGeom>
          <a:solidFill>
            <a:srgbClr val="FFC000"/>
          </a:solidFill>
          <a:ln w="3175">
            <a:solidFill>
              <a:schemeClr val="tx2"/>
            </a:solidFill>
          </a:ln>
        </p:spPr>
        <p:txBody>
          <a:bodyPr wrap="square" rtlCol="0" anchor="ctr" anchorCtr="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latin typeface="Roboto Condensed Light" panose="02000000000000000000" pitchFamily="2" charset="0"/>
              </a:rPr>
              <a:t>Production Portfolio</a:t>
            </a:r>
          </a:p>
          <a:p>
            <a:r>
              <a:rPr lang="en-CA" dirty="0">
                <a:latin typeface="Roboto Condensed Light" panose="02000000000000000000" pitchFamily="2" charset="0"/>
              </a:rPr>
              <a:t>Management</a:t>
            </a:r>
          </a:p>
        </p:txBody>
      </p:sp>
      <p:sp>
        <p:nvSpPr>
          <p:cNvPr id="14" name="TextBox 13">
            <a:extLst>
              <a:ext uri="{FF2B5EF4-FFF2-40B4-BE49-F238E27FC236}">
                <a16:creationId xmlns:a16="http://schemas.microsoft.com/office/drawing/2014/main" id="{AEF1ECA2-CFDE-483E-86B0-C0FE47F55B23}"/>
              </a:ext>
            </a:extLst>
          </p:cNvPr>
          <p:cNvSpPr txBox="1">
            <a:spLocks/>
          </p:cNvSpPr>
          <p:nvPr/>
        </p:nvSpPr>
        <p:spPr>
          <a:xfrm>
            <a:off x="5935726" y="2563062"/>
            <a:ext cx="1188000" cy="369332"/>
          </a:xfrm>
          <a:prstGeom prst="rect">
            <a:avLst/>
          </a:prstGeom>
          <a:solidFill>
            <a:srgbClr val="FFFF00"/>
          </a:solidFill>
          <a:ln w="3175">
            <a:solidFill>
              <a:schemeClr val="tx2"/>
            </a:solidFill>
          </a:ln>
        </p:spPr>
        <p:txBody>
          <a:bodyPr wrap="square" rtlCol="0">
            <a:spAutoFit/>
          </a:bodyPr>
          <a:lstStyle/>
          <a:p>
            <a:pPr algn="ctr" defTabSz="914400"/>
            <a:r>
              <a:rPr lang="en-CA" sz="900" dirty="0">
                <a:solidFill>
                  <a:srgbClr val="333333"/>
                </a:solidFill>
                <a:latin typeface="Roboto Condensed Light" panose="02000000000000000000" pitchFamily="2" charset="0"/>
                <a:ea typeface="Arial Unicode MS" panose="020B0604020202020204" pitchFamily="34" charset="-128"/>
                <a:cs typeface="Arial" panose="020B0604020202020204" pitchFamily="34" charset="0"/>
              </a:rPr>
              <a:t>Production</a:t>
            </a:r>
          </a:p>
          <a:p>
            <a:pPr algn="ctr" defTabSz="914400"/>
            <a:r>
              <a:rPr lang="en-CA" sz="900" dirty="0">
                <a:solidFill>
                  <a:srgbClr val="333333"/>
                </a:solidFill>
                <a:latin typeface="Roboto Condensed Light" panose="02000000000000000000" pitchFamily="2" charset="0"/>
                <a:ea typeface="Arial Unicode MS" panose="020B0604020202020204" pitchFamily="34" charset="-128"/>
                <a:cs typeface="Arial" panose="020B0604020202020204" pitchFamily="34" charset="0"/>
              </a:rPr>
              <a:t>Management</a:t>
            </a:r>
          </a:p>
        </p:txBody>
      </p:sp>
      <p:sp>
        <p:nvSpPr>
          <p:cNvPr id="15" name="TextBox 14">
            <a:extLst>
              <a:ext uri="{FF2B5EF4-FFF2-40B4-BE49-F238E27FC236}">
                <a16:creationId xmlns:a16="http://schemas.microsoft.com/office/drawing/2014/main" id="{F15B2B93-4A0B-4E97-9EFB-13EA39E118C3}"/>
              </a:ext>
            </a:extLst>
          </p:cNvPr>
          <p:cNvSpPr txBox="1">
            <a:spLocks/>
          </p:cNvSpPr>
          <p:nvPr/>
        </p:nvSpPr>
        <p:spPr>
          <a:xfrm>
            <a:off x="5935726" y="2983071"/>
            <a:ext cx="1188000" cy="369332"/>
          </a:xfrm>
          <a:prstGeom prst="rect">
            <a:avLst/>
          </a:prstGeom>
          <a:solidFill>
            <a:srgbClr val="FFC000"/>
          </a:solidFill>
          <a:ln w="3175">
            <a:solidFill>
              <a:schemeClr val="tx2"/>
            </a:solidFill>
          </a:ln>
        </p:spPr>
        <p:txBody>
          <a:bodyPr wrap="square" rtlCol="0">
            <a:spAutoFit/>
          </a:bodyPr>
          <a:lstStyle/>
          <a:p>
            <a:pPr algn="ctr" defTabSz="914400"/>
            <a:r>
              <a:rPr lang="en-CA" sz="900" dirty="0">
                <a:solidFill>
                  <a:srgbClr val="333333"/>
                </a:solidFill>
                <a:latin typeface="Roboto Condensed Light" panose="02000000000000000000" pitchFamily="2" charset="0"/>
                <a:ea typeface="Arial Unicode MS" panose="020B0604020202020204" pitchFamily="34" charset="-128"/>
                <a:cs typeface="Arial" panose="020B0604020202020204" pitchFamily="34" charset="0"/>
              </a:rPr>
              <a:t>Allocation</a:t>
            </a:r>
          </a:p>
          <a:p>
            <a:pPr algn="ctr" defTabSz="914400"/>
            <a:r>
              <a:rPr lang="en-CA" sz="900" dirty="0">
                <a:solidFill>
                  <a:srgbClr val="333333"/>
                </a:solidFill>
                <a:latin typeface="Roboto Condensed Light" panose="02000000000000000000" pitchFamily="2" charset="0"/>
                <a:ea typeface="Arial Unicode MS" panose="020B0604020202020204" pitchFamily="34" charset="-128"/>
                <a:cs typeface="Arial" panose="020B0604020202020204" pitchFamily="34" charset="0"/>
              </a:rPr>
              <a:t>Management</a:t>
            </a:r>
          </a:p>
        </p:txBody>
      </p:sp>
      <p:sp>
        <p:nvSpPr>
          <p:cNvPr id="16" name="TextBox 15">
            <a:extLst>
              <a:ext uri="{FF2B5EF4-FFF2-40B4-BE49-F238E27FC236}">
                <a16:creationId xmlns:a16="http://schemas.microsoft.com/office/drawing/2014/main" id="{6643DCA5-16AA-47A6-B209-182645A9050A}"/>
              </a:ext>
            </a:extLst>
          </p:cNvPr>
          <p:cNvSpPr txBox="1">
            <a:spLocks/>
          </p:cNvSpPr>
          <p:nvPr/>
        </p:nvSpPr>
        <p:spPr>
          <a:xfrm>
            <a:off x="5935726" y="3403080"/>
            <a:ext cx="1188000" cy="369332"/>
          </a:xfrm>
          <a:prstGeom prst="rect">
            <a:avLst/>
          </a:prstGeom>
          <a:solidFill>
            <a:srgbClr val="FFC000"/>
          </a:solidFill>
          <a:ln w="3175">
            <a:solidFill>
              <a:schemeClr val="tx2"/>
            </a:solidFill>
          </a:ln>
        </p:spPr>
        <p:txBody>
          <a:bodyPr wrap="square" rtlCol="0" anchor="ctr" anchorCtr="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latin typeface="Roboto Condensed Light" panose="02000000000000000000" pitchFamily="2" charset="0"/>
              </a:rPr>
              <a:t>Manufacturing Asset Planning</a:t>
            </a:r>
          </a:p>
        </p:txBody>
      </p:sp>
      <p:sp>
        <p:nvSpPr>
          <p:cNvPr id="17" name="TextBox 16">
            <a:extLst>
              <a:ext uri="{FF2B5EF4-FFF2-40B4-BE49-F238E27FC236}">
                <a16:creationId xmlns:a16="http://schemas.microsoft.com/office/drawing/2014/main" id="{03B19F59-88DB-4D26-9261-52E8EC33EBCF}"/>
              </a:ext>
            </a:extLst>
          </p:cNvPr>
          <p:cNvSpPr txBox="1">
            <a:spLocks/>
          </p:cNvSpPr>
          <p:nvPr/>
        </p:nvSpPr>
        <p:spPr>
          <a:xfrm>
            <a:off x="7412886" y="2143053"/>
            <a:ext cx="1188000" cy="369332"/>
          </a:xfrm>
          <a:prstGeom prst="rect">
            <a:avLst/>
          </a:prstGeom>
          <a:solidFill>
            <a:srgbClr val="FFC000"/>
          </a:solidFill>
          <a:ln w="3175">
            <a:solidFill>
              <a:schemeClr val="tx2"/>
            </a:solidFill>
          </a:ln>
        </p:spPr>
        <p:txBody>
          <a:bodyPr wrap="square" rtlCol="0" anchor="ctr" anchorCtr="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latin typeface="Roboto Condensed Light" panose="02000000000000000000" pitchFamily="2" charset="0"/>
              </a:rPr>
              <a:t>Material Quality</a:t>
            </a:r>
          </a:p>
          <a:p>
            <a:r>
              <a:rPr lang="en-CA" dirty="0">
                <a:latin typeface="Roboto Condensed Light" panose="02000000000000000000" pitchFamily="2" charset="0"/>
              </a:rPr>
              <a:t>Management</a:t>
            </a:r>
          </a:p>
        </p:txBody>
      </p:sp>
      <p:sp>
        <p:nvSpPr>
          <p:cNvPr id="18" name="TextBox 17">
            <a:extLst>
              <a:ext uri="{FF2B5EF4-FFF2-40B4-BE49-F238E27FC236}">
                <a16:creationId xmlns:a16="http://schemas.microsoft.com/office/drawing/2014/main" id="{48878136-B7E7-4D13-A221-C10930A68FA6}"/>
              </a:ext>
            </a:extLst>
          </p:cNvPr>
          <p:cNvSpPr txBox="1">
            <a:spLocks/>
          </p:cNvSpPr>
          <p:nvPr/>
        </p:nvSpPr>
        <p:spPr>
          <a:xfrm>
            <a:off x="7412886" y="2563062"/>
            <a:ext cx="1188000" cy="369332"/>
          </a:xfrm>
          <a:prstGeom prst="rect">
            <a:avLst/>
          </a:prstGeom>
          <a:solidFill>
            <a:srgbClr val="FFC000"/>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latin typeface="Roboto Condensed Light" panose="02000000000000000000" pitchFamily="2" charset="0"/>
              </a:rPr>
              <a:t>Production </a:t>
            </a:r>
          </a:p>
          <a:p>
            <a:r>
              <a:rPr lang="en-CA" dirty="0">
                <a:latin typeface="Roboto Condensed Light" panose="02000000000000000000" pitchFamily="2" charset="0"/>
              </a:rPr>
              <a:t>Optimization</a:t>
            </a:r>
          </a:p>
        </p:txBody>
      </p:sp>
      <p:sp>
        <p:nvSpPr>
          <p:cNvPr id="19" name="TextBox 18">
            <a:extLst>
              <a:ext uri="{FF2B5EF4-FFF2-40B4-BE49-F238E27FC236}">
                <a16:creationId xmlns:a16="http://schemas.microsoft.com/office/drawing/2014/main" id="{8D4DB207-1116-432C-9910-7D78AEC45450}"/>
              </a:ext>
            </a:extLst>
          </p:cNvPr>
          <p:cNvSpPr txBox="1">
            <a:spLocks/>
          </p:cNvSpPr>
          <p:nvPr/>
        </p:nvSpPr>
        <p:spPr>
          <a:xfrm>
            <a:off x="7412886" y="3403080"/>
            <a:ext cx="1188000" cy="369332"/>
          </a:xfrm>
          <a:prstGeom prst="rect">
            <a:avLst/>
          </a:prstGeom>
          <a:solidFill>
            <a:srgbClr val="FFFF00"/>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latin typeface="Roboto Condensed Light" panose="02000000000000000000" pitchFamily="2" charset="0"/>
              </a:rPr>
              <a:t>Operational</a:t>
            </a:r>
          </a:p>
          <a:p>
            <a:r>
              <a:rPr lang="en-CA" dirty="0">
                <a:latin typeface="Roboto Condensed Light" panose="02000000000000000000" pitchFamily="2" charset="0"/>
              </a:rPr>
              <a:t>Maintenance</a:t>
            </a:r>
          </a:p>
        </p:txBody>
      </p:sp>
      <p:sp>
        <p:nvSpPr>
          <p:cNvPr id="20" name="TextBox 19">
            <a:extLst>
              <a:ext uri="{FF2B5EF4-FFF2-40B4-BE49-F238E27FC236}">
                <a16:creationId xmlns:a16="http://schemas.microsoft.com/office/drawing/2014/main" id="{4010C0E1-4F3E-4DA6-909C-CBECCEFF5E00}"/>
              </a:ext>
            </a:extLst>
          </p:cNvPr>
          <p:cNvSpPr txBox="1">
            <a:spLocks/>
          </p:cNvSpPr>
          <p:nvPr/>
        </p:nvSpPr>
        <p:spPr>
          <a:xfrm>
            <a:off x="7412886" y="4458851"/>
            <a:ext cx="1188000" cy="230832"/>
          </a:xfrm>
          <a:prstGeom prst="rect">
            <a:avLst/>
          </a:prstGeom>
          <a:pattFill prst="wdUpDiag">
            <a:fgClr>
              <a:schemeClr val="accent3">
                <a:lumMod val="60000"/>
                <a:lumOff val="40000"/>
              </a:schemeClr>
            </a:fgClr>
            <a:bgClr>
              <a:schemeClr val="bg1"/>
            </a:bgClr>
          </a:pattFill>
          <a:ln w="3175">
            <a:solidFill>
              <a:schemeClr val="tx2"/>
            </a:solidFill>
          </a:ln>
        </p:spPr>
        <p:txBody>
          <a:bodyPr wrap="square" rtlCol="0">
            <a:spAutoFit/>
          </a:bodyPr>
          <a:lstStyle>
            <a:defPPr>
              <a:defRPr lang="en-US"/>
            </a:defPPr>
            <a:lvl1pPr algn="ctr" defTabSz="914400">
              <a:defRPr sz="900">
                <a:solidFill>
                  <a:prstClr val="black">
                    <a:lumMod val="75000"/>
                    <a:lumOff val="25000"/>
                  </a:prstClr>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latin typeface="Roboto Condensed Light" panose="02000000000000000000" pitchFamily="2" charset="0"/>
              </a:rPr>
              <a:t>Customer Retention</a:t>
            </a:r>
          </a:p>
        </p:txBody>
      </p:sp>
      <p:sp>
        <p:nvSpPr>
          <p:cNvPr id="21" name="TextBox 20">
            <a:extLst>
              <a:ext uri="{FF2B5EF4-FFF2-40B4-BE49-F238E27FC236}">
                <a16:creationId xmlns:a16="http://schemas.microsoft.com/office/drawing/2014/main" id="{F80FFFF2-F1D3-4F39-8214-4F0770E93AF9}"/>
              </a:ext>
            </a:extLst>
          </p:cNvPr>
          <p:cNvSpPr txBox="1">
            <a:spLocks/>
          </p:cNvSpPr>
          <p:nvPr/>
        </p:nvSpPr>
        <p:spPr>
          <a:xfrm>
            <a:off x="7412886" y="2983071"/>
            <a:ext cx="1188000" cy="369332"/>
          </a:xfrm>
          <a:prstGeom prst="rect">
            <a:avLst/>
          </a:prstGeom>
          <a:solidFill>
            <a:srgbClr val="FFFF00"/>
          </a:solidFill>
          <a:ln w="3175">
            <a:solidFill>
              <a:schemeClr val="tx2"/>
            </a:solidFill>
          </a:ln>
        </p:spPr>
        <p:txBody>
          <a:bodyPr wrap="square" rtlCol="0" anchor="ctr" anchorCtr="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latin typeface="Roboto Condensed Light" panose="02000000000000000000" pitchFamily="2" charset="0"/>
              </a:rPr>
              <a:t>Fulfillment</a:t>
            </a:r>
          </a:p>
          <a:p>
            <a:r>
              <a:rPr lang="en-CA" dirty="0">
                <a:latin typeface="Roboto Condensed Light" panose="02000000000000000000" pitchFamily="2" charset="0"/>
              </a:rPr>
              <a:t>Planning</a:t>
            </a:r>
          </a:p>
        </p:txBody>
      </p:sp>
      <p:sp>
        <p:nvSpPr>
          <p:cNvPr id="22" name="TextBox 21">
            <a:extLst>
              <a:ext uri="{FF2B5EF4-FFF2-40B4-BE49-F238E27FC236}">
                <a16:creationId xmlns:a16="http://schemas.microsoft.com/office/drawing/2014/main" id="{25ECBD71-7C44-4C46-A1D3-937A3FC56303}"/>
              </a:ext>
            </a:extLst>
          </p:cNvPr>
          <p:cNvSpPr txBox="1">
            <a:spLocks/>
          </p:cNvSpPr>
          <p:nvPr/>
        </p:nvSpPr>
        <p:spPr>
          <a:xfrm>
            <a:off x="8909096" y="2143053"/>
            <a:ext cx="1188000" cy="369332"/>
          </a:xfrm>
          <a:prstGeom prst="rect">
            <a:avLst/>
          </a:prstGeom>
          <a:solidFill>
            <a:srgbClr val="FFC000"/>
          </a:solidFill>
          <a:ln w="3175">
            <a:solidFill>
              <a:schemeClr val="tx2"/>
            </a:solidFill>
          </a:ln>
        </p:spPr>
        <p:txBody>
          <a:bodyPr wrap="square" rtlCol="0" anchor="ctr" anchorCtr="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latin typeface="Roboto Condensed Light" panose="02000000000000000000" pitchFamily="2" charset="0"/>
              </a:rPr>
              <a:t>Order</a:t>
            </a:r>
          </a:p>
          <a:p>
            <a:r>
              <a:rPr lang="en-CA" dirty="0">
                <a:latin typeface="Roboto Condensed Light" panose="02000000000000000000" pitchFamily="2" charset="0"/>
              </a:rPr>
              <a:t>Fulfillment</a:t>
            </a:r>
          </a:p>
        </p:txBody>
      </p:sp>
      <p:sp>
        <p:nvSpPr>
          <p:cNvPr id="23" name="TextBox 22">
            <a:extLst>
              <a:ext uri="{FF2B5EF4-FFF2-40B4-BE49-F238E27FC236}">
                <a16:creationId xmlns:a16="http://schemas.microsoft.com/office/drawing/2014/main" id="{FAF31A76-93AD-4022-A084-0206A2304169}"/>
              </a:ext>
            </a:extLst>
          </p:cNvPr>
          <p:cNvSpPr txBox="1">
            <a:spLocks/>
          </p:cNvSpPr>
          <p:nvPr/>
        </p:nvSpPr>
        <p:spPr>
          <a:xfrm>
            <a:off x="8909096" y="2563062"/>
            <a:ext cx="1188000" cy="369332"/>
          </a:xfrm>
          <a:prstGeom prst="rect">
            <a:avLst/>
          </a:prstGeom>
          <a:solidFill>
            <a:srgbClr val="FFC000"/>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latin typeface="Roboto Condensed Light" panose="02000000000000000000" pitchFamily="2" charset="0"/>
              </a:rPr>
              <a:t>Product</a:t>
            </a:r>
          </a:p>
          <a:p>
            <a:r>
              <a:rPr lang="en-CA" dirty="0">
                <a:latin typeface="Roboto Condensed Light" panose="02000000000000000000" pitchFamily="2" charset="0"/>
              </a:rPr>
              <a:t>Testing</a:t>
            </a:r>
          </a:p>
        </p:txBody>
      </p:sp>
      <p:sp>
        <p:nvSpPr>
          <p:cNvPr id="24" name="TextBox 23">
            <a:extLst>
              <a:ext uri="{FF2B5EF4-FFF2-40B4-BE49-F238E27FC236}">
                <a16:creationId xmlns:a16="http://schemas.microsoft.com/office/drawing/2014/main" id="{25877C54-D0C8-48AC-B49E-6B5BCB46A17F}"/>
              </a:ext>
            </a:extLst>
          </p:cNvPr>
          <p:cNvSpPr txBox="1">
            <a:spLocks/>
          </p:cNvSpPr>
          <p:nvPr/>
        </p:nvSpPr>
        <p:spPr>
          <a:xfrm>
            <a:off x="8909096" y="2983071"/>
            <a:ext cx="1188000" cy="369332"/>
          </a:xfrm>
          <a:prstGeom prst="rect">
            <a:avLst/>
          </a:prstGeom>
          <a:solidFill>
            <a:srgbClr val="FFFF00"/>
          </a:solidFill>
          <a:ln w="3175">
            <a:solidFill>
              <a:schemeClr val="tx2"/>
            </a:solidFill>
          </a:ln>
        </p:spPr>
        <p:txBody>
          <a:bodyPr wrap="square" rtlCol="0" anchor="ctr" anchorCtr="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latin typeface="Roboto Condensed Light" panose="02000000000000000000" pitchFamily="2" charset="0"/>
              </a:rPr>
              <a:t>Sales</a:t>
            </a:r>
          </a:p>
          <a:p>
            <a:r>
              <a:rPr lang="en-CA" dirty="0">
                <a:latin typeface="Roboto Condensed Light" panose="02000000000000000000" pitchFamily="2" charset="0"/>
              </a:rPr>
              <a:t>Processing</a:t>
            </a:r>
          </a:p>
        </p:txBody>
      </p:sp>
      <p:sp>
        <p:nvSpPr>
          <p:cNvPr id="25" name="TextBox 24">
            <a:extLst>
              <a:ext uri="{FF2B5EF4-FFF2-40B4-BE49-F238E27FC236}">
                <a16:creationId xmlns:a16="http://schemas.microsoft.com/office/drawing/2014/main" id="{610774F6-D155-4E11-A13E-1369E495DEB0}"/>
              </a:ext>
            </a:extLst>
          </p:cNvPr>
          <p:cNvSpPr txBox="1">
            <a:spLocks/>
          </p:cNvSpPr>
          <p:nvPr/>
        </p:nvSpPr>
        <p:spPr>
          <a:xfrm>
            <a:off x="8909096" y="3403080"/>
            <a:ext cx="1188000" cy="369332"/>
          </a:xfrm>
          <a:prstGeom prst="rect">
            <a:avLst/>
          </a:prstGeom>
          <a:solidFill>
            <a:srgbClr val="FFC000"/>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solidFill>
                  <a:schemeClr val="tx1"/>
                </a:solidFill>
                <a:latin typeface="Roboto Condensed Light" panose="02000000000000000000" pitchFamily="2" charset="0"/>
              </a:rPr>
              <a:t>Operations</a:t>
            </a:r>
          </a:p>
          <a:p>
            <a:r>
              <a:rPr lang="en-CA" dirty="0">
                <a:solidFill>
                  <a:schemeClr val="tx1"/>
                </a:solidFill>
                <a:latin typeface="Roboto Condensed Light" panose="02000000000000000000" pitchFamily="2" charset="0"/>
              </a:rPr>
              <a:t>Support</a:t>
            </a:r>
          </a:p>
        </p:txBody>
      </p:sp>
      <p:sp>
        <p:nvSpPr>
          <p:cNvPr id="26" name="TextBox 25">
            <a:extLst>
              <a:ext uri="{FF2B5EF4-FFF2-40B4-BE49-F238E27FC236}">
                <a16:creationId xmlns:a16="http://schemas.microsoft.com/office/drawing/2014/main" id="{FBBBDD73-DB5F-420E-952C-905A168F32D7}"/>
              </a:ext>
            </a:extLst>
          </p:cNvPr>
          <p:cNvSpPr txBox="1">
            <a:spLocks/>
          </p:cNvSpPr>
          <p:nvPr/>
        </p:nvSpPr>
        <p:spPr>
          <a:xfrm>
            <a:off x="8909096" y="4458851"/>
            <a:ext cx="1188000" cy="369332"/>
          </a:xfrm>
          <a:prstGeom prst="rect">
            <a:avLst/>
          </a:prstGeom>
          <a:solidFill>
            <a:schemeClr val="accent1">
              <a:lumMod val="40000"/>
              <a:lumOff val="60000"/>
            </a:schemeClr>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latin typeface="Roboto Condensed Light" panose="02000000000000000000" pitchFamily="2" charset="0"/>
              </a:rPr>
              <a:t>Inventory</a:t>
            </a:r>
          </a:p>
          <a:p>
            <a:r>
              <a:rPr lang="en-CA" dirty="0">
                <a:latin typeface="Roboto Condensed Light" panose="02000000000000000000" pitchFamily="2" charset="0"/>
              </a:rPr>
              <a:t>Management</a:t>
            </a:r>
          </a:p>
        </p:txBody>
      </p:sp>
      <p:sp>
        <p:nvSpPr>
          <p:cNvPr id="27" name="TextBox 26">
            <a:extLst>
              <a:ext uri="{FF2B5EF4-FFF2-40B4-BE49-F238E27FC236}">
                <a16:creationId xmlns:a16="http://schemas.microsoft.com/office/drawing/2014/main" id="{4845424C-D001-45D8-A7A2-0E57818529EA}"/>
              </a:ext>
            </a:extLst>
          </p:cNvPr>
          <p:cNvSpPr txBox="1">
            <a:spLocks/>
          </p:cNvSpPr>
          <p:nvPr/>
        </p:nvSpPr>
        <p:spPr>
          <a:xfrm>
            <a:off x="2946047" y="2142922"/>
            <a:ext cx="1188000" cy="369332"/>
          </a:xfrm>
          <a:prstGeom prst="rect">
            <a:avLst/>
          </a:prstGeom>
          <a:solidFill>
            <a:srgbClr val="FF0000"/>
          </a:solidFill>
          <a:ln w="3175">
            <a:solidFill>
              <a:schemeClr val="tx2"/>
            </a:solidFill>
          </a:ln>
        </p:spPr>
        <p:txBody>
          <a:bodyPr wrap="square" rtlCol="0" anchor="ctr" anchorCtr="0">
            <a:spAutoFit/>
          </a:bodyPr>
          <a:lstStyle>
            <a:defPPr>
              <a:defRPr lang="en-US"/>
            </a:defPPr>
            <a:lvl1pPr algn="ctr">
              <a:defRPr sz="900">
                <a:solidFill>
                  <a:srgbClr val="333333"/>
                </a:solidFill>
                <a:latin typeface="Arial Unicode MS" panose="020B0604020202020204" pitchFamily="34" charset="-128"/>
                <a:ea typeface="Arial Unicode MS" panose="020B0604020202020204" pitchFamily="34" charset="-128"/>
                <a:cs typeface="Arial Unicode MS" panose="020B0604020202020204" pitchFamily="34" charset="-128"/>
              </a:defRPr>
            </a:lvl1pPr>
          </a:lstStyle>
          <a:p>
            <a:pPr defTabSz="914400"/>
            <a:r>
              <a:rPr lang="en-CA" dirty="0">
                <a:solidFill>
                  <a:schemeClr val="bg2"/>
                </a:solidFill>
                <a:latin typeface="Roboto Condensed Light" panose="02000000000000000000" pitchFamily="2" charset="0"/>
                <a:cs typeface="Arial" panose="020B0604020202020204" pitchFamily="34" charset="0"/>
              </a:rPr>
              <a:t>Market Research &amp;</a:t>
            </a:r>
          </a:p>
          <a:p>
            <a:pPr defTabSz="914400"/>
            <a:r>
              <a:rPr lang="en-CA" dirty="0">
                <a:solidFill>
                  <a:schemeClr val="bg2"/>
                </a:solidFill>
                <a:latin typeface="Roboto Condensed Light" panose="02000000000000000000" pitchFamily="2" charset="0"/>
                <a:cs typeface="Arial" panose="020B0604020202020204" pitchFamily="34" charset="0"/>
              </a:rPr>
              <a:t>Analysis</a:t>
            </a:r>
          </a:p>
        </p:txBody>
      </p:sp>
      <p:sp>
        <p:nvSpPr>
          <p:cNvPr id="28" name="TextBox 27">
            <a:extLst>
              <a:ext uri="{FF2B5EF4-FFF2-40B4-BE49-F238E27FC236}">
                <a16:creationId xmlns:a16="http://schemas.microsoft.com/office/drawing/2014/main" id="{6D701C53-DCD1-4E6F-8FE4-D327514E517E}"/>
              </a:ext>
            </a:extLst>
          </p:cNvPr>
          <p:cNvSpPr txBox="1">
            <a:spLocks/>
          </p:cNvSpPr>
          <p:nvPr/>
        </p:nvSpPr>
        <p:spPr>
          <a:xfrm>
            <a:off x="2948416" y="2563062"/>
            <a:ext cx="1188000" cy="369332"/>
          </a:xfrm>
          <a:prstGeom prst="rect">
            <a:avLst/>
          </a:prstGeom>
          <a:solidFill>
            <a:schemeClr val="accent1">
              <a:lumMod val="40000"/>
              <a:lumOff val="60000"/>
            </a:schemeClr>
          </a:solidFill>
          <a:ln w="3175">
            <a:solidFill>
              <a:schemeClr val="tx2"/>
            </a:solidFill>
          </a:ln>
        </p:spPr>
        <p:txBody>
          <a:bodyPr wrap="square" rtlCol="0" anchor="ctr" anchorCtr="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latin typeface="Roboto Condensed Light" panose="02000000000000000000" pitchFamily="2" charset="0"/>
              </a:rPr>
              <a:t>Requirements</a:t>
            </a:r>
          </a:p>
          <a:p>
            <a:r>
              <a:rPr lang="en-CA" dirty="0">
                <a:latin typeface="Roboto Condensed Light" panose="02000000000000000000" pitchFamily="2" charset="0"/>
              </a:rPr>
              <a:t>Gathering</a:t>
            </a:r>
          </a:p>
        </p:txBody>
      </p:sp>
      <p:sp>
        <p:nvSpPr>
          <p:cNvPr id="29" name="TextBox 28">
            <a:extLst>
              <a:ext uri="{FF2B5EF4-FFF2-40B4-BE49-F238E27FC236}">
                <a16:creationId xmlns:a16="http://schemas.microsoft.com/office/drawing/2014/main" id="{900CB7EC-0614-4106-B7F4-4E0933BF4008}"/>
              </a:ext>
            </a:extLst>
          </p:cNvPr>
          <p:cNvSpPr txBox="1">
            <a:spLocks/>
          </p:cNvSpPr>
          <p:nvPr/>
        </p:nvSpPr>
        <p:spPr>
          <a:xfrm>
            <a:off x="2948416" y="2983071"/>
            <a:ext cx="1188000" cy="230832"/>
          </a:xfrm>
          <a:prstGeom prst="rect">
            <a:avLst/>
          </a:prstGeom>
          <a:solidFill>
            <a:schemeClr val="accent1">
              <a:lumMod val="40000"/>
              <a:lumOff val="60000"/>
            </a:schemeClr>
          </a:solidFill>
          <a:ln w="3175">
            <a:solidFill>
              <a:schemeClr val="tx2"/>
            </a:solidFill>
          </a:ln>
        </p:spPr>
        <p:txBody>
          <a:bodyPr wrap="square" rtlCol="0">
            <a:spAutoFit/>
          </a:bodyPr>
          <a:lstStyle/>
          <a:p>
            <a:pPr algn="ctr" defTabSz="914400"/>
            <a:r>
              <a:rPr lang="en-CA" sz="900" dirty="0">
                <a:solidFill>
                  <a:prstClr val="black">
                    <a:lumMod val="75000"/>
                    <a:lumOff val="25000"/>
                  </a:prstClr>
                </a:solidFill>
                <a:latin typeface="Roboto Condensed Light" panose="02000000000000000000" pitchFamily="2" charset="0"/>
                <a:ea typeface="Arial Unicode MS" panose="020B0604020202020204" pitchFamily="34" charset="-128"/>
                <a:cs typeface="Arial" panose="020B0604020202020204" pitchFamily="34" charset="0"/>
              </a:rPr>
              <a:t>Product Development</a:t>
            </a:r>
          </a:p>
        </p:txBody>
      </p:sp>
      <p:sp>
        <p:nvSpPr>
          <p:cNvPr id="30" name="TextBox 29">
            <a:extLst>
              <a:ext uri="{FF2B5EF4-FFF2-40B4-BE49-F238E27FC236}">
                <a16:creationId xmlns:a16="http://schemas.microsoft.com/office/drawing/2014/main" id="{BEE80922-4C60-4091-A47F-1E934CD77212}"/>
              </a:ext>
            </a:extLst>
          </p:cNvPr>
          <p:cNvSpPr txBox="1">
            <a:spLocks/>
          </p:cNvSpPr>
          <p:nvPr/>
        </p:nvSpPr>
        <p:spPr>
          <a:xfrm>
            <a:off x="7412887" y="5285779"/>
            <a:ext cx="1188000" cy="369332"/>
          </a:xfrm>
          <a:prstGeom prst="rect">
            <a:avLst/>
          </a:prstGeom>
          <a:solidFill>
            <a:schemeClr val="accent1">
              <a:lumMod val="40000"/>
              <a:lumOff val="60000"/>
            </a:schemeClr>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latin typeface="Roboto Condensed Light" panose="02000000000000000000" pitchFamily="2" charset="0"/>
              </a:rPr>
              <a:t>Enterprise Data Management</a:t>
            </a:r>
          </a:p>
        </p:txBody>
      </p:sp>
      <p:sp>
        <p:nvSpPr>
          <p:cNvPr id="31" name="TextBox 30">
            <a:extLst>
              <a:ext uri="{FF2B5EF4-FFF2-40B4-BE49-F238E27FC236}">
                <a16:creationId xmlns:a16="http://schemas.microsoft.com/office/drawing/2014/main" id="{005C58AE-72BD-4025-9F1B-90F634FA4472}"/>
              </a:ext>
            </a:extLst>
          </p:cNvPr>
          <p:cNvSpPr txBox="1">
            <a:spLocks/>
          </p:cNvSpPr>
          <p:nvPr/>
        </p:nvSpPr>
        <p:spPr>
          <a:xfrm>
            <a:off x="5935727" y="5285779"/>
            <a:ext cx="1188000" cy="369332"/>
          </a:xfrm>
          <a:prstGeom prst="rect">
            <a:avLst/>
          </a:prstGeom>
          <a:solidFill>
            <a:schemeClr val="accent1">
              <a:lumMod val="40000"/>
              <a:lumOff val="60000"/>
            </a:schemeClr>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latin typeface="Roboto Condensed Light" panose="02000000000000000000" pitchFamily="2" charset="0"/>
              </a:rPr>
              <a:t>Change</a:t>
            </a:r>
          </a:p>
          <a:p>
            <a:r>
              <a:rPr lang="en-CA" dirty="0">
                <a:latin typeface="Roboto Condensed Light" panose="02000000000000000000" pitchFamily="2" charset="0"/>
              </a:rPr>
              <a:t> Management</a:t>
            </a:r>
          </a:p>
        </p:txBody>
      </p:sp>
      <p:sp>
        <p:nvSpPr>
          <p:cNvPr id="32" name="TextBox 31">
            <a:extLst>
              <a:ext uri="{FF2B5EF4-FFF2-40B4-BE49-F238E27FC236}">
                <a16:creationId xmlns:a16="http://schemas.microsoft.com/office/drawing/2014/main" id="{CAD4D783-0D8F-4017-9A9F-01CAFF099A6C}"/>
              </a:ext>
            </a:extLst>
          </p:cNvPr>
          <p:cNvSpPr txBox="1">
            <a:spLocks/>
          </p:cNvSpPr>
          <p:nvPr/>
        </p:nvSpPr>
        <p:spPr>
          <a:xfrm>
            <a:off x="4420467" y="4865639"/>
            <a:ext cx="1188000" cy="369332"/>
          </a:xfrm>
          <a:prstGeom prst="rect">
            <a:avLst/>
          </a:prstGeom>
          <a:solidFill>
            <a:schemeClr val="accent1">
              <a:lumMod val="40000"/>
              <a:lumOff val="60000"/>
            </a:schemeClr>
          </a:solidFill>
          <a:ln w="3175">
            <a:solidFill>
              <a:schemeClr val="tx2"/>
            </a:solidFill>
          </a:ln>
        </p:spPr>
        <p:txBody>
          <a:bodyPr wrap="square" rtlCol="0" anchor="ctr" anchorCtr="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latin typeface="Roboto Condensed Light" panose="02000000000000000000" pitchFamily="2" charset="0"/>
              </a:rPr>
              <a:t>Account</a:t>
            </a:r>
          </a:p>
          <a:p>
            <a:r>
              <a:rPr lang="en-CA" dirty="0">
                <a:latin typeface="Roboto Condensed Light" panose="02000000000000000000" pitchFamily="2" charset="0"/>
              </a:rPr>
              <a:t>Management</a:t>
            </a:r>
          </a:p>
        </p:txBody>
      </p:sp>
      <p:sp>
        <p:nvSpPr>
          <p:cNvPr id="33" name="TextBox 32">
            <a:extLst>
              <a:ext uri="{FF2B5EF4-FFF2-40B4-BE49-F238E27FC236}">
                <a16:creationId xmlns:a16="http://schemas.microsoft.com/office/drawing/2014/main" id="{5241904C-BC90-4C77-ABE6-9CADA93234D9}"/>
              </a:ext>
            </a:extLst>
          </p:cNvPr>
          <p:cNvSpPr txBox="1">
            <a:spLocks/>
          </p:cNvSpPr>
          <p:nvPr/>
        </p:nvSpPr>
        <p:spPr>
          <a:xfrm>
            <a:off x="7412887" y="5702737"/>
            <a:ext cx="1188000" cy="369332"/>
          </a:xfrm>
          <a:prstGeom prst="rect">
            <a:avLst/>
          </a:prstGeom>
          <a:solidFill>
            <a:srgbClr val="FFFF00"/>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solidFill>
                  <a:schemeClr val="tx1"/>
                </a:solidFill>
                <a:latin typeface="Roboto Condensed Light" panose="02000000000000000000" pitchFamily="2" charset="0"/>
              </a:rPr>
              <a:t>Collaboration &amp; Innovation</a:t>
            </a:r>
          </a:p>
        </p:txBody>
      </p:sp>
      <p:sp>
        <p:nvSpPr>
          <p:cNvPr id="34" name="TextBox 33">
            <a:extLst>
              <a:ext uri="{FF2B5EF4-FFF2-40B4-BE49-F238E27FC236}">
                <a16:creationId xmlns:a16="http://schemas.microsoft.com/office/drawing/2014/main" id="{46796E3D-4237-420B-8452-6BEC44C4241F}"/>
              </a:ext>
            </a:extLst>
          </p:cNvPr>
          <p:cNvSpPr txBox="1">
            <a:spLocks/>
          </p:cNvSpPr>
          <p:nvPr/>
        </p:nvSpPr>
        <p:spPr>
          <a:xfrm>
            <a:off x="4420467" y="5285779"/>
            <a:ext cx="1188000" cy="369332"/>
          </a:xfrm>
          <a:prstGeom prst="rect">
            <a:avLst/>
          </a:prstGeom>
          <a:solidFill>
            <a:srgbClr val="FFFF00"/>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solidFill>
                  <a:schemeClr val="tx1"/>
                </a:solidFill>
                <a:latin typeface="Roboto Condensed Light" panose="02000000000000000000" pitchFamily="2" charset="0"/>
              </a:rPr>
              <a:t>Product </a:t>
            </a:r>
          </a:p>
          <a:p>
            <a:r>
              <a:rPr lang="en-CA" dirty="0">
                <a:solidFill>
                  <a:schemeClr val="tx1"/>
                </a:solidFill>
                <a:latin typeface="Roboto Condensed Light" panose="02000000000000000000" pitchFamily="2" charset="0"/>
              </a:rPr>
              <a:t>Training</a:t>
            </a:r>
          </a:p>
        </p:txBody>
      </p:sp>
      <p:sp>
        <p:nvSpPr>
          <p:cNvPr id="35" name="TextBox 34">
            <a:extLst>
              <a:ext uri="{FF2B5EF4-FFF2-40B4-BE49-F238E27FC236}">
                <a16:creationId xmlns:a16="http://schemas.microsoft.com/office/drawing/2014/main" id="{758E78B4-644B-4D6C-8602-282087033B26}"/>
              </a:ext>
            </a:extLst>
          </p:cNvPr>
          <p:cNvSpPr txBox="1">
            <a:spLocks/>
          </p:cNvSpPr>
          <p:nvPr/>
        </p:nvSpPr>
        <p:spPr>
          <a:xfrm>
            <a:off x="2945234" y="5285779"/>
            <a:ext cx="1188000" cy="369332"/>
          </a:xfrm>
          <a:prstGeom prst="rect">
            <a:avLst/>
          </a:prstGeom>
          <a:solidFill>
            <a:srgbClr val="FFC000"/>
          </a:solidFill>
          <a:ln w="3175">
            <a:solidFill>
              <a:schemeClr val="tx2"/>
            </a:solidFill>
          </a:ln>
        </p:spPr>
        <p:txBody>
          <a:bodyPr wrap="square" rtlCol="0" anchor="ctr" anchorCtr="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latin typeface="Roboto Condensed Light" panose="02000000000000000000" pitchFamily="2" charset="0"/>
              </a:rPr>
              <a:t>Partner</a:t>
            </a:r>
          </a:p>
          <a:p>
            <a:r>
              <a:rPr lang="en-CA" dirty="0">
                <a:latin typeface="Roboto Condensed Light" panose="02000000000000000000" pitchFamily="2" charset="0"/>
              </a:rPr>
              <a:t>Management</a:t>
            </a:r>
          </a:p>
        </p:txBody>
      </p:sp>
      <p:sp>
        <p:nvSpPr>
          <p:cNvPr id="36" name="TextBox 35">
            <a:extLst>
              <a:ext uri="{FF2B5EF4-FFF2-40B4-BE49-F238E27FC236}">
                <a16:creationId xmlns:a16="http://schemas.microsoft.com/office/drawing/2014/main" id="{57D398BF-EA7B-4CD4-BA21-86937BDDF917}"/>
              </a:ext>
            </a:extLst>
          </p:cNvPr>
          <p:cNvSpPr txBox="1">
            <a:spLocks/>
          </p:cNvSpPr>
          <p:nvPr/>
        </p:nvSpPr>
        <p:spPr>
          <a:xfrm>
            <a:off x="5935727" y="4865639"/>
            <a:ext cx="1188000" cy="369332"/>
          </a:xfrm>
          <a:prstGeom prst="rect">
            <a:avLst/>
          </a:prstGeom>
          <a:solidFill>
            <a:srgbClr val="FFFF00"/>
          </a:solidFill>
          <a:ln w="3175">
            <a:solidFill>
              <a:schemeClr val="tx2"/>
            </a:solidFill>
          </a:ln>
        </p:spPr>
        <p:txBody>
          <a:bodyPr wrap="square" rtlCol="0" anchor="ctr" anchorCtr="0">
            <a:spAutoFit/>
          </a:bodyPr>
          <a:lstStyle>
            <a:defPPr>
              <a:defRPr lang="en-US"/>
            </a:defPPr>
            <a:lvl1pPr algn="ctr">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solidFill>
                  <a:schemeClr val="tx1"/>
                </a:solidFill>
                <a:latin typeface="Roboto Condensed Light" panose="02000000000000000000" pitchFamily="2" charset="0"/>
              </a:rPr>
              <a:t>Outsourcing</a:t>
            </a:r>
          </a:p>
          <a:p>
            <a:r>
              <a:rPr lang="en-CA" dirty="0">
                <a:solidFill>
                  <a:schemeClr val="tx1"/>
                </a:solidFill>
                <a:latin typeface="Roboto Condensed Light" panose="02000000000000000000" pitchFamily="2" charset="0"/>
              </a:rPr>
              <a:t>Strategy</a:t>
            </a:r>
          </a:p>
        </p:txBody>
      </p:sp>
      <p:sp>
        <p:nvSpPr>
          <p:cNvPr id="37" name="TextBox 36">
            <a:extLst>
              <a:ext uri="{FF2B5EF4-FFF2-40B4-BE49-F238E27FC236}">
                <a16:creationId xmlns:a16="http://schemas.microsoft.com/office/drawing/2014/main" id="{E8EA9365-280F-4DFE-A584-29D1BC894A98}"/>
              </a:ext>
            </a:extLst>
          </p:cNvPr>
          <p:cNvSpPr txBox="1">
            <a:spLocks/>
          </p:cNvSpPr>
          <p:nvPr/>
        </p:nvSpPr>
        <p:spPr>
          <a:xfrm>
            <a:off x="7412887" y="4865639"/>
            <a:ext cx="1188000" cy="369332"/>
          </a:xfrm>
          <a:prstGeom prst="rect">
            <a:avLst/>
          </a:prstGeom>
          <a:solidFill>
            <a:srgbClr val="FFFF00"/>
          </a:solidFill>
          <a:ln w="3175">
            <a:solidFill>
              <a:schemeClr val="tx2"/>
            </a:solidFill>
          </a:ln>
        </p:spPr>
        <p:txBody>
          <a:bodyPr wrap="square" rtlCol="0" anchor="ctr" anchorCtr="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solidFill>
                  <a:schemeClr val="tx1"/>
                </a:solidFill>
                <a:latin typeface="Roboto Condensed Light" panose="02000000000000000000" pitchFamily="2" charset="0"/>
              </a:rPr>
              <a:t>Risk </a:t>
            </a:r>
          </a:p>
          <a:p>
            <a:r>
              <a:rPr lang="en-CA" dirty="0">
                <a:solidFill>
                  <a:schemeClr val="tx1"/>
                </a:solidFill>
                <a:latin typeface="Roboto Condensed Light" panose="02000000000000000000" pitchFamily="2" charset="0"/>
              </a:rPr>
              <a:t>Management</a:t>
            </a:r>
          </a:p>
        </p:txBody>
      </p:sp>
      <p:sp>
        <p:nvSpPr>
          <p:cNvPr id="38" name="TextBox 37">
            <a:extLst>
              <a:ext uri="{FF2B5EF4-FFF2-40B4-BE49-F238E27FC236}">
                <a16:creationId xmlns:a16="http://schemas.microsoft.com/office/drawing/2014/main" id="{98B62D68-1C11-4BF0-9E79-FE542FABCDB3}"/>
              </a:ext>
            </a:extLst>
          </p:cNvPr>
          <p:cNvSpPr txBox="1">
            <a:spLocks/>
          </p:cNvSpPr>
          <p:nvPr/>
        </p:nvSpPr>
        <p:spPr>
          <a:xfrm>
            <a:off x="2945234" y="4865639"/>
            <a:ext cx="1188000" cy="369332"/>
          </a:xfrm>
          <a:prstGeom prst="rect">
            <a:avLst/>
          </a:prstGeom>
          <a:solidFill>
            <a:srgbClr val="FFC000"/>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latin typeface="Roboto Condensed Light" panose="02000000000000000000" pitchFamily="2" charset="0"/>
              </a:rPr>
              <a:t>Customer</a:t>
            </a:r>
          </a:p>
          <a:p>
            <a:r>
              <a:rPr lang="en-CA" dirty="0">
                <a:latin typeface="Roboto Condensed Light" panose="02000000000000000000" pitchFamily="2" charset="0"/>
              </a:rPr>
              <a:t>Management</a:t>
            </a:r>
          </a:p>
        </p:txBody>
      </p:sp>
      <p:sp>
        <p:nvSpPr>
          <p:cNvPr id="39" name="Chevron 131">
            <a:extLst>
              <a:ext uri="{FF2B5EF4-FFF2-40B4-BE49-F238E27FC236}">
                <a16:creationId xmlns:a16="http://schemas.microsoft.com/office/drawing/2014/main" id="{96D89D21-8875-4C85-B69B-23DE44B98382}"/>
              </a:ext>
            </a:extLst>
          </p:cNvPr>
          <p:cNvSpPr/>
          <p:nvPr/>
        </p:nvSpPr>
        <p:spPr>
          <a:xfrm>
            <a:off x="2896327" y="1181684"/>
            <a:ext cx="2952000" cy="841000"/>
          </a:xfrm>
          <a:prstGeom prst="chevron">
            <a:avLst>
              <a:gd name="adj" fmla="val 21598"/>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400"/>
            <a:r>
              <a:rPr lang="en-CA" sz="1200" b="1" dirty="0">
                <a:solidFill>
                  <a:prstClr val="black">
                    <a:lumMod val="75000"/>
                    <a:lumOff val="25000"/>
                  </a:prstClr>
                </a:solidFill>
                <a:latin typeface="Roboto Condensed Light" panose="02000000000000000000" pitchFamily="2" charset="0"/>
                <a:cs typeface="Arial" panose="020B0604020202020204" pitchFamily="34" charset="0"/>
              </a:rPr>
              <a:t>Design </a:t>
            </a:r>
          </a:p>
          <a:p>
            <a:pPr algn="ctr" defTabSz="914400"/>
            <a:r>
              <a:rPr lang="en-CA" sz="1200" b="1" dirty="0">
                <a:solidFill>
                  <a:prstClr val="black">
                    <a:lumMod val="75000"/>
                    <a:lumOff val="25000"/>
                  </a:prstClr>
                </a:solidFill>
                <a:latin typeface="Roboto Condensed Light" panose="02000000000000000000" pitchFamily="2" charset="0"/>
                <a:cs typeface="Arial" panose="020B0604020202020204" pitchFamily="34" charset="0"/>
              </a:rPr>
              <a:t>Product</a:t>
            </a:r>
          </a:p>
        </p:txBody>
      </p:sp>
      <p:sp>
        <p:nvSpPr>
          <p:cNvPr id="40" name="Chevron 133">
            <a:extLst>
              <a:ext uri="{FF2B5EF4-FFF2-40B4-BE49-F238E27FC236}">
                <a16:creationId xmlns:a16="http://schemas.microsoft.com/office/drawing/2014/main" id="{2867A4B5-2B73-4537-B0F1-DF6762AD212E}"/>
              </a:ext>
            </a:extLst>
          </p:cNvPr>
          <p:cNvSpPr/>
          <p:nvPr/>
        </p:nvSpPr>
        <p:spPr>
          <a:xfrm>
            <a:off x="5883368" y="1190842"/>
            <a:ext cx="2952000" cy="841000"/>
          </a:xfrm>
          <a:prstGeom prst="chevron">
            <a:avLst>
              <a:gd name="adj" fmla="val 21598"/>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400"/>
            <a:r>
              <a:rPr lang="en-CA" sz="1200" b="1" dirty="0">
                <a:solidFill>
                  <a:prstClr val="black">
                    <a:lumMod val="75000"/>
                    <a:lumOff val="25000"/>
                  </a:prstClr>
                </a:solidFill>
                <a:latin typeface="Roboto Condensed Light" panose="02000000000000000000" pitchFamily="2" charset="0"/>
                <a:cs typeface="Arial" panose="020B0604020202020204" pitchFamily="34" charset="0"/>
              </a:rPr>
              <a:t>Produce</a:t>
            </a:r>
          </a:p>
          <a:p>
            <a:pPr algn="ctr" defTabSz="914400"/>
            <a:r>
              <a:rPr lang="en-CA" sz="1200" b="1" dirty="0">
                <a:solidFill>
                  <a:prstClr val="black">
                    <a:lumMod val="75000"/>
                    <a:lumOff val="25000"/>
                  </a:prstClr>
                </a:solidFill>
                <a:latin typeface="Roboto Condensed Light" panose="02000000000000000000" pitchFamily="2" charset="0"/>
                <a:cs typeface="Arial" panose="020B0604020202020204" pitchFamily="34" charset="0"/>
              </a:rPr>
              <a:t>Product</a:t>
            </a:r>
          </a:p>
        </p:txBody>
      </p:sp>
      <p:sp>
        <p:nvSpPr>
          <p:cNvPr id="41" name="Chevron 135">
            <a:extLst>
              <a:ext uri="{FF2B5EF4-FFF2-40B4-BE49-F238E27FC236}">
                <a16:creationId xmlns:a16="http://schemas.microsoft.com/office/drawing/2014/main" id="{96B22687-95C0-4A82-9761-F4D0DB42083E}"/>
              </a:ext>
            </a:extLst>
          </p:cNvPr>
          <p:cNvSpPr/>
          <p:nvPr/>
        </p:nvSpPr>
        <p:spPr>
          <a:xfrm>
            <a:off x="8870407" y="1199722"/>
            <a:ext cx="2952000" cy="841000"/>
          </a:xfrm>
          <a:prstGeom prst="chevron">
            <a:avLst>
              <a:gd name="adj" fmla="val 21598"/>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400"/>
            <a:r>
              <a:rPr lang="en-CA" sz="1200" b="1" dirty="0">
                <a:solidFill>
                  <a:prstClr val="black">
                    <a:lumMod val="75000"/>
                    <a:lumOff val="25000"/>
                  </a:prstClr>
                </a:solidFill>
                <a:latin typeface="Roboto Condensed Light" panose="02000000000000000000" pitchFamily="2" charset="0"/>
                <a:cs typeface="Arial" panose="020B0604020202020204" pitchFamily="34" charset="0"/>
              </a:rPr>
              <a:t>Sell </a:t>
            </a:r>
          </a:p>
          <a:p>
            <a:pPr algn="ctr" defTabSz="914400"/>
            <a:r>
              <a:rPr lang="en-CA" sz="1200" b="1" dirty="0">
                <a:solidFill>
                  <a:prstClr val="black">
                    <a:lumMod val="75000"/>
                    <a:lumOff val="25000"/>
                  </a:prstClr>
                </a:solidFill>
                <a:latin typeface="Roboto Condensed Light" panose="02000000000000000000" pitchFamily="2" charset="0"/>
                <a:cs typeface="Arial" panose="020B0604020202020204" pitchFamily="34" charset="0"/>
              </a:rPr>
              <a:t>Product</a:t>
            </a:r>
          </a:p>
        </p:txBody>
      </p:sp>
      <p:sp>
        <p:nvSpPr>
          <p:cNvPr id="42" name="TextBox 41">
            <a:extLst>
              <a:ext uri="{FF2B5EF4-FFF2-40B4-BE49-F238E27FC236}">
                <a16:creationId xmlns:a16="http://schemas.microsoft.com/office/drawing/2014/main" id="{00F39036-F371-43D5-8C7E-7869F064BABE}"/>
              </a:ext>
            </a:extLst>
          </p:cNvPr>
          <p:cNvSpPr txBox="1"/>
          <p:nvPr/>
        </p:nvSpPr>
        <p:spPr>
          <a:xfrm rot="16200000">
            <a:off x="1689529" y="5346965"/>
            <a:ext cx="1700418" cy="261610"/>
          </a:xfrm>
          <a:prstGeom prst="rect">
            <a:avLst/>
          </a:prstGeom>
          <a:noFill/>
        </p:spPr>
        <p:txBody>
          <a:bodyPr wrap="square" rtlCol="0">
            <a:spAutoFit/>
          </a:bodyPr>
          <a:lstStyle/>
          <a:p>
            <a:pPr algn="ctr" defTabSz="914400"/>
            <a:r>
              <a:rPr lang="en-CA" sz="1100" dirty="0">
                <a:solidFill>
                  <a:prstClr val="black">
                    <a:lumMod val="65000"/>
                    <a:lumOff val="35000"/>
                  </a:prstClr>
                </a:solidFill>
                <a:latin typeface="Roboto Condensed Light" panose="02000000000000000000" pitchFamily="2" charset="0"/>
                <a:ea typeface="Arial Unicode MS" panose="020B0604020202020204" pitchFamily="34" charset="-128"/>
                <a:cs typeface="Arial" panose="020B0604020202020204" pitchFamily="34" charset="0"/>
              </a:rPr>
              <a:t>Shared</a:t>
            </a:r>
          </a:p>
        </p:txBody>
      </p:sp>
      <p:sp>
        <p:nvSpPr>
          <p:cNvPr id="43" name="TextBox 42">
            <a:extLst>
              <a:ext uri="{FF2B5EF4-FFF2-40B4-BE49-F238E27FC236}">
                <a16:creationId xmlns:a16="http://schemas.microsoft.com/office/drawing/2014/main" id="{2FA9B163-5213-4C42-A2F3-3DC39E077862}"/>
              </a:ext>
            </a:extLst>
          </p:cNvPr>
          <p:cNvSpPr txBox="1"/>
          <p:nvPr/>
        </p:nvSpPr>
        <p:spPr>
          <a:xfrm rot="16200000">
            <a:off x="1689529" y="2716934"/>
            <a:ext cx="1700418" cy="261610"/>
          </a:xfrm>
          <a:prstGeom prst="rect">
            <a:avLst/>
          </a:prstGeom>
          <a:noFill/>
        </p:spPr>
        <p:txBody>
          <a:bodyPr wrap="square" rtlCol="0">
            <a:spAutoFit/>
          </a:bodyPr>
          <a:lstStyle/>
          <a:p>
            <a:pPr algn="ctr" defTabSz="914400"/>
            <a:r>
              <a:rPr lang="en-CA" sz="1100" dirty="0">
                <a:solidFill>
                  <a:prstClr val="black">
                    <a:lumMod val="65000"/>
                    <a:lumOff val="35000"/>
                  </a:prstClr>
                </a:solidFill>
                <a:latin typeface="Roboto Condensed Light" panose="02000000000000000000" pitchFamily="2" charset="0"/>
                <a:ea typeface="Arial Unicode MS" panose="020B0604020202020204" pitchFamily="34" charset="-128"/>
                <a:cs typeface="Arial" panose="020B0604020202020204" pitchFamily="34" charset="0"/>
              </a:rPr>
              <a:t>Defining</a:t>
            </a:r>
          </a:p>
        </p:txBody>
      </p:sp>
      <p:sp>
        <p:nvSpPr>
          <p:cNvPr id="44" name="TextBox 43">
            <a:extLst>
              <a:ext uri="{FF2B5EF4-FFF2-40B4-BE49-F238E27FC236}">
                <a16:creationId xmlns:a16="http://schemas.microsoft.com/office/drawing/2014/main" id="{57A3BBC3-A7DF-4282-A593-17D571BE0125}"/>
              </a:ext>
            </a:extLst>
          </p:cNvPr>
          <p:cNvSpPr txBox="1">
            <a:spLocks/>
          </p:cNvSpPr>
          <p:nvPr/>
        </p:nvSpPr>
        <p:spPr>
          <a:xfrm>
            <a:off x="8909096" y="4865639"/>
            <a:ext cx="1188000" cy="369332"/>
          </a:xfrm>
          <a:prstGeom prst="rect">
            <a:avLst/>
          </a:prstGeom>
          <a:solidFill>
            <a:srgbClr val="FFFF00"/>
          </a:solidFill>
          <a:ln w="3175">
            <a:solidFill>
              <a:schemeClr val="tx2"/>
            </a:solidFill>
          </a:ln>
        </p:spPr>
        <p:txBody>
          <a:bodyPr wrap="square" rtlCol="0" anchor="ctr" anchorCtr="0">
            <a:spAutoFit/>
          </a:bodyPr>
          <a:lstStyle>
            <a:defPPr>
              <a:defRPr lang="en-US"/>
            </a:defPPr>
            <a:lvl1pPr algn="ctr">
              <a:defRPr sz="900">
                <a:solidFill>
                  <a:srgbClr val="333333"/>
                </a:solidFill>
                <a:latin typeface="Arial Unicode MS" panose="020B0604020202020204" pitchFamily="34" charset="-128"/>
                <a:ea typeface="Arial Unicode MS" panose="020B0604020202020204" pitchFamily="34" charset="-128"/>
                <a:cs typeface="Arial Unicode MS" panose="020B0604020202020204" pitchFamily="34" charset="-128"/>
              </a:defRPr>
            </a:lvl1pPr>
          </a:lstStyle>
          <a:p>
            <a:pPr defTabSz="914400"/>
            <a:r>
              <a:rPr lang="en-CA" dirty="0">
                <a:solidFill>
                  <a:schemeClr val="tx1"/>
                </a:solidFill>
                <a:latin typeface="Roboto Condensed Light" panose="02000000000000000000" pitchFamily="2" charset="0"/>
                <a:cs typeface="Arial" panose="020B0604020202020204" pitchFamily="34" charset="0"/>
              </a:rPr>
              <a:t>Regulatory &amp; Compliance</a:t>
            </a:r>
          </a:p>
        </p:txBody>
      </p:sp>
      <p:sp>
        <p:nvSpPr>
          <p:cNvPr id="56" name="TextBox 55">
            <a:extLst>
              <a:ext uri="{FF2B5EF4-FFF2-40B4-BE49-F238E27FC236}">
                <a16:creationId xmlns:a16="http://schemas.microsoft.com/office/drawing/2014/main" id="{F93D9F17-C756-404A-AA4D-60931B71334F}"/>
              </a:ext>
            </a:extLst>
          </p:cNvPr>
          <p:cNvSpPr txBox="1">
            <a:spLocks/>
          </p:cNvSpPr>
          <p:nvPr/>
        </p:nvSpPr>
        <p:spPr>
          <a:xfrm>
            <a:off x="5935726" y="3823089"/>
            <a:ext cx="1188000" cy="369332"/>
          </a:xfrm>
          <a:prstGeom prst="rect">
            <a:avLst/>
          </a:prstGeom>
          <a:solidFill>
            <a:srgbClr val="FFC000"/>
          </a:solidFill>
          <a:ln w="3175">
            <a:solidFill>
              <a:schemeClr val="tx2"/>
            </a:solidFill>
          </a:ln>
        </p:spPr>
        <p:txBody>
          <a:bodyPr wrap="square" rtlCol="0">
            <a:spAutoFit/>
          </a:bodyPr>
          <a:lstStyle/>
          <a:p>
            <a:pPr algn="ctr" defTabSz="914400"/>
            <a:r>
              <a:rPr lang="en-CA" sz="900" dirty="0">
                <a:solidFill>
                  <a:srgbClr val="333333"/>
                </a:solidFill>
                <a:latin typeface="Roboto Condensed Light" panose="02000000000000000000" pitchFamily="2" charset="0"/>
                <a:ea typeface="Arial Unicode MS" panose="020B0604020202020204" pitchFamily="34" charset="-128"/>
                <a:cs typeface="Arial" panose="020B0604020202020204" pitchFamily="34" charset="0"/>
              </a:rPr>
              <a:t>Process</a:t>
            </a:r>
          </a:p>
          <a:p>
            <a:pPr algn="ctr" defTabSz="914400"/>
            <a:r>
              <a:rPr lang="en-CA" sz="900" dirty="0">
                <a:solidFill>
                  <a:srgbClr val="333333"/>
                </a:solidFill>
                <a:latin typeface="Roboto Condensed Light" panose="02000000000000000000" pitchFamily="2" charset="0"/>
                <a:ea typeface="Arial Unicode MS" panose="020B0604020202020204" pitchFamily="34" charset="-128"/>
                <a:cs typeface="Arial" panose="020B0604020202020204" pitchFamily="34" charset="0"/>
              </a:rPr>
              <a:t>Refinement</a:t>
            </a:r>
          </a:p>
        </p:txBody>
      </p:sp>
      <p:sp>
        <p:nvSpPr>
          <p:cNvPr id="57" name="TextBox 56">
            <a:extLst>
              <a:ext uri="{FF2B5EF4-FFF2-40B4-BE49-F238E27FC236}">
                <a16:creationId xmlns:a16="http://schemas.microsoft.com/office/drawing/2014/main" id="{B406D2D3-F77A-4662-879A-7DB2B332CAA8}"/>
              </a:ext>
            </a:extLst>
          </p:cNvPr>
          <p:cNvSpPr txBox="1">
            <a:spLocks/>
          </p:cNvSpPr>
          <p:nvPr/>
        </p:nvSpPr>
        <p:spPr>
          <a:xfrm>
            <a:off x="2948416" y="3403080"/>
            <a:ext cx="1188000" cy="369332"/>
          </a:xfrm>
          <a:prstGeom prst="rect">
            <a:avLst/>
          </a:prstGeom>
          <a:solidFill>
            <a:schemeClr val="accent1">
              <a:lumMod val="40000"/>
              <a:lumOff val="60000"/>
            </a:schemeClr>
          </a:solidFill>
          <a:ln w="3175">
            <a:solidFill>
              <a:schemeClr val="tx2"/>
            </a:solidFill>
          </a:ln>
        </p:spPr>
        <p:txBody>
          <a:bodyPr wrap="square" rtlCol="0">
            <a:spAutoFit/>
          </a:bodyPr>
          <a:lstStyle/>
          <a:p>
            <a:pPr algn="ctr" defTabSz="914400"/>
            <a:r>
              <a:rPr lang="en-CA" sz="900" dirty="0">
                <a:solidFill>
                  <a:prstClr val="black">
                    <a:lumMod val="75000"/>
                    <a:lumOff val="25000"/>
                  </a:prstClr>
                </a:solidFill>
                <a:latin typeface="Roboto Condensed Light" panose="02000000000000000000" pitchFamily="2" charset="0"/>
                <a:ea typeface="Arial Unicode MS" panose="020B0604020202020204" pitchFamily="34" charset="-128"/>
                <a:cs typeface="Arial" panose="020B0604020202020204" pitchFamily="34" charset="0"/>
              </a:rPr>
              <a:t>Conceptual</a:t>
            </a:r>
          </a:p>
          <a:p>
            <a:pPr algn="ctr" defTabSz="914400"/>
            <a:r>
              <a:rPr lang="en-CA" sz="900" dirty="0">
                <a:solidFill>
                  <a:prstClr val="black">
                    <a:lumMod val="75000"/>
                    <a:lumOff val="25000"/>
                  </a:prstClr>
                </a:solidFill>
                <a:latin typeface="Roboto Condensed Light" panose="02000000000000000000" pitchFamily="2" charset="0"/>
                <a:ea typeface="Arial Unicode MS" panose="020B0604020202020204" pitchFamily="34" charset="-128"/>
                <a:cs typeface="Arial" panose="020B0604020202020204" pitchFamily="34" charset="0"/>
              </a:rPr>
              <a:t>Modelling</a:t>
            </a:r>
          </a:p>
        </p:txBody>
      </p:sp>
      <p:sp>
        <p:nvSpPr>
          <p:cNvPr id="58" name="TextBox 57">
            <a:extLst>
              <a:ext uri="{FF2B5EF4-FFF2-40B4-BE49-F238E27FC236}">
                <a16:creationId xmlns:a16="http://schemas.microsoft.com/office/drawing/2014/main" id="{CA90819D-8760-4824-AAA6-6E9159F412B5}"/>
              </a:ext>
            </a:extLst>
          </p:cNvPr>
          <p:cNvSpPr txBox="1">
            <a:spLocks/>
          </p:cNvSpPr>
          <p:nvPr/>
        </p:nvSpPr>
        <p:spPr>
          <a:xfrm>
            <a:off x="2948416" y="3823089"/>
            <a:ext cx="1188000" cy="369332"/>
          </a:xfrm>
          <a:prstGeom prst="rect">
            <a:avLst/>
          </a:prstGeom>
          <a:solidFill>
            <a:schemeClr val="accent1">
              <a:lumMod val="40000"/>
              <a:lumOff val="60000"/>
            </a:schemeClr>
          </a:solidFill>
          <a:ln w="3175">
            <a:solidFill>
              <a:schemeClr val="tx2"/>
            </a:solidFill>
          </a:ln>
        </p:spPr>
        <p:txBody>
          <a:bodyPr wrap="square" rtlCol="0">
            <a:spAutoFit/>
          </a:bodyPr>
          <a:lstStyle/>
          <a:p>
            <a:pPr algn="ctr" defTabSz="914400"/>
            <a:r>
              <a:rPr lang="en-CA" sz="900" dirty="0">
                <a:solidFill>
                  <a:prstClr val="black">
                    <a:lumMod val="75000"/>
                    <a:lumOff val="25000"/>
                  </a:prstClr>
                </a:solidFill>
                <a:latin typeface="Roboto Condensed Light" panose="02000000000000000000" pitchFamily="2" charset="0"/>
                <a:ea typeface="Arial Unicode MS" panose="020B0604020202020204" pitchFamily="34" charset="-128"/>
                <a:cs typeface="Arial" panose="020B0604020202020204" pitchFamily="34" charset="0"/>
              </a:rPr>
              <a:t>Cost</a:t>
            </a:r>
          </a:p>
          <a:p>
            <a:pPr algn="ctr" defTabSz="914400"/>
            <a:r>
              <a:rPr lang="en-CA" sz="900" dirty="0">
                <a:solidFill>
                  <a:prstClr val="black">
                    <a:lumMod val="75000"/>
                    <a:lumOff val="25000"/>
                  </a:prstClr>
                </a:solidFill>
                <a:latin typeface="Roboto Condensed Light" panose="02000000000000000000" pitchFamily="2" charset="0"/>
                <a:ea typeface="Arial Unicode MS" panose="020B0604020202020204" pitchFamily="34" charset="-128"/>
                <a:cs typeface="Arial" panose="020B0604020202020204" pitchFamily="34" charset="0"/>
              </a:rPr>
              <a:t>Estimation</a:t>
            </a:r>
          </a:p>
        </p:txBody>
      </p:sp>
      <p:sp>
        <p:nvSpPr>
          <p:cNvPr id="59" name="TextBox 58">
            <a:extLst>
              <a:ext uri="{FF2B5EF4-FFF2-40B4-BE49-F238E27FC236}">
                <a16:creationId xmlns:a16="http://schemas.microsoft.com/office/drawing/2014/main" id="{4CD61F91-F45C-4A56-B01B-FA16992FD616}"/>
              </a:ext>
            </a:extLst>
          </p:cNvPr>
          <p:cNvSpPr txBox="1">
            <a:spLocks/>
          </p:cNvSpPr>
          <p:nvPr/>
        </p:nvSpPr>
        <p:spPr>
          <a:xfrm>
            <a:off x="5935726" y="4458851"/>
            <a:ext cx="1188000" cy="369332"/>
          </a:xfrm>
          <a:prstGeom prst="rect">
            <a:avLst/>
          </a:prstGeom>
          <a:solidFill>
            <a:schemeClr val="accent1">
              <a:lumMod val="40000"/>
              <a:lumOff val="60000"/>
            </a:schemeClr>
          </a:solidFill>
          <a:ln w="3175">
            <a:solidFill>
              <a:schemeClr val="tx2"/>
            </a:solidFill>
          </a:ln>
        </p:spPr>
        <p:txBody>
          <a:bodyPr wrap="square" rtlCol="0">
            <a:spAutoFit/>
          </a:bodyPr>
          <a:lstStyle/>
          <a:p>
            <a:pPr algn="ctr"/>
            <a:r>
              <a:rPr lang="en-CA" sz="900" dirty="0">
                <a:solidFill>
                  <a:srgbClr val="333333"/>
                </a:solidFill>
                <a:latin typeface="Roboto Condensed Light" panose="02000000000000000000" pitchFamily="2" charset="0"/>
                <a:ea typeface="Arial Unicode MS" panose="020B0604020202020204" pitchFamily="34" charset="-128"/>
                <a:cs typeface="Arial" panose="020B0604020202020204" pitchFamily="34" charset="0"/>
              </a:rPr>
              <a:t>Channel</a:t>
            </a:r>
          </a:p>
          <a:p>
            <a:pPr algn="ctr"/>
            <a:r>
              <a:rPr lang="en-CA" sz="900" dirty="0">
                <a:solidFill>
                  <a:srgbClr val="333333"/>
                </a:solidFill>
                <a:latin typeface="Roboto Condensed Light" panose="02000000000000000000" pitchFamily="2" charset="0"/>
                <a:ea typeface="Arial Unicode MS" panose="020B0604020202020204" pitchFamily="34" charset="-128"/>
                <a:cs typeface="Arial" panose="020B0604020202020204" pitchFamily="34" charset="0"/>
              </a:rPr>
              <a:t>Management</a:t>
            </a:r>
          </a:p>
        </p:txBody>
      </p:sp>
      <p:sp>
        <p:nvSpPr>
          <p:cNvPr id="60" name="TextBox 59">
            <a:extLst>
              <a:ext uri="{FF2B5EF4-FFF2-40B4-BE49-F238E27FC236}">
                <a16:creationId xmlns:a16="http://schemas.microsoft.com/office/drawing/2014/main" id="{6BA3DDB1-EE02-4877-BB89-1A5E63C7A235}"/>
              </a:ext>
            </a:extLst>
          </p:cNvPr>
          <p:cNvSpPr txBox="1">
            <a:spLocks/>
          </p:cNvSpPr>
          <p:nvPr/>
        </p:nvSpPr>
        <p:spPr>
          <a:xfrm>
            <a:off x="7412886" y="3823089"/>
            <a:ext cx="1188000" cy="369332"/>
          </a:xfrm>
          <a:prstGeom prst="rect">
            <a:avLst/>
          </a:prstGeom>
          <a:solidFill>
            <a:schemeClr val="accent1">
              <a:lumMod val="40000"/>
              <a:lumOff val="60000"/>
            </a:schemeClr>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latin typeface="Roboto Condensed Light" panose="02000000000000000000" pitchFamily="2" charset="0"/>
              </a:rPr>
              <a:t>Packaging</a:t>
            </a:r>
          </a:p>
          <a:p>
            <a:r>
              <a:rPr lang="en-CA" dirty="0">
                <a:latin typeface="Roboto Condensed Light" panose="02000000000000000000" pitchFamily="2" charset="0"/>
              </a:rPr>
              <a:t>Management</a:t>
            </a:r>
          </a:p>
        </p:txBody>
      </p:sp>
      <p:sp>
        <p:nvSpPr>
          <p:cNvPr id="61" name="TextBox 60">
            <a:extLst>
              <a:ext uri="{FF2B5EF4-FFF2-40B4-BE49-F238E27FC236}">
                <a16:creationId xmlns:a16="http://schemas.microsoft.com/office/drawing/2014/main" id="{798823C2-4BBF-49A7-BC9F-D5CD64DEDFBD}"/>
              </a:ext>
            </a:extLst>
          </p:cNvPr>
          <p:cNvSpPr txBox="1">
            <a:spLocks/>
          </p:cNvSpPr>
          <p:nvPr/>
        </p:nvSpPr>
        <p:spPr>
          <a:xfrm>
            <a:off x="10419919" y="5285779"/>
            <a:ext cx="1188000" cy="369332"/>
          </a:xfrm>
          <a:prstGeom prst="rect">
            <a:avLst/>
          </a:prstGeom>
          <a:solidFill>
            <a:srgbClr val="FFFF00"/>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latin typeface="Roboto Condensed Light" panose="02000000000000000000" pitchFamily="2" charset="0"/>
              </a:rPr>
              <a:t>Product </a:t>
            </a:r>
          </a:p>
          <a:p>
            <a:r>
              <a:rPr lang="en-CA" dirty="0">
                <a:latin typeface="Roboto Condensed Light" panose="02000000000000000000" pitchFamily="2" charset="0"/>
              </a:rPr>
              <a:t>Innovation</a:t>
            </a:r>
          </a:p>
        </p:txBody>
      </p:sp>
      <p:sp>
        <p:nvSpPr>
          <p:cNvPr id="62" name="TextBox 61">
            <a:extLst>
              <a:ext uri="{FF2B5EF4-FFF2-40B4-BE49-F238E27FC236}">
                <a16:creationId xmlns:a16="http://schemas.microsoft.com/office/drawing/2014/main" id="{DCD9C25D-E18E-4168-96FF-EEC87C4A57AC}"/>
              </a:ext>
            </a:extLst>
          </p:cNvPr>
          <p:cNvSpPr txBox="1">
            <a:spLocks/>
          </p:cNvSpPr>
          <p:nvPr/>
        </p:nvSpPr>
        <p:spPr>
          <a:xfrm>
            <a:off x="10419919" y="2143053"/>
            <a:ext cx="1188000" cy="369332"/>
          </a:xfrm>
          <a:prstGeom prst="rect">
            <a:avLst/>
          </a:prstGeom>
          <a:solidFill>
            <a:srgbClr val="FF0000"/>
          </a:solidFill>
          <a:ln w="3175">
            <a:solidFill>
              <a:schemeClr val="tx2"/>
            </a:solidFill>
          </a:ln>
        </p:spPr>
        <p:txBody>
          <a:bodyPr wrap="square" rtlCol="0" anchor="ctr" anchorCtr="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solidFill>
                  <a:schemeClr val="bg2"/>
                </a:solidFill>
                <a:latin typeface="Roboto Condensed Light" panose="02000000000000000000" pitchFamily="2" charset="0"/>
              </a:rPr>
              <a:t>Product</a:t>
            </a:r>
          </a:p>
          <a:p>
            <a:r>
              <a:rPr lang="en-CA" dirty="0">
                <a:solidFill>
                  <a:schemeClr val="bg2"/>
                </a:solidFill>
                <a:latin typeface="Roboto Condensed Light" panose="02000000000000000000" pitchFamily="2" charset="0"/>
              </a:rPr>
              <a:t>Delivery</a:t>
            </a:r>
          </a:p>
        </p:txBody>
      </p:sp>
      <p:sp>
        <p:nvSpPr>
          <p:cNvPr id="63" name="TextBox 62">
            <a:extLst>
              <a:ext uri="{FF2B5EF4-FFF2-40B4-BE49-F238E27FC236}">
                <a16:creationId xmlns:a16="http://schemas.microsoft.com/office/drawing/2014/main" id="{E5BCD14E-F9E8-4425-B8D3-4DBC85B742FD}"/>
              </a:ext>
            </a:extLst>
          </p:cNvPr>
          <p:cNvSpPr txBox="1">
            <a:spLocks/>
          </p:cNvSpPr>
          <p:nvPr/>
        </p:nvSpPr>
        <p:spPr>
          <a:xfrm>
            <a:off x="10419919" y="2563062"/>
            <a:ext cx="1188000" cy="369332"/>
          </a:xfrm>
          <a:prstGeom prst="rect">
            <a:avLst/>
          </a:prstGeom>
          <a:solidFill>
            <a:srgbClr val="FFC000"/>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solidFill>
                  <a:schemeClr val="tx1"/>
                </a:solidFill>
                <a:latin typeface="Roboto Condensed Light" panose="02000000000000000000" pitchFamily="2" charset="0"/>
              </a:rPr>
              <a:t>Invoice</a:t>
            </a:r>
          </a:p>
          <a:p>
            <a:r>
              <a:rPr lang="en-CA" dirty="0">
                <a:solidFill>
                  <a:schemeClr val="tx1"/>
                </a:solidFill>
                <a:latin typeface="Roboto Condensed Light" panose="02000000000000000000" pitchFamily="2" charset="0"/>
              </a:rPr>
              <a:t>Management</a:t>
            </a:r>
          </a:p>
        </p:txBody>
      </p:sp>
      <p:sp>
        <p:nvSpPr>
          <p:cNvPr id="64" name="TextBox 63">
            <a:extLst>
              <a:ext uri="{FF2B5EF4-FFF2-40B4-BE49-F238E27FC236}">
                <a16:creationId xmlns:a16="http://schemas.microsoft.com/office/drawing/2014/main" id="{C31FB2B0-797B-44A2-B946-B0BF21D29F26}"/>
              </a:ext>
            </a:extLst>
          </p:cNvPr>
          <p:cNvSpPr txBox="1">
            <a:spLocks/>
          </p:cNvSpPr>
          <p:nvPr/>
        </p:nvSpPr>
        <p:spPr>
          <a:xfrm>
            <a:off x="10419919" y="2983071"/>
            <a:ext cx="1188000" cy="369332"/>
          </a:xfrm>
          <a:prstGeom prst="rect">
            <a:avLst/>
          </a:prstGeom>
          <a:pattFill prst="wdUpDiag">
            <a:fgClr>
              <a:schemeClr val="accent3">
                <a:lumMod val="60000"/>
                <a:lumOff val="40000"/>
              </a:schemeClr>
            </a:fgClr>
            <a:bgClr>
              <a:schemeClr val="bg1"/>
            </a:bgClr>
          </a:pattFill>
          <a:ln w="3175">
            <a:solidFill>
              <a:schemeClr val="tx2"/>
            </a:solidFill>
          </a:ln>
        </p:spPr>
        <p:txBody>
          <a:bodyPr wrap="square" rtlCol="0">
            <a:spAutoFit/>
          </a:bodyPr>
          <a:lstStyle>
            <a:defPPr>
              <a:defRPr lang="en-US"/>
            </a:defPPr>
            <a:lvl1pPr algn="ctr" defTabSz="914400">
              <a:defRPr sz="900">
                <a:solidFill>
                  <a:prstClr val="black">
                    <a:lumMod val="75000"/>
                    <a:lumOff val="25000"/>
                  </a:prstClr>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latin typeface="Roboto Condensed Light" panose="02000000000000000000" pitchFamily="2" charset="0"/>
              </a:rPr>
              <a:t>Customer</a:t>
            </a:r>
          </a:p>
          <a:p>
            <a:r>
              <a:rPr lang="en-CA" dirty="0">
                <a:latin typeface="Roboto Condensed Light" panose="02000000000000000000" pitchFamily="2" charset="0"/>
              </a:rPr>
              <a:t>Care</a:t>
            </a:r>
          </a:p>
        </p:txBody>
      </p:sp>
      <p:sp>
        <p:nvSpPr>
          <p:cNvPr id="65" name="TextBox 64">
            <a:extLst>
              <a:ext uri="{FF2B5EF4-FFF2-40B4-BE49-F238E27FC236}">
                <a16:creationId xmlns:a16="http://schemas.microsoft.com/office/drawing/2014/main" id="{4EE801D2-20C3-42A5-B9D8-3172D1B4A57C}"/>
              </a:ext>
            </a:extLst>
          </p:cNvPr>
          <p:cNvSpPr txBox="1">
            <a:spLocks/>
          </p:cNvSpPr>
          <p:nvPr/>
        </p:nvSpPr>
        <p:spPr>
          <a:xfrm>
            <a:off x="10419919" y="3403080"/>
            <a:ext cx="1188000" cy="369332"/>
          </a:xfrm>
          <a:prstGeom prst="rect">
            <a:avLst/>
          </a:prstGeom>
          <a:solidFill>
            <a:srgbClr val="FF0000"/>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solidFill>
                  <a:schemeClr val="bg2"/>
                </a:solidFill>
                <a:latin typeface="Roboto Condensed Light" panose="02000000000000000000" pitchFamily="2" charset="0"/>
              </a:rPr>
              <a:t>Complain</a:t>
            </a:r>
          </a:p>
          <a:p>
            <a:r>
              <a:rPr lang="en-CA" dirty="0">
                <a:solidFill>
                  <a:schemeClr val="bg2"/>
                </a:solidFill>
                <a:latin typeface="Roboto Condensed Light" panose="02000000000000000000" pitchFamily="2" charset="0"/>
              </a:rPr>
              <a:t>Management</a:t>
            </a:r>
          </a:p>
        </p:txBody>
      </p:sp>
      <p:sp>
        <p:nvSpPr>
          <p:cNvPr id="66" name="TextBox 65">
            <a:extLst>
              <a:ext uri="{FF2B5EF4-FFF2-40B4-BE49-F238E27FC236}">
                <a16:creationId xmlns:a16="http://schemas.microsoft.com/office/drawing/2014/main" id="{6383E9D4-646D-43DE-93E3-5C8CB5806DCD}"/>
              </a:ext>
            </a:extLst>
          </p:cNvPr>
          <p:cNvSpPr txBox="1">
            <a:spLocks/>
          </p:cNvSpPr>
          <p:nvPr/>
        </p:nvSpPr>
        <p:spPr>
          <a:xfrm>
            <a:off x="10419919" y="3823089"/>
            <a:ext cx="1188000" cy="369332"/>
          </a:xfrm>
          <a:prstGeom prst="rect">
            <a:avLst/>
          </a:prstGeom>
          <a:solidFill>
            <a:srgbClr val="FFC000"/>
          </a:solidFill>
          <a:ln w="3175">
            <a:solidFill>
              <a:schemeClr val="tx2"/>
            </a:solidFill>
          </a:ln>
        </p:spPr>
        <p:txBody>
          <a:bodyPr wrap="square" rtlCol="0" anchor="ctr" anchorCtr="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solidFill>
                  <a:schemeClr val="tx1"/>
                </a:solidFill>
                <a:latin typeface="Roboto Condensed Light" panose="02000000000000000000" pitchFamily="2" charset="0"/>
              </a:rPr>
              <a:t>Lifetime Revenue Assessment</a:t>
            </a:r>
          </a:p>
        </p:txBody>
      </p:sp>
      <p:sp>
        <p:nvSpPr>
          <p:cNvPr id="67" name="TextBox 66">
            <a:extLst>
              <a:ext uri="{FF2B5EF4-FFF2-40B4-BE49-F238E27FC236}">
                <a16:creationId xmlns:a16="http://schemas.microsoft.com/office/drawing/2014/main" id="{FED6B160-F09B-4A4E-A215-E9792ACC505F}"/>
              </a:ext>
            </a:extLst>
          </p:cNvPr>
          <p:cNvSpPr txBox="1">
            <a:spLocks/>
          </p:cNvSpPr>
          <p:nvPr/>
        </p:nvSpPr>
        <p:spPr>
          <a:xfrm>
            <a:off x="10419919" y="4458851"/>
            <a:ext cx="1188000" cy="369332"/>
          </a:xfrm>
          <a:prstGeom prst="rect">
            <a:avLst/>
          </a:prstGeom>
          <a:solidFill>
            <a:srgbClr val="FF0000"/>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solidFill>
                  <a:schemeClr val="bg2"/>
                </a:solidFill>
                <a:latin typeface="Roboto Condensed Light" panose="02000000000000000000" pitchFamily="2" charset="0"/>
              </a:rPr>
              <a:t>Sales</a:t>
            </a:r>
          </a:p>
          <a:p>
            <a:r>
              <a:rPr lang="en-CA" dirty="0">
                <a:solidFill>
                  <a:schemeClr val="bg2"/>
                </a:solidFill>
                <a:latin typeface="Roboto Condensed Light" panose="02000000000000000000" pitchFamily="2" charset="0"/>
              </a:rPr>
              <a:t>Execution</a:t>
            </a:r>
          </a:p>
        </p:txBody>
      </p:sp>
      <p:sp>
        <p:nvSpPr>
          <p:cNvPr id="68" name="TextBox 67">
            <a:extLst>
              <a:ext uri="{FF2B5EF4-FFF2-40B4-BE49-F238E27FC236}">
                <a16:creationId xmlns:a16="http://schemas.microsoft.com/office/drawing/2014/main" id="{E4679A7C-C83D-4AB7-8A04-9E5590C1AD5E}"/>
              </a:ext>
            </a:extLst>
          </p:cNvPr>
          <p:cNvSpPr txBox="1">
            <a:spLocks/>
          </p:cNvSpPr>
          <p:nvPr/>
        </p:nvSpPr>
        <p:spPr>
          <a:xfrm>
            <a:off x="10419919" y="4865639"/>
            <a:ext cx="1188000" cy="369332"/>
          </a:xfrm>
          <a:prstGeom prst="rect">
            <a:avLst/>
          </a:prstGeom>
          <a:solidFill>
            <a:srgbClr val="FFFF00"/>
          </a:solidFill>
          <a:ln w="3175">
            <a:solidFill>
              <a:schemeClr val="tx2"/>
            </a:solidFill>
          </a:ln>
        </p:spPr>
        <p:txBody>
          <a:bodyPr wrap="square" rtlCol="0" anchor="ctr" anchorCtr="0">
            <a:spAutoFit/>
          </a:bodyPr>
          <a:lstStyle>
            <a:defPPr>
              <a:defRPr lang="en-US"/>
            </a:defPPr>
            <a:lvl1pPr algn="ctr">
              <a:defRPr sz="900">
                <a:solidFill>
                  <a:srgbClr val="333333"/>
                </a:solidFill>
                <a:latin typeface="Arial Unicode MS" panose="020B0604020202020204" pitchFamily="34" charset="-128"/>
                <a:ea typeface="Arial Unicode MS" panose="020B0604020202020204" pitchFamily="34" charset="-128"/>
                <a:cs typeface="Arial Unicode MS" panose="020B0604020202020204" pitchFamily="34" charset="-128"/>
              </a:defRPr>
            </a:lvl1pPr>
          </a:lstStyle>
          <a:p>
            <a:r>
              <a:rPr lang="en-CA" dirty="0">
                <a:latin typeface="Roboto Condensed Light" panose="02000000000000000000" pitchFamily="2" charset="0"/>
                <a:cs typeface="Arial" panose="020B0604020202020204" pitchFamily="34" charset="0"/>
              </a:rPr>
              <a:t>Knowledge </a:t>
            </a:r>
          </a:p>
          <a:p>
            <a:r>
              <a:rPr lang="en-CA" dirty="0">
                <a:latin typeface="Roboto Condensed Light" panose="02000000000000000000" pitchFamily="2" charset="0"/>
                <a:cs typeface="Arial" panose="020B0604020202020204" pitchFamily="34" charset="0"/>
              </a:rPr>
              <a:t>Management</a:t>
            </a:r>
          </a:p>
        </p:txBody>
      </p:sp>
      <p:sp>
        <p:nvSpPr>
          <p:cNvPr id="70" name="TextBox 69">
            <a:extLst>
              <a:ext uri="{FF2B5EF4-FFF2-40B4-BE49-F238E27FC236}">
                <a16:creationId xmlns:a16="http://schemas.microsoft.com/office/drawing/2014/main" id="{D340CE35-58E9-46B1-874F-A7F531344ACA}"/>
              </a:ext>
            </a:extLst>
          </p:cNvPr>
          <p:cNvSpPr txBox="1">
            <a:spLocks/>
          </p:cNvSpPr>
          <p:nvPr/>
        </p:nvSpPr>
        <p:spPr>
          <a:xfrm>
            <a:off x="2950934" y="4442895"/>
            <a:ext cx="1188000" cy="369332"/>
          </a:xfrm>
          <a:prstGeom prst="rect">
            <a:avLst/>
          </a:prstGeom>
          <a:solidFill>
            <a:srgbClr val="FF0000"/>
          </a:solidFill>
          <a:ln w="3175">
            <a:solidFill>
              <a:schemeClr val="tx2"/>
            </a:solidFill>
          </a:ln>
        </p:spPr>
        <p:txBody>
          <a:bodyPr wrap="square" rtlCol="0">
            <a:spAutoFit/>
          </a:bodyPr>
          <a:lstStyle/>
          <a:p>
            <a:pPr algn="ctr" defTabSz="914400"/>
            <a:r>
              <a:rPr lang="en-CA" sz="900" dirty="0">
                <a:solidFill>
                  <a:schemeClr val="bg2"/>
                </a:solidFill>
                <a:latin typeface="Roboto Condensed Light" panose="02000000000000000000" pitchFamily="2" charset="0"/>
                <a:ea typeface="Arial Unicode MS" panose="020B0604020202020204" pitchFamily="34" charset="-128"/>
                <a:cs typeface="Arial" panose="020B0604020202020204" pitchFamily="34" charset="0"/>
              </a:rPr>
              <a:t>Sourcing</a:t>
            </a:r>
          </a:p>
          <a:p>
            <a:pPr algn="ctr" defTabSz="914400"/>
            <a:r>
              <a:rPr lang="en-CA" sz="900" dirty="0">
                <a:solidFill>
                  <a:schemeClr val="bg2"/>
                </a:solidFill>
                <a:latin typeface="Roboto Condensed Light" panose="02000000000000000000" pitchFamily="2" charset="0"/>
                <a:ea typeface="Arial Unicode MS" panose="020B0604020202020204" pitchFamily="34" charset="-128"/>
                <a:cs typeface="Arial" panose="020B0604020202020204" pitchFamily="34" charset="0"/>
              </a:rPr>
              <a:t>Strategy</a:t>
            </a:r>
          </a:p>
        </p:txBody>
      </p:sp>
      <p:sp>
        <p:nvSpPr>
          <p:cNvPr id="71" name="TextBox 70">
            <a:extLst>
              <a:ext uri="{FF2B5EF4-FFF2-40B4-BE49-F238E27FC236}">
                <a16:creationId xmlns:a16="http://schemas.microsoft.com/office/drawing/2014/main" id="{ECAC5A62-99E7-4205-BFF9-C4DF05EE4BA5}"/>
              </a:ext>
            </a:extLst>
          </p:cNvPr>
          <p:cNvSpPr txBox="1">
            <a:spLocks/>
          </p:cNvSpPr>
          <p:nvPr/>
        </p:nvSpPr>
        <p:spPr>
          <a:xfrm>
            <a:off x="4420467" y="4458851"/>
            <a:ext cx="1188000" cy="369332"/>
          </a:xfrm>
          <a:prstGeom prst="rect">
            <a:avLst/>
          </a:prstGeom>
          <a:solidFill>
            <a:schemeClr val="accent1">
              <a:lumMod val="40000"/>
              <a:lumOff val="60000"/>
            </a:schemeClr>
          </a:solidFill>
          <a:ln w="3175">
            <a:solidFill>
              <a:schemeClr val="tx2"/>
            </a:solidFill>
          </a:ln>
        </p:spPr>
        <p:txBody>
          <a:bodyPr wrap="square" rtlCol="0" anchor="ctr" anchorCtr="0">
            <a:spAutoFit/>
          </a:bodyPr>
          <a:lstStyle>
            <a:defPPr>
              <a:defRPr lang="en-US"/>
            </a:defPPr>
            <a:lvl1pPr algn="ctr">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latin typeface="Roboto Condensed Light" panose="02000000000000000000" pitchFamily="2" charset="0"/>
              </a:rPr>
              <a:t>Contract</a:t>
            </a:r>
          </a:p>
          <a:p>
            <a:r>
              <a:rPr lang="en-CA" dirty="0">
                <a:latin typeface="Roboto Condensed Light" panose="02000000000000000000" pitchFamily="2" charset="0"/>
              </a:rPr>
              <a:t>Management</a:t>
            </a:r>
          </a:p>
        </p:txBody>
      </p:sp>
      <p:sp>
        <p:nvSpPr>
          <p:cNvPr id="72" name="Rectangle 71">
            <a:extLst>
              <a:ext uri="{FF2B5EF4-FFF2-40B4-BE49-F238E27FC236}">
                <a16:creationId xmlns:a16="http://schemas.microsoft.com/office/drawing/2014/main" id="{24E77D15-2616-4538-8A5D-889601934C61}"/>
              </a:ext>
            </a:extLst>
          </p:cNvPr>
          <p:cNvSpPr/>
          <p:nvPr/>
        </p:nvSpPr>
        <p:spPr>
          <a:xfrm>
            <a:off x="2896329" y="2022684"/>
            <a:ext cx="2770447" cy="2220413"/>
          </a:xfrm>
          <a:prstGeom prst="rect">
            <a:avLst/>
          </a:prstGeom>
          <a:noFill/>
          <a:ln w="31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Roboto Condensed Light" panose="02000000000000000000" pitchFamily="2" charset="0"/>
              <a:cs typeface="Arial" panose="020B0604020202020204" pitchFamily="34" charset="0"/>
            </a:endParaRPr>
          </a:p>
        </p:txBody>
      </p:sp>
      <p:sp>
        <p:nvSpPr>
          <p:cNvPr id="73" name="Rectangle 72">
            <a:extLst>
              <a:ext uri="{FF2B5EF4-FFF2-40B4-BE49-F238E27FC236}">
                <a16:creationId xmlns:a16="http://schemas.microsoft.com/office/drawing/2014/main" id="{C6744B35-2AE3-41FA-9ACF-C3674C4B4688}"/>
              </a:ext>
            </a:extLst>
          </p:cNvPr>
          <p:cNvSpPr/>
          <p:nvPr/>
        </p:nvSpPr>
        <p:spPr>
          <a:xfrm>
            <a:off x="5883368" y="2030749"/>
            <a:ext cx="2787148" cy="2220413"/>
          </a:xfrm>
          <a:prstGeom prst="rect">
            <a:avLst/>
          </a:prstGeom>
          <a:noFill/>
          <a:ln w="31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Roboto Condensed Light" panose="02000000000000000000" pitchFamily="2" charset="0"/>
              <a:cs typeface="Arial" panose="020B0604020202020204" pitchFamily="34" charset="0"/>
            </a:endParaRPr>
          </a:p>
        </p:txBody>
      </p:sp>
      <p:sp>
        <p:nvSpPr>
          <p:cNvPr id="74" name="Rectangle 73">
            <a:extLst>
              <a:ext uri="{FF2B5EF4-FFF2-40B4-BE49-F238E27FC236}">
                <a16:creationId xmlns:a16="http://schemas.microsoft.com/office/drawing/2014/main" id="{F4EB79E5-4FAC-42EF-BCA8-FB3C60ABD1AB}"/>
              </a:ext>
            </a:extLst>
          </p:cNvPr>
          <p:cNvSpPr/>
          <p:nvPr/>
        </p:nvSpPr>
        <p:spPr>
          <a:xfrm>
            <a:off x="8870407" y="2040722"/>
            <a:ext cx="2772000" cy="2208064"/>
          </a:xfrm>
          <a:prstGeom prst="rect">
            <a:avLst/>
          </a:prstGeom>
          <a:noFill/>
          <a:ln w="31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Roboto Condensed Light" panose="02000000000000000000" pitchFamily="2" charset="0"/>
              <a:cs typeface="Arial" panose="020B0604020202020204" pitchFamily="34" charset="0"/>
            </a:endParaRPr>
          </a:p>
        </p:txBody>
      </p:sp>
      <p:sp>
        <p:nvSpPr>
          <p:cNvPr id="76" name="TextBox 75">
            <a:extLst>
              <a:ext uri="{FF2B5EF4-FFF2-40B4-BE49-F238E27FC236}">
                <a16:creationId xmlns:a16="http://schemas.microsoft.com/office/drawing/2014/main" id="{E97E2581-6DC2-4225-97C2-84C1FAB39E6D}"/>
              </a:ext>
            </a:extLst>
          </p:cNvPr>
          <p:cNvSpPr txBox="1">
            <a:spLocks/>
          </p:cNvSpPr>
          <p:nvPr/>
        </p:nvSpPr>
        <p:spPr>
          <a:xfrm>
            <a:off x="4420467" y="5702737"/>
            <a:ext cx="1188000" cy="369332"/>
          </a:xfrm>
          <a:prstGeom prst="rect">
            <a:avLst/>
          </a:prstGeom>
          <a:solidFill>
            <a:schemeClr val="accent1">
              <a:lumMod val="40000"/>
              <a:lumOff val="60000"/>
            </a:schemeClr>
          </a:solidFill>
          <a:ln w="3175">
            <a:solidFill>
              <a:schemeClr val="tx2"/>
            </a:solidFill>
          </a:ln>
        </p:spPr>
        <p:txBody>
          <a:bodyPr wrap="square" rtlCol="0" anchor="ctr" anchorCtr="0">
            <a:spAutoFit/>
          </a:bodyPr>
          <a:lstStyle>
            <a:defPPr>
              <a:defRPr lang="en-US"/>
            </a:defPPr>
            <a:lvl1pPr algn="ctr">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latin typeface="Roboto Condensed Light" panose="02000000000000000000" pitchFamily="2" charset="0"/>
              </a:rPr>
              <a:t>Procurement</a:t>
            </a:r>
          </a:p>
          <a:p>
            <a:r>
              <a:rPr lang="en-CA" dirty="0">
                <a:latin typeface="Roboto Condensed Light" panose="02000000000000000000" pitchFamily="2" charset="0"/>
              </a:rPr>
              <a:t>Management</a:t>
            </a:r>
          </a:p>
        </p:txBody>
      </p:sp>
      <p:sp>
        <p:nvSpPr>
          <p:cNvPr id="77" name="TextBox 76">
            <a:extLst>
              <a:ext uri="{FF2B5EF4-FFF2-40B4-BE49-F238E27FC236}">
                <a16:creationId xmlns:a16="http://schemas.microsoft.com/office/drawing/2014/main" id="{6EB6403B-7361-4E63-9BB9-109AE96856EE}"/>
              </a:ext>
            </a:extLst>
          </p:cNvPr>
          <p:cNvSpPr txBox="1">
            <a:spLocks/>
          </p:cNvSpPr>
          <p:nvPr/>
        </p:nvSpPr>
        <p:spPr>
          <a:xfrm>
            <a:off x="8909096" y="5702737"/>
            <a:ext cx="1188000" cy="369332"/>
          </a:xfrm>
          <a:prstGeom prst="rect">
            <a:avLst/>
          </a:prstGeom>
          <a:solidFill>
            <a:srgbClr val="FFFF00"/>
          </a:solidFill>
          <a:ln w="3175">
            <a:solidFill>
              <a:schemeClr val="tx2"/>
            </a:solidFill>
          </a:ln>
        </p:spPr>
        <p:txBody>
          <a:bodyPr wrap="square" rtlCol="0" anchor="ctr" anchorCtr="0">
            <a:spAutoFit/>
          </a:bodyPr>
          <a:lstStyle>
            <a:defPPr>
              <a:defRPr lang="en-US"/>
            </a:defPPr>
            <a:lvl1pPr algn="ctr">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solidFill>
                  <a:schemeClr val="tx1"/>
                </a:solidFill>
                <a:latin typeface="Roboto Condensed Light" panose="02000000000000000000" pitchFamily="2" charset="0"/>
              </a:rPr>
              <a:t>Supply Chain</a:t>
            </a:r>
          </a:p>
          <a:p>
            <a:r>
              <a:rPr lang="en-CA" dirty="0">
                <a:solidFill>
                  <a:schemeClr val="tx1"/>
                </a:solidFill>
                <a:latin typeface="Roboto Condensed Light" panose="02000000000000000000" pitchFamily="2" charset="0"/>
              </a:rPr>
              <a:t>Management</a:t>
            </a:r>
          </a:p>
        </p:txBody>
      </p:sp>
      <p:sp>
        <p:nvSpPr>
          <p:cNvPr id="78" name="TextBox 77">
            <a:extLst>
              <a:ext uri="{FF2B5EF4-FFF2-40B4-BE49-F238E27FC236}">
                <a16:creationId xmlns:a16="http://schemas.microsoft.com/office/drawing/2014/main" id="{28567DF1-9E1B-4A0E-9757-E9B9B0E59169}"/>
              </a:ext>
            </a:extLst>
          </p:cNvPr>
          <p:cNvSpPr txBox="1">
            <a:spLocks/>
          </p:cNvSpPr>
          <p:nvPr/>
        </p:nvSpPr>
        <p:spPr>
          <a:xfrm>
            <a:off x="2943307" y="5789556"/>
            <a:ext cx="1188000" cy="230832"/>
          </a:xfrm>
          <a:prstGeom prst="rect">
            <a:avLst/>
          </a:prstGeom>
          <a:solidFill>
            <a:srgbClr val="FFC000"/>
          </a:solidFill>
          <a:ln w="3175">
            <a:solidFill>
              <a:schemeClr val="tx2"/>
            </a:solidFill>
          </a:ln>
        </p:spPr>
        <p:txBody>
          <a:bodyPr wrap="square" rtlCol="0" anchor="ctr" anchorCtr="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latin typeface="Roboto Condensed Light" panose="02000000000000000000" pitchFamily="2" charset="0"/>
              </a:rPr>
              <a:t>Contract Negotiation</a:t>
            </a:r>
          </a:p>
        </p:txBody>
      </p:sp>
      <p:sp>
        <p:nvSpPr>
          <p:cNvPr id="79" name="TextBox 78">
            <a:extLst>
              <a:ext uri="{FF2B5EF4-FFF2-40B4-BE49-F238E27FC236}">
                <a16:creationId xmlns:a16="http://schemas.microsoft.com/office/drawing/2014/main" id="{270159CA-CB58-4291-A4D0-B83739682D3A}"/>
              </a:ext>
            </a:extLst>
          </p:cNvPr>
          <p:cNvSpPr txBox="1">
            <a:spLocks/>
          </p:cNvSpPr>
          <p:nvPr/>
        </p:nvSpPr>
        <p:spPr>
          <a:xfrm>
            <a:off x="10420655" y="5702737"/>
            <a:ext cx="1188000" cy="369332"/>
          </a:xfrm>
          <a:prstGeom prst="rect">
            <a:avLst/>
          </a:prstGeom>
          <a:solidFill>
            <a:schemeClr val="accent1">
              <a:lumMod val="40000"/>
              <a:lumOff val="60000"/>
            </a:schemeClr>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latin typeface="Roboto Condensed Light" panose="02000000000000000000" pitchFamily="2" charset="0"/>
              </a:rPr>
              <a:t>Asset</a:t>
            </a:r>
          </a:p>
          <a:p>
            <a:r>
              <a:rPr lang="en-CA" dirty="0">
                <a:latin typeface="Roboto Condensed Light" panose="02000000000000000000" pitchFamily="2" charset="0"/>
              </a:rPr>
              <a:t>Management</a:t>
            </a:r>
          </a:p>
        </p:txBody>
      </p:sp>
      <p:sp>
        <p:nvSpPr>
          <p:cNvPr id="81" name="TextBox 80">
            <a:extLst>
              <a:ext uri="{FF2B5EF4-FFF2-40B4-BE49-F238E27FC236}">
                <a16:creationId xmlns:a16="http://schemas.microsoft.com/office/drawing/2014/main" id="{2CD2F8F1-BD8C-4468-A561-CDD26AD2C044}"/>
              </a:ext>
            </a:extLst>
          </p:cNvPr>
          <p:cNvSpPr txBox="1">
            <a:spLocks/>
          </p:cNvSpPr>
          <p:nvPr/>
        </p:nvSpPr>
        <p:spPr>
          <a:xfrm>
            <a:off x="5931290" y="2212172"/>
            <a:ext cx="1188000" cy="230832"/>
          </a:xfrm>
          <a:prstGeom prst="rect">
            <a:avLst/>
          </a:prstGeom>
          <a:solidFill>
            <a:schemeClr val="accent1">
              <a:lumMod val="40000"/>
              <a:lumOff val="60000"/>
            </a:schemeClr>
          </a:solidFill>
          <a:ln w="3175">
            <a:solidFill>
              <a:schemeClr val="tx2"/>
            </a:solidFill>
          </a:ln>
        </p:spPr>
        <p:txBody>
          <a:bodyPr wrap="square" rtlCol="0" anchor="ctr" anchorCtr="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latin typeface="Roboto Condensed Light" panose="02000000000000000000" pitchFamily="2" charset="0"/>
              </a:rPr>
              <a:t>Material Management</a:t>
            </a:r>
          </a:p>
        </p:txBody>
      </p:sp>
      <p:sp>
        <p:nvSpPr>
          <p:cNvPr id="2" name="Rectangle 1">
            <a:extLst>
              <a:ext uri="{FF2B5EF4-FFF2-40B4-BE49-F238E27FC236}">
                <a16:creationId xmlns:a16="http://schemas.microsoft.com/office/drawing/2014/main" id="{805EC224-2F56-4CF0-B8C0-97872DF0BA51}"/>
              </a:ext>
            </a:extLst>
          </p:cNvPr>
          <p:cNvSpPr/>
          <p:nvPr/>
        </p:nvSpPr>
        <p:spPr>
          <a:xfrm>
            <a:off x="89559" y="1507322"/>
            <a:ext cx="388859" cy="39971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Roboto Condensed Light" panose="02000000000000000000" pitchFamily="2" charset="0"/>
            </a:endParaRPr>
          </a:p>
        </p:txBody>
      </p:sp>
      <p:sp>
        <p:nvSpPr>
          <p:cNvPr id="69" name="TextBox 68">
            <a:extLst>
              <a:ext uri="{FF2B5EF4-FFF2-40B4-BE49-F238E27FC236}">
                <a16:creationId xmlns:a16="http://schemas.microsoft.com/office/drawing/2014/main" id="{B7E8FB1B-7FC3-4795-8A51-CAD207C56D71}"/>
              </a:ext>
            </a:extLst>
          </p:cNvPr>
          <p:cNvSpPr txBox="1"/>
          <p:nvPr/>
        </p:nvSpPr>
        <p:spPr>
          <a:xfrm>
            <a:off x="613755" y="1587410"/>
            <a:ext cx="1422144" cy="241415"/>
          </a:xfrm>
          <a:prstGeom prst="rect">
            <a:avLst/>
          </a:prstGeom>
        </p:spPr>
        <p:txBody>
          <a:bodyPr wrap="none" lIns="0" tIns="0" rIns="0" bIns="0" numCol="1" spcCol="360000" rtlCol="0">
            <a:noAutofit/>
          </a:bodyPr>
          <a:lstStyle/>
          <a:p>
            <a:pPr algn="l">
              <a:lnSpc>
                <a:spcPct val="110000"/>
              </a:lnSpc>
              <a:tabLst/>
            </a:pPr>
            <a:r>
              <a:rPr lang="en-US" sz="1400" dirty="0">
                <a:solidFill>
                  <a:schemeClr val="tx1">
                    <a:lumMod val="50000"/>
                  </a:schemeClr>
                </a:solidFill>
                <a:latin typeface="Roboto Condensed Light" panose="02000000000000000000" pitchFamily="2" charset="0"/>
                <a:ea typeface="Roboto Condensed Light" panose="02000000000000000000" pitchFamily="2" charset="0"/>
              </a:rPr>
              <a:t>High Risk</a:t>
            </a:r>
            <a:endParaRPr lang="en-CA"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75" name="TextBox 74">
            <a:extLst>
              <a:ext uri="{FF2B5EF4-FFF2-40B4-BE49-F238E27FC236}">
                <a16:creationId xmlns:a16="http://schemas.microsoft.com/office/drawing/2014/main" id="{D094C660-3859-453E-BBC2-E2355A4E6F05}"/>
              </a:ext>
            </a:extLst>
          </p:cNvPr>
          <p:cNvSpPr txBox="1"/>
          <p:nvPr/>
        </p:nvSpPr>
        <p:spPr>
          <a:xfrm>
            <a:off x="613755" y="2005738"/>
            <a:ext cx="1422144" cy="241415"/>
          </a:xfrm>
          <a:prstGeom prst="rect">
            <a:avLst/>
          </a:prstGeom>
        </p:spPr>
        <p:txBody>
          <a:bodyPr wrap="none" lIns="0" tIns="0" rIns="0" bIns="0" numCol="1" spcCol="360000" rtlCol="0">
            <a:noAutofit/>
          </a:bodyPr>
          <a:lstStyle/>
          <a:p>
            <a:pPr algn="l">
              <a:lnSpc>
                <a:spcPct val="110000"/>
              </a:lnSpc>
              <a:tabLst/>
            </a:pPr>
            <a:r>
              <a:rPr lang="en-US" sz="1400" dirty="0">
                <a:solidFill>
                  <a:schemeClr val="tx1">
                    <a:lumMod val="50000"/>
                  </a:schemeClr>
                </a:solidFill>
                <a:latin typeface="Roboto Condensed Light" panose="02000000000000000000" pitchFamily="2" charset="0"/>
                <a:ea typeface="Roboto Condensed Light" panose="02000000000000000000" pitchFamily="2" charset="0"/>
              </a:rPr>
              <a:t>Moderate Risk</a:t>
            </a:r>
            <a:endParaRPr lang="en-CA"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80" name="TextBox 79">
            <a:extLst>
              <a:ext uri="{FF2B5EF4-FFF2-40B4-BE49-F238E27FC236}">
                <a16:creationId xmlns:a16="http://schemas.microsoft.com/office/drawing/2014/main" id="{334581B0-D148-47D2-AFB9-F81E7FE65897}"/>
              </a:ext>
            </a:extLst>
          </p:cNvPr>
          <p:cNvSpPr txBox="1"/>
          <p:nvPr/>
        </p:nvSpPr>
        <p:spPr>
          <a:xfrm>
            <a:off x="613755" y="2424066"/>
            <a:ext cx="1422144" cy="241415"/>
          </a:xfrm>
          <a:prstGeom prst="rect">
            <a:avLst/>
          </a:prstGeom>
        </p:spPr>
        <p:txBody>
          <a:bodyPr wrap="none" lIns="0" tIns="0" rIns="0" bIns="0" numCol="1" spcCol="360000" rtlCol="0">
            <a:noAutofit/>
          </a:bodyPr>
          <a:lstStyle/>
          <a:p>
            <a:pPr algn="l">
              <a:lnSpc>
                <a:spcPct val="110000"/>
              </a:lnSpc>
              <a:tabLst/>
            </a:pPr>
            <a:r>
              <a:rPr lang="en-US" sz="1400" dirty="0">
                <a:solidFill>
                  <a:schemeClr val="tx1">
                    <a:lumMod val="50000"/>
                  </a:schemeClr>
                </a:solidFill>
                <a:latin typeface="Roboto Condensed Light" panose="02000000000000000000" pitchFamily="2" charset="0"/>
                <a:ea typeface="Roboto Condensed Light" panose="02000000000000000000" pitchFamily="2" charset="0"/>
              </a:rPr>
              <a:t>Low Risk</a:t>
            </a:r>
            <a:endParaRPr lang="en-CA"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82" name="TextBox 81">
            <a:extLst>
              <a:ext uri="{FF2B5EF4-FFF2-40B4-BE49-F238E27FC236}">
                <a16:creationId xmlns:a16="http://schemas.microsoft.com/office/drawing/2014/main" id="{94BFF4CB-C51C-46FD-AE3C-E0561B649930}"/>
              </a:ext>
            </a:extLst>
          </p:cNvPr>
          <p:cNvSpPr txBox="1"/>
          <p:nvPr/>
        </p:nvSpPr>
        <p:spPr>
          <a:xfrm>
            <a:off x="613755" y="2842394"/>
            <a:ext cx="1422144" cy="241415"/>
          </a:xfrm>
          <a:prstGeom prst="rect">
            <a:avLst/>
          </a:prstGeom>
        </p:spPr>
        <p:txBody>
          <a:bodyPr wrap="none" lIns="0" tIns="0" rIns="0" bIns="0" numCol="1" spcCol="360000" rtlCol="0">
            <a:noAutofit/>
          </a:bodyPr>
          <a:lstStyle/>
          <a:p>
            <a:pPr algn="l">
              <a:lnSpc>
                <a:spcPct val="110000"/>
              </a:lnSpc>
              <a:tabLst/>
            </a:pPr>
            <a:r>
              <a:rPr lang="en-US" sz="1400" dirty="0">
                <a:solidFill>
                  <a:schemeClr val="tx1">
                    <a:lumMod val="50000"/>
                  </a:schemeClr>
                </a:solidFill>
                <a:latin typeface="Roboto Condensed Light" panose="02000000000000000000" pitchFamily="2" charset="0"/>
                <a:ea typeface="Roboto Condensed Light" panose="02000000000000000000" pitchFamily="2" charset="0"/>
              </a:rPr>
              <a:t>Minimal Risk</a:t>
            </a:r>
            <a:endParaRPr lang="en-CA"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83" name="Rectangle 82">
            <a:extLst>
              <a:ext uri="{FF2B5EF4-FFF2-40B4-BE49-F238E27FC236}">
                <a16:creationId xmlns:a16="http://schemas.microsoft.com/office/drawing/2014/main" id="{AD78CA1D-7E7C-4BAB-85ED-88D11EA14EEA}"/>
              </a:ext>
            </a:extLst>
          </p:cNvPr>
          <p:cNvSpPr/>
          <p:nvPr/>
        </p:nvSpPr>
        <p:spPr>
          <a:xfrm>
            <a:off x="89559" y="1911291"/>
            <a:ext cx="388859" cy="39971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Roboto Condensed Light" panose="02000000000000000000" pitchFamily="2" charset="0"/>
            </a:endParaRPr>
          </a:p>
        </p:txBody>
      </p:sp>
      <p:sp>
        <p:nvSpPr>
          <p:cNvPr id="84" name="Rectangle 83">
            <a:extLst>
              <a:ext uri="{FF2B5EF4-FFF2-40B4-BE49-F238E27FC236}">
                <a16:creationId xmlns:a16="http://schemas.microsoft.com/office/drawing/2014/main" id="{51BCD8B5-21E2-4ACF-9546-DA6A765775BC}"/>
              </a:ext>
            </a:extLst>
          </p:cNvPr>
          <p:cNvSpPr/>
          <p:nvPr/>
        </p:nvSpPr>
        <p:spPr>
          <a:xfrm>
            <a:off x="89559" y="2315260"/>
            <a:ext cx="388859" cy="3997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Roboto Condensed Light" panose="02000000000000000000" pitchFamily="2" charset="0"/>
            </a:endParaRPr>
          </a:p>
        </p:txBody>
      </p:sp>
      <p:sp>
        <p:nvSpPr>
          <p:cNvPr id="85" name="Rectangle 84">
            <a:extLst>
              <a:ext uri="{FF2B5EF4-FFF2-40B4-BE49-F238E27FC236}">
                <a16:creationId xmlns:a16="http://schemas.microsoft.com/office/drawing/2014/main" id="{1DB663DC-CACE-4331-BF58-BEE9E10A63C2}"/>
              </a:ext>
            </a:extLst>
          </p:cNvPr>
          <p:cNvSpPr/>
          <p:nvPr/>
        </p:nvSpPr>
        <p:spPr>
          <a:xfrm>
            <a:off x="89559" y="2719230"/>
            <a:ext cx="388859" cy="369332"/>
          </a:xfrm>
          <a:prstGeom prst="rect">
            <a:avLst/>
          </a:prstGeom>
          <a:solidFill>
            <a:schemeClr val="accent1">
              <a:lumMod val="40000"/>
              <a:lumOff val="60000"/>
            </a:schemeClr>
          </a:solidFill>
          <a:ln w="3175">
            <a:solidFill>
              <a:schemeClr val="tx2"/>
            </a:solidFill>
          </a:ln>
        </p:spPr>
        <p:txBody>
          <a:bodyPr wrap="square" rtlCol="0">
            <a:spAutoFit/>
          </a:bodyPr>
          <a:lstStyle/>
          <a:p>
            <a:pPr algn="ctr" defTabSz="914400"/>
            <a:endParaRPr lang="en-US" sz="900" dirty="0">
              <a:solidFill>
                <a:prstClr val="black">
                  <a:lumMod val="75000"/>
                  <a:lumOff val="25000"/>
                </a:prstClr>
              </a:solidFill>
              <a:latin typeface="Roboto Condensed Light" panose="02000000000000000000" pitchFamily="2" charset="0"/>
              <a:ea typeface="Arial Unicode MS" panose="020B0604020202020204" pitchFamily="34" charset="-128"/>
              <a:cs typeface="Arial" panose="020B0604020202020204" pitchFamily="34" charset="0"/>
            </a:endParaRPr>
          </a:p>
          <a:p>
            <a:pPr algn="ctr" defTabSz="914400"/>
            <a:endParaRPr lang="en-CA" sz="900" dirty="0">
              <a:solidFill>
                <a:prstClr val="black">
                  <a:lumMod val="75000"/>
                  <a:lumOff val="25000"/>
                </a:prstClr>
              </a:solidFill>
              <a:latin typeface="Roboto Condensed Light" panose="02000000000000000000" pitchFamily="2" charset="0"/>
              <a:ea typeface="Arial Unicode MS" panose="020B0604020202020204" pitchFamily="34" charset="-128"/>
              <a:cs typeface="Arial" panose="020B0604020202020204" pitchFamily="34" charset="0"/>
            </a:endParaRPr>
          </a:p>
        </p:txBody>
      </p:sp>
      <p:sp>
        <p:nvSpPr>
          <p:cNvPr id="86" name="TextBox 85">
            <a:extLst>
              <a:ext uri="{FF2B5EF4-FFF2-40B4-BE49-F238E27FC236}">
                <a16:creationId xmlns:a16="http://schemas.microsoft.com/office/drawing/2014/main" id="{AD3FD3A9-573F-4E38-AD83-18A74321428E}"/>
              </a:ext>
            </a:extLst>
          </p:cNvPr>
          <p:cNvSpPr txBox="1"/>
          <p:nvPr/>
        </p:nvSpPr>
        <p:spPr>
          <a:xfrm>
            <a:off x="613755" y="3211726"/>
            <a:ext cx="1700724" cy="564835"/>
          </a:xfrm>
          <a:prstGeom prst="rect">
            <a:avLst/>
          </a:prstGeom>
        </p:spPr>
        <p:txBody>
          <a:bodyPr wrap="square" lIns="0" tIns="0" rIns="0" bIns="0" numCol="1" spcCol="360000" rtlCol="0">
            <a:spAutoFit/>
          </a:bodyPr>
          <a:lstStyle/>
          <a:p>
            <a:pPr algn="l">
              <a:lnSpc>
                <a:spcPct val="110000"/>
              </a:lnSpc>
              <a:tabLst/>
            </a:pPr>
            <a:r>
              <a:rPr lang="en-US" sz="1400" dirty="0">
                <a:solidFill>
                  <a:schemeClr val="tx1">
                    <a:lumMod val="50000"/>
                  </a:schemeClr>
                </a:solidFill>
                <a:latin typeface="Roboto Condensed Light" panose="02000000000000000000" pitchFamily="2" charset="0"/>
                <a:ea typeface="Roboto Condensed Light" panose="02000000000000000000" pitchFamily="2" charset="0"/>
              </a:rPr>
              <a:t>Unknown Risk</a:t>
            </a:r>
          </a:p>
          <a:p>
            <a:pPr algn="l">
              <a:lnSpc>
                <a:spcPct val="110000"/>
              </a:lnSpc>
              <a:tabLst/>
            </a:pPr>
            <a:r>
              <a:rPr lang="en-US" sz="1000" dirty="0">
                <a:solidFill>
                  <a:schemeClr val="tx1">
                    <a:lumMod val="50000"/>
                  </a:schemeClr>
                </a:solidFill>
                <a:latin typeface="Roboto Condensed Light" panose="02000000000000000000" pitchFamily="2" charset="0"/>
                <a:ea typeface="Roboto Condensed Light" panose="02000000000000000000" pitchFamily="2" charset="0"/>
              </a:rPr>
              <a:t>(Risk can not be measured as IT has no oversight over applications)</a:t>
            </a:r>
          </a:p>
        </p:txBody>
      </p:sp>
      <p:sp>
        <p:nvSpPr>
          <p:cNvPr id="88" name="Rectangle 87">
            <a:extLst>
              <a:ext uri="{FF2B5EF4-FFF2-40B4-BE49-F238E27FC236}">
                <a16:creationId xmlns:a16="http://schemas.microsoft.com/office/drawing/2014/main" id="{5FFB2F10-4FC4-40E5-8894-FC56BB899888}"/>
              </a:ext>
            </a:extLst>
          </p:cNvPr>
          <p:cNvSpPr/>
          <p:nvPr/>
        </p:nvSpPr>
        <p:spPr>
          <a:xfrm>
            <a:off x="89559" y="3088562"/>
            <a:ext cx="388859" cy="369332"/>
          </a:xfrm>
          <a:prstGeom prst="rect">
            <a:avLst/>
          </a:prstGeom>
          <a:pattFill prst="wdUpDiag">
            <a:fgClr>
              <a:schemeClr val="accent3">
                <a:lumMod val="60000"/>
                <a:lumOff val="40000"/>
              </a:schemeClr>
            </a:fgClr>
            <a:bgClr>
              <a:schemeClr val="bg1"/>
            </a:bgClr>
          </a:pattFill>
          <a:ln w="3175">
            <a:solidFill>
              <a:schemeClr val="tx2"/>
            </a:solidFill>
          </a:ln>
        </p:spPr>
        <p:txBody>
          <a:bodyPr wrap="square" rtlCol="0">
            <a:spAutoFit/>
          </a:bodyPr>
          <a:lstStyle/>
          <a:p>
            <a:pPr algn="ctr" defTabSz="914400"/>
            <a:endParaRPr lang="en-US" sz="900" dirty="0">
              <a:solidFill>
                <a:prstClr val="black">
                  <a:lumMod val="75000"/>
                  <a:lumOff val="25000"/>
                </a:prstClr>
              </a:solidFill>
              <a:latin typeface="Roboto Condensed Light" panose="02000000000000000000" pitchFamily="2" charset="0"/>
              <a:ea typeface="Arial Unicode MS" panose="020B0604020202020204" pitchFamily="34" charset="-128"/>
              <a:cs typeface="Arial" panose="020B0604020202020204" pitchFamily="34" charset="0"/>
            </a:endParaRPr>
          </a:p>
          <a:p>
            <a:pPr algn="ctr" defTabSz="914400"/>
            <a:endParaRPr lang="en-CA" sz="900" dirty="0">
              <a:solidFill>
                <a:prstClr val="black">
                  <a:lumMod val="75000"/>
                  <a:lumOff val="25000"/>
                </a:prstClr>
              </a:solidFill>
              <a:latin typeface="Roboto Condensed Light" panose="02000000000000000000" pitchFamily="2" charset="0"/>
              <a:ea typeface="Arial Unicode MS" panose="020B0604020202020204" pitchFamily="34" charset="-128"/>
              <a:cs typeface="Arial" panose="020B0604020202020204" pitchFamily="34" charset="0"/>
            </a:endParaRPr>
          </a:p>
        </p:txBody>
      </p:sp>
      <p:sp>
        <p:nvSpPr>
          <p:cNvPr id="3" name="Oval 2">
            <a:extLst>
              <a:ext uri="{FF2B5EF4-FFF2-40B4-BE49-F238E27FC236}">
                <a16:creationId xmlns:a16="http://schemas.microsoft.com/office/drawing/2014/main" id="{41A13E61-7677-4881-AA97-D802C108B280}"/>
              </a:ext>
            </a:extLst>
          </p:cNvPr>
          <p:cNvSpPr/>
          <p:nvPr/>
        </p:nvSpPr>
        <p:spPr>
          <a:xfrm>
            <a:off x="209859" y="3951096"/>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89" name="TextBox 88">
            <a:extLst>
              <a:ext uri="{FF2B5EF4-FFF2-40B4-BE49-F238E27FC236}">
                <a16:creationId xmlns:a16="http://schemas.microsoft.com/office/drawing/2014/main" id="{A62F8470-7E23-41AC-A295-7D425F35A24E}"/>
              </a:ext>
            </a:extLst>
          </p:cNvPr>
          <p:cNvSpPr txBox="1"/>
          <p:nvPr/>
        </p:nvSpPr>
        <p:spPr>
          <a:xfrm>
            <a:off x="693355" y="3904478"/>
            <a:ext cx="1422144" cy="241415"/>
          </a:xfrm>
          <a:prstGeom prst="rect">
            <a:avLst/>
          </a:prstGeom>
        </p:spPr>
        <p:txBody>
          <a:bodyPr wrap="none" lIns="0" tIns="0" rIns="0" bIns="0" numCol="1" spcCol="360000" rtlCol="0">
            <a:noAutofit/>
          </a:bodyPr>
          <a:lstStyle/>
          <a:p>
            <a:pPr algn="l">
              <a:lnSpc>
                <a:spcPct val="110000"/>
              </a:lnSpc>
              <a:tabLst/>
            </a:pPr>
            <a:r>
              <a:rPr lang="en-US" sz="1400" dirty="0">
                <a:solidFill>
                  <a:schemeClr val="tx1">
                    <a:lumMod val="50000"/>
                  </a:schemeClr>
                </a:solidFill>
                <a:latin typeface="Roboto Condensed Light" panose="02000000000000000000" pitchFamily="2" charset="0"/>
                <a:ea typeface="Roboto Condensed Light" panose="02000000000000000000" pitchFamily="2" charset="0"/>
              </a:rPr>
              <a:t>Application Count</a:t>
            </a:r>
            <a:endParaRPr lang="en-CA"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90" name="TextBox 89">
            <a:extLst>
              <a:ext uri="{FF2B5EF4-FFF2-40B4-BE49-F238E27FC236}">
                <a16:creationId xmlns:a16="http://schemas.microsoft.com/office/drawing/2014/main" id="{4005E2E4-0779-4E2A-931E-A4CFD2A55BA9}"/>
              </a:ext>
            </a:extLst>
          </p:cNvPr>
          <p:cNvSpPr txBox="1"/>
          <p:nvPr/>
        </p:nvSpPr>
        <p:spPr>
          <a:xfrm>
            <a:off x="152157" y="4354381"/>
            <a:ext cx="1922304" cy="1291636"/>
          </a:xfrm>
          <a:prstGeom prst="rect">
            <a:avLst/>
          </a:prstGeom>
        </p:spPr>
        <p:txBody>
          <a:bodyPr wrap="square" lIns="0" tIns="0" rIns="0" bIns="0" numCol="1" spcCol="360000" rtlCol="0">
            <a:spAutoFit/>
          </a:bodyPr>
          <a:lstStyle/>
          <a:p>
            <a:pPr algn="l">
              <a:lnSpc>
                <a:spcPct val="110000"/>
              </a:lnSpc>
              <a:tabLst/>
            </a:pPr>
            <a:r>
              <a:rPr lang="en-US" sz="1100" b="1" dirty="0">
                <a:solidFill>
                  <a:schemeClr val="tx1">
                    <a:lumMod val="50000"/>
                  </a:schemeClr>
                </a:solidFill>
                <a:latin typeface="Roboto Condensed Light" panose="02000000000000000000" pitchFamily="2" charset="0"/>
                <a:ea typeface="Roboto Condensed Light" panose="02000000000000000000" pitchFamily="2" charset="0"/>
              </a:rPr>
              <a:t>Risk</a:t>
            </a:r>
            <a:r>
              <a:rPr lang="en-US" sz="1100" dirty="0">
                <a:solidFill>
                  <a:schemeClr val="tx1">
                    <a:lumMod val="50000"/>
                  </a:schemeClr>
                </a:solidFill>
                <a:latin typeface="Roboto Condensed Light" panose="02000000000000000000" pitchFamily="2" charset="0"/>
                <a:ea typeface="Roboto Condensed Light" panose="02000000000000000000" pitchFamily="2" charset="0"/>
              </a:rPr>
              <a:t> is an aggregate measure  of:</a:t>
            </a:r>
          </a:p>
          <a:p>
            <a:pPr marL="85725" indent="-85725" algn="l">
              <a:lnSpc>
                <a:spcPct val="110000"/>
              </a:lnSpc>
              <a:buFont typeface="Arial" panose="020B0604020202020204" pitchFamily="34" charset="0"/>
              <a:buChar char="•"/>
              <a:tabLst/>
            </a:pPr>
            <a:r>
              <a:rPr lang="en-US" sz="1100" dirty="0">
                <a:solidFill>
                  <a:schemeClr val="tx1">
                    <a:lumMod val="50000"/>
                  </a:schemeClr>
                </a:solidFill>
                <a:latin typeface="Roboto Condensed Light" panose="02000000000000000000" pitchFamily="2" charset="0"/>
                <a:ea typeface="Roboto Condensed Light" panose="02000000000000000000" pitchFamily="2" charset="0"/>
              </a:rPr>
              <a:t>Non-compliance with IT policies</a:t>
            </a:r>
          </a:p>
          <a:p>
            <a:pPr marL="85725" indent="-85725" algn="l">
              <a:lnSpc>
                <a:spcPct val="110000"/>
              </a:lnSpc>
              <a:buFont typeface="Arial" panose="020B0604020202020204" pitchFamily="34" charset="0"/>
              <a:buChar char="•"/>
              <a:tabLst/>
            </a:pPr>
            <a:r>
              <a:rPr lang="en-US" sz="1100" dirty="0">
                <a:solidFill>
                  <a:schemeClr val="tx1">
                    <a:lumMod val="50000"/>
                  </a:schemeClr>
                </a:solidFill>
                <a:latin typeface="Roboto Condensed Light" panose="02000000000000000000" pitchFamily="2" charset="0"/>
                <a:ea typeface="Roboto Condensed Light" panose="02000000000000000000" pitchFamily="2" charset="0"/>
              </a:rPr>
              <a:t>Immediacy of software expiration or end of life</a:t>
            </a:r>
          </a:p>
          <a:p>
            <a:pPr marL="85725" indent="-85725" algn="l">
              <a:lnSpc>
                <a:spcPct val="110000"/>
              </a:lnSpc>
              <a:buFont typeface="Arial" panose="020B0604020202020204" pitchFamily="34" charset="0"/>
              <a:buChar char="•"/>
              <a:tabLst/>
            </a:pPr>
            <a:r>
              <a:rPr lang="en-US" sz="1100" dirty="0">
                <a:solidFill>
                  <a:schemeClr val="tx1">
                    <a:lumMod val="50000"/>
                  </a:schemeClr>
                </a:solidFill>
                <a:latin typeface="Roboto Condensed Light" panose="02000000000000000000" pitchFamily="2" charset="0"/>
                <a:ea typeface="Roboto Condensed Light" panose="02000000000000000000" pitchFamily="2" charset="0"/>
              </a:rPr>
              <a:t>Maintainability of application</a:t>
            </a:r>
          </a:p>
          <a:p>
            <a:pPr marL="85725" indent="-85725" algn="l">
              <a:lnSpc>
                <a:spcPct val="110000"/>
              </a:lnSpc>
              <a:buFont typeface="Arial" panose="020B0604020202020204" pitchFamily="34" charset="0"/>
              <a:buChar char="•"/>
              <a:tabLst/>
            </a:pPr>
            <a:r>
              <a:rPr lang="en-US" sz="1100" dirty="0">
                <a:solidFill>
                  <a:schemeClr val="tx1">
                    <a:lumMod val="50000"/>
                  </a:schemeClr>
                </a:solidFill>
                <a:latin typeface="Roboto Condensed Light" panose="02000000000000000000" pitchFamily="2" charset="0"/>
                <a:ea typeface="Roboto Condensed Light" panose="02000000000000000000" pitchFamily="2" charset="0"/>
              </a:rPr>
              <a:t>Misalignment to technology strategy</a:t>
            </a:r>
          </a:p>
        </p:txBody>
      </p:sp>
      <p:sp>
        <p:nvSpPr>
          <p:cNvPr id="549" name="Oval 548">
            <a:extLst>
              <a:ext uri="{FF2B5EF4-FFF2-40B4-BE49-F238E27FC236}">
                <a16:creationId xmlns:a16="http://schemas.microsoft.com/office/drawing/2014/main" id="{6CB2C00E-55BE-407D-A197-71D1C5A05485}"/>
              </a:ext>
            </a:extLst>
          </p:cNvPr>
          <p:cNvSpPr/>
          <p:nvPr/>
        </p:nvSpPr>
        <p:spPr>
          <a:xfrm>
            <a:off x="3984688" y="5702737"/>
            <a:ext cx="219832" cy="21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 name="Speech Bubble: Rectangle 4">
            <a:extLst>
              <a:ext uri="{FF2B5EF4-FFF2-40B4-BE49-F238E27FC236}">
                <a16:creationId xmlns:a16="http://schemas.microsoft.com/office/drawing/2014/main" id="{27E730C7-1853-46FB-BCD9-96EB3C1E2F37}"/>
              </a:ext>
            </a:extLst>
          </p:cNvPr>
          <p:cNvSpPr/>
          <p:nvPr/>
        </p:nvSpPr>
        <p:spPr>
          <a:xfrm>
            <a:off x="8475358" y="1096584"/>
            <a:ext cx="2469089" cy="949338"/>
          </a:xfrm>
          <a:prstGeom prst="wedgeRectCallout">
            <a:avLst>
              <a:gd name="adj1" fmla="val -30250"/>
              <a:gd name="adj2" fmla="val 24027"/>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Roboto Condensed Light" panose="02000000000000000000" pitchFamily="2" charset="0"/>
              </a:rPr>
              <a:t>This shows which applications support which business capabilities and highlights the extent of risk each capability faces due to technical or backend issues.</a:t>
            </a:r>
            <a:endParaRPr lang="en-CA" dirty="0">
              <a:latin typeface="Roboto Condensed Light" panose="02000000000000000000" pitchFamily="2" charset="0"/>
            </a:endParaRPr>
          </a:p>
        </p:txBody>
      </p:sp>
      <p:sp>
        <p:nvSpPr>
          <p:cNvPr id="606" name="Speech Bubble: Rectangle 605">
            <a:extLst>
              <a:ext uri="{FF2B5EF4-FFF2-40B4-BE49-F238E27FC236}">
                <a16:creationId xmlns:a16="http://schemas.microsoft.com/office/drawing/2014/main" id="{9B1EEAC2-590C-4A0E-B6E7-7ED73C194D4D}"/>
              </a:ext>
            </a:extLst>
          </p:cNvPr>
          <p:cNvSpPr/>
          <p:nvPr/>
        </p:nvSpPr>
        <p:spPr>
          <a:xfrm>
            <a:off x="4557120" y="6154834"/>
            <a:ext cx="1544346" cy="563827"/>
          </a:xfrm>
          <a:prstGeom prst="wedgeRectCallout">
            <a:avLst>
              <a:gd name="adj1" fmla="val 40924"/>
              <a:gd name="adj2" fmla="val -16705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Roboto Condensed Light" panose="02000000000000000000" pitchFamily="2" charset="0"/>
              </a:rPr>
              <a:t>No applications support </a:t>
            </a:r>
            <a:r>
              <a:rPr lang="en-US" i="1" dirty="0">
                <a:latin typeface="Roboto Condensed Light" panose="02000000000000000000" pitchFamily="2" charset="0"/>
              </a:rPr>
              <a:t>Change Mgmt.” </a:t>
            </a:r>
            <a:r>
              <a:rPr lang="en-US" dirty="0">
                <a:latin typeface="Roboto Condensed Light" panose="02000000000000000000" pitchFamily="2" charset="0"/>
              </a:rPr>
              <a:t>Potential Gap</a:t>
            </a:r>
            <a:endParaRPr lang="en-CA" dirty="0">
              <a:latin typeface="Roboto Condensed Light" panose="02000000000000000000" pitchFamily="2" charset="0"/>
            </a:endParaRPr>
          </a:p>
        </p:txBody>
      </p:sp>
      <p:sp>
        <p:nvSpPr>
          <p:cNvPr id="607" name="Speech Bubble: Rectangle 606">
            <a:extLst>
              <a:ext uri="{FF2B5EF4-FFF2-40B4-BE49-F238E27FC236}">
                <a16:creationId xmlns:a16="http://schemas.microsoft.com/office/drawing/2014/main" id="{8340BACA-99EC-450A-BE71-0471E006F3DB}"/>
              </a:ext>
            </a:extLst>
          </p:cNvPr>
          <p:cNvSpPr/>
          <p:nvPr/>
        </p:nvSpPr>
        <p:spPr>
          <a:xfrm>
            <a:off x="4386516" y="3800414"/>
            <a:ext cx="1641720" cy="531321"/>
          </a:xfrm>
          <a:prstGeom prst="wedgeRectCallout">
            <a:avLst>
              <a:gd name="adj1" fmla="val 87523"/>
              <a:gd name="adj2" fmla="val -90784"/>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latin typeface="Roboto Condensed Light" panose="02000000000000000000" pitchFamily="2" charset="0"/>
              </a:rPr>
              <a:t>High Functional  Redundancy for </a:t>
            </a:r>
            <a:r>
              <a:rPr lang="en-US" i="1" dirty="0">
                <a:latin typeface="Roboto Condensed Light" panose="02000000000000000000" pitchFamily="2" charset="0"/>
              </a:rPr>
              <a:t>Manufacturing Asset Planning </a:t>
            </a:r>
            <a:endParaRPr lang="en-CA" i="1" dirty="0">
              <a:latin typeface="Roboto Condensed Light" panose="02000000000000000000" pitchFamily="2" charset="0"/>
            </a:endParaRPr>
          </a:p>
        </p:txBody>
      </p:sp>
      <p:sp>
        <p:nvSpPr>
          <p:cNvPr id="608" name="Speech Bubble: Rectangle 607">
            <a:extLst>
              <a:ext uri="{FF2B5EF4-FFF2-40B4-BE49-F238E27FC236}">
                <a16:creationId xmlns:a16="http://schemas.microsoft.com/office/drawing/2014/main" id="{8ACA6650-189D-4F33-A221-40AD47C3DDB5}"/>
              </a:ext>
            </a:extLst>
          </p:cNvPr>
          <p:cNvSpPr/>
          <p:nvPr/>
        </p:nvSpPr>
        <p:spPr>
          <a:xfrm>
            <a:off x="2069439" y="1507083"/>
            <a:ext cx="1253648" cy="499316"/>
          </a:xfrm>
          <a:prstGeom prst="wedgeRectCallout">
            <a:avLst>
              <a:gd name="adj1" fmla="val 29822"/>
              <a:gd name="adj2" fmla="val 121027"/>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latin typeface="Roboto Condensed Light" panose="02000000000000000000" pitchFamily="2" charset="0"/>
              </a:rPr>
              <a:t>Market Research &amp; Analysis </a:t>
            </a:r>
            <a:r>
              <a:rPr lang="en-US" dirty="0">
                <a:latin typeface="Roboto Condensed Light" panose="02000000000000000000" pitchFamily="2" charset="0"/>
              </a:rPr>
              <a:t>is at High Risk</a:t>
            </a:r>
            <a:endParaRPr lang="en-CA" dirty="0">
              <a:latin typeface="Roboto Condensed Light" panose="02000000000000000000" pitchFamily="2" charset="0"/>
            </a:endParaRPr>
          </a:p>
        </p:txBody>
      </p:sp>
      <p:sp>
        <p:nvSpPr>
          <p:cNvPr id="339" name="Speech Bubble: Rectangle 338">
            <a:extLst>
              <a:ext uri="{FF2B5EF4-FFF2-40B4-BE49-F238E27FC236}">
                <a16:creationId xmlns:a16="http://schemas.microsoft.com/office/drawing/2014/main" id="{271E841C-0E21-4A38-B7FC-D555BA490A8F}"/>
              </a:ext>
            </a:extLst>
          </p:cNvPr>
          <p:cNvSpPr/>
          <p:nvPr/>
        </p:nvSpPr>
        <p:spPr>
          <a:xfrm>
            <a:off x="8557132" y="3771693"/>
            <a:ext cx="1641720" cy="531321"/>
          </a:xfrm>
          <a:prstGeom prst="wedgeRectCallout">
            <a:avLst>
              <a:gd name="adj1" fmla="val -61584"/>
              <a:gd name="adj2" fmla="val 90279"/>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i="1" dirty="0">
                <a:latin typeface="Roboto Condensed Light" panose="02000000000000000000" pitchFamily="2" charset="0"/>
              </a:rPr>
              <a:t>Customer Retention </a:t>
            </a:r>
            <a:r>
              <a:rPr lang="en-US" dirty="0">
                <a:latin typeface="Roboto Condensed Light" panose="02000000000000000000" pitchFamily="2" charset="0"/>
              </a:rPr>
              <a:t>is enabled by “Shadow IT” causing uncertain risk</a:t>
            </a:r>
            <a:endParaRPr lang="en-CA" i="1" dirty="0">
              <a:latin typeface="Roboto Condensed Light" panose="02000000000000000000" pitchFamily="2" charset="0"/>
            </a:endParaRPr>
          </a:p>
        </p:txBody>
      </p:sp>
      <p:sp>
        <p:nvSpPr>
          <p:cNvPr id="45" name="Oval 44">
            <a:extLst>
              <a:ext uri="{FF2B5EF4-FFF2-40B4-BE49-F238E27FC236}">
                <a16:creationId xmlns:a16="http://schemas.microsoft.com/office/drawing/2014/main" id="{B749CFAE-6AB6-4283-9331-33121CA57A29}"/>
              </a:ext>
            </a:extLst>
          </p:cNvPr>
          <p:cNvSpPr/>
          <p:nvPr/>
        </p:nvSpPr>
        <p:spPr>
          <a:xfrm>
            <a:off x="3984688" y="5302786"/>
            <a:ext cx="219832" cy="21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6" name="Oval 45">
            <a:extLst>
              <a:ext uri="{FF2B5EF4-FFF2-40B4-BE49-F238E27FC236}">
                <a16:creationId xmlns:a16="http://schemas.microsoft.com/office/drawing/2014/main" id="{0D1B35DD-5DF7-4474-AB40-75D5D3DEDE62}"/>
              </a:ext>
            </a:extLst>
          </p:cNvPr>
          <p:cNvSpPr/>
          <p:nvPr/>
        </p:nvSpPr>
        <p:spPr>
          <a:xfrm>
            <a:off x="3984688" y="4869309"/>
            <a:ext cx="219832" cy="21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7" name="Oval 46">
            <a:extLst>
              <a:ext uri="{FF2B5EF4-FFF2-40B4-BE49-F238E27FC236}">
                <a16:creationId xmlns:a16="http://schemas.microsoft.com/office/drawing/2014/main" id="{7D50C04E-6A60-48E5-BE07-17E30ADA1A60}"/>
              </a:ext>
            </a:extLst>
          </p:cNvPr>
          <p:cNvSpPr/>
          <p:nvPr/>
        </p:nvSpPr>
        <p:spPr>
          <a:xfrm>
            <a:off x="3984688" y="4435832"/>
            <a:ext cx="219832" cy="21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8" name="Oval 47">
            <a:extLst>
              <a:ext uri="{FF2B5EF4-FFF2-40B4-BE49-F238E27FC236}">
                <a16:creationId xmlns:a16="http://schemas.microsoft.com/office/drawing/2014/main" id="{684CA55E-15FE-488D-B2FF-CDDFE64DD62A}"/>
              </a:ext>
            </a:extLst>
          </p:cNvPr>
          <p:cNvSpPr/>
          <p:nvPr/>
        </p:nvSpPr>
        <p:spPr>
          <a:xfrm>
            <a:off x="3984688" y="3831004"/>
            <a:ext cx="219832" cy="21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9" name="Oval 48">
            <a:extLst>
              <a:ext uri="{FF2B5EF4-FFF2-40B4-BE49-F238E27FC236}">
                <a16:creationId xmlns:a16="http://schemas.microsoft.com/office/drawing/2014/main" id="{7E9D6BA5-1B0A-4C39-A225-5F3F52A79621}"/>
              </a:ext>
            </a:extLst>
          </p:cNvPr>
          <p:cNvSpPr/>
          <p:nvPr/>
        </p:nvSpPr>
        <p:spPr>
          <a:xfrm>
            <a:off x="3984688" y="3410068"/>
            <a:ext cx="219832" cy="21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0" name="Oval 49">
            <a:extLst>
              <a:ext uri="{FF2B5EF4-FFF2-40B4-BE49-F238E27FC236}">
                <a16:creationId xmlns:a16="http://schemas.microsoft.com/office/drawing/2014/main" id="{C4820DBB-67F5-4DF5-8A5F-6CE7C64263FB}"/>
              </a:ext>
            </a:extLst>
          </p:cNvPr>
          <p:cNvSpPr/>
          <p:nvPr/>
        </p:nvSpPr>
        <p:spPr>
          <a:xfrm>
            <a:off x="3984688" y="2989131"/>
            <a:ext cx="219832" cy="21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1" name="Oval 50">
            <a:extLst>
              <a:ext uri="{FF2B5EF4-FFF2-40B4-BE49-F238E27FC236}">
                <a16:creationId xmlns:a16="http://schemas.microsoft.com/office/drawing/2014/main" id="{DDFC945C-624D-443B-804F-9CA54A0F20A7}"/>
              </a:ext>
            </a:extLst>
          </p:cNvPr>
          <p:cNvSpPr/>
          <p:nvPr/>
        </p:nvSpPr>
        <p:spPr>
          <a:xfrm>
            <a:off x="3984688" y="2568194"/>
            <a:ext cx="219832" cy="21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2" name="Oval 51">
            <a:extLst>
              <a:ext uri="{FF2B5EF4-FFF2-40B4-BE49-F238E27FC236}">
                <a16:creationId xmlns:a16="http://schemas.microsoft.com/office/drawing/2014/main" id="{D9638B96-A8D1-4182-AFD3-3C13C8DF4BF5}"/>
              </a:ext>
            </a:extLst>
          </p:cNvPr>
          <p:cNvSpPr/>
          <p:nvPr/>
        </p:nvSpPr>
        <p:spPr>
          <a:xfrm>
            <a:off x="3984688" y="2137794"/>
            <a:ext cx="219832" cy="21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a:latin typeface="Roboto Condensed Light" panose="02000000000000000000" pitchFamily="2" charset="0"/>
              </a:rPr>
              <a:t>10</a:t>
            </a:r>
            <a:endParaRPr lang="en-CA" sz="800" dirty="0">
              <a:latin typeface="Roboto Condensed Light" panose="02000000000000000000" pitchFamily="2" charset="0"/>
            </a:endParaRPr>
          </a:p>
        </p:txBody>
      </p:sp>
      <p:sp>
        <p:nvSpPr>
          <p:cNvPr id="53" name="Oval 52">
            <a:extLst>
              <a:ext uri="{FF2B5EF4-FFF2-40B4-BE49-F238E27FC236}">
                <a16:creationId xmlns:a16="http://schemas.microsoft.com/office/drawing/2014/main" id="{0D3560E2-948A-4E5F-98BF-6182D10C0E12}"/>
              </a:ext>
            </a:extLst>
          </p:cNvPr>
          <p:cNvSpPr/>
          <p:nvPr/>
        </p:nvSpPr>
        <p:spPr>
          <a:xfrm>
            <a:off x="5460564" y="5702737"/>
            <a:ext cx="219832" cy="21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4" name="Oval 53">
            <a:extLst>
              <a:ext uri="{FF2B5EF4-FFF2-40B4-BE49-F238E27FC236}">
                <a16:creationId xmlns:a16="http://schemas.microsoft.com/office/drawing/2014/main" id="{CB5C83A0-5764-4AEF-9284-1654757853DB}"/>
              </a:ext>
            </a:extLst>
          </p:cNvPr>
          <p:cNvSpPr/>
          <p:nvPr/>
        </p:nvSpPr>
        <p:spPr>
          <a:xfrm>
            <a:off x="5460564" y="5310802"/>
            <a:ext cx="219832" cy="21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5" name="Oval 54">
            <a:extLst>
              <a:ext uri="{FF2B5EF4-FFF2-40B4-BE49-F238E27FC236}">
                <a16:creationId xmlns:a16="http://schemas.microsoft.com/office/drawing/2014/main" id="{C37572FF-BF41-438E-ADE5-E4D8FADF654D}"/>
              </a:ext>
            </a:extLst>
          </p:cNvPr>
          <p:cNvSpPr/>
          <p:nvPr/>
        </p:nvSpPr>
        <p:spPr>
          <a:xfrm>
            <a:off x="5460564" y="4877325"/>
            <a:ext cx="219832" cy="21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50" name="Oval 449">
            <a:extLst>
              <a:ext uri="{FF2B5EF4-FFF2-40B4-BE49-F238E27FC236}">
                <a16:creationId xmlns:a16="http://schemas.microsoft.com/office/drawing/2014/main" id="{5B894C20-807A-4808-B968-DFF1CCE1BF8D}"/>
              </a:ext>
            </a:extLst>
          </p:cNvPr>
          <p:cNvSpPr/>
          <p:nvPr/>
        </p:nvSpPr>
        <p:spPr>
          <a:xfrm>
            <a:off x="5460564" y="4443848"/>
            <a:ext cx="219832" cy="21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52" name="Oval 451">
            <a:extLst>
              <a:ext uri="{FF2B5EF4-FFF2-40B4-BE49-F238E27FC236}">
                <a16:creationId xmlns:a16="http://schemas.microsoft.com/office/drawing/2014/main" id="{FAD241FC-7000-4FF9-AE32-7DE467948B51}"/>
              </a:ext>
            </a:extLst>
          </p:cNvPr>
          <p:cNvSpPr/>
          <p:nvPr/>
        </p:nvSpPr>
        <p:spPr>
          <a:xfrm>
            <a:off x="5460564" y="3418084"/>
            <a:ext cx="219832" cy="21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57" name="Oval 456">
            <a:extLst>
              <a:ext uri="{FF2B5EF4-FFF2-40B4-BE49-F238E27FC236}">
                <a16:creationId xmlns:a16="http://schemas.microsoft.com/office/drawing/2014/main" id="{5E415478-DA55-47A1-B1E6-CC00CFB43E79}"/>
              </a:ext>
            </a:extLst>
          </p:cNvPr>
          <p:cNvSpPr/>
          <p:nvPr/>
        </p:nvSpPr>
        <p:spPr>
          <a:xfrm>
            <a:off x="5460564" y="2997147"/>
            <a:ext cx="219832" cy="21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58" name="Oval 457">
            <a:extLst>
              <a:ext uri="{FF2B5EF4-FFF2-40B4-BE49-F238E27FC236}">
                <a16:creationId xmlns:a16="http://schemas.microsoft.com/office/drawing/2014/main" id="{7B2403E7-2B2F-4656-A7A9-C88DA34683B0}"/>
              </a:ext>
            </a:extLst>
          </p:cNvPr>
          <p:cNvSpPr/>
          <p:nvPr/>
        </p:nvSpPr>
        <p:spPr>
          <a:xfrm>
            <a:off x="5460564" y="2576210"/>
            <a:ext cx="219832" cy="21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59" name="Oval 458">
            <a:extLst>
              <a:ext uri="{FF2B5EF4-FFF2-40B4-BE49-F238E27FC236}">
                <a16:creationId xmlns:a16="http://schemas.microsoft.com/office/drawing/2014/main" id="{882D564D-137C-4B24-BE2D-D645341F3AED}"/>
              </a:ext>
            </a:extLst>
          </p:cNvPr>
          <p:cNvSpPr/>
          <p:nvPr/>
        </p:nvSpPr>
        <p:spPr>
          <a:xfrm>
            <a:off x="5460564" y="2137794"/>
            <a:ext cx="219832" cy="21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60" name="Oval 459">
            <a:extLst>
              <a:ext uri="{FF2B5EF4-FFF2-40B4-BE49-F238E27FC236}">
                <a16:creationId xmlns:a16="http://schemas.microsoft.com/office/drawing/2014/main" id="{498933EF-C12D-4EA3-A42A-966153BB5C5E}"/>
              </a:ext>
            </a:extLst>
          </p:cNvPr>
          <p:cNvSpPr/>
          <p:nvPr/>
        </p:nvSpPr>
        <p:spPr>
          <a:xfrm>
            <a:off x="6975386" y="5702737"/>
            <a:ext cx="219832" cy="21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65" name="Oval 464">
            <a:extLst>
              <a:ext uri="{FF2B5EF4-FFF2-40B4-BE49-F238E27FC236}">
                <a16:creationId xmlns:a16="http://schemas.microsoft.com/office/drawing/2014/main" id="{E22BA859-046E-43B6-9EA1-827514CFFE99}"/>
              </a:ext>
            </a:extLst>
          </p:cNvPr>
          <p:cNvSpPr/>
          <p:nvPr/>
        </p:nvSpPr>
        <p:spPr>
          <a:xfrm>
            <a:off x="6975386" y="5298082"/>
            <a:ext cx="219832" cy="21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66" name="Oval 465">
            <a:extLst>
              <a:ext uri="{FF2B5EF4-FFF2-40B4-BE49-F238E27FC236}">
                <a16:creationId xmlns:a16="http://schemas.microsoft.com/office/drawing/2014/main" id="{FE71A14E-3F4F-4314-812C-F98CE8B4C934}"/>
              </a:ext>
            </a:extLst>
          </p:cNvPr>
          <p:cNvSpPr/>
          <p:nvPr/>
        </p:nvSpPr>
        <p:spPr>
          <a:xfrm>
            <a:off x="6975386" y="4864605"/>
            <a:ext cx="219832" cy="21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67" name="Oval 466">
            <a:extLst>
              <a:ext uri="{FF2B5EF4-FFF2-40B4-BE49-F238E27FC236}">
                <a16:creationId xmlns:a16="http://schemas.microsoft.com/office/drawing/2014/main" id="{15E6A4F8-24A7-41E4-8105-7756C3599BE8}"/>
              </a:ext>
            </a:extLst>
          </p:cNvPr>
          <p:cNvSpPr/>
          <p:nvPr/>
        </p:nvSpPr>
        <p:spPr>
          <a:xfrm>
            <a:off x="6975386" y="4431128"/>
            <a:ext cx="219832" cy="21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68" name="Oval 467">
            <a:extLst>
              <a:ext uri="{FF2B5EF4-FFF2-40B4-BE49-F238E27FC236}">
                <a16:creationId xmlns:a16="http://schemas.microsoft.com/office/drawing/2014/main" id="{EC84E9A4-C0B1-409D-A018-F29A1A510D11}"/>
              </a:ext>
            </a:extLst>
          </p:cNvPr>
          <p:cNvSpPr/>
          <p:nvPr/>
        </p:nvSpPr>
        <p:spPr>
          <a:xfrm>
            <a:off x="6975386" y="3826300"/>
            <a:ext cx="219832" cy="21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69" name="Oval 468">
            <a:extLst>
              <a:ext uri="{FF2B5EF4-FFF2-40B4-BE49-F238E27FC236}">
                <a16:creationId xmlns:a16="http://schemas.microsoft.com/office/drawing/2014/main" id="{6DB2100C-E495-415B-98E0-89A2DFE5A029}"/>
              </a:ext>
            </a:extLst>
          </p:cNvPr>
          <p:cNvSpPr/>
          <p:nvPr/>
        </p:nvSpPr>
        <p:spPr>
          <a:xfrm>
            <a:off x="6975386" y="3405364"/>
            <a:ext cx="219832" cy="21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70" name="Oval 469">
            <a:extLst>
              <a:ext uri="{FF2B5EF4-FFF2-40B4-BE49-F238E27FC236}">
                <a16:creationId xmlns:a16="http://schemas.microsoft.com/office/drawing/2014/main" id="{F0630144-6087-4163-A3DA-A8C33EA83395}"/>
              </a:ext>
            </a:extLst>
          </p:cNvPr>
          <p:cNvSpPr/>
          <p:nvPr/>
        </p:nvSpPr>
        <p:spPr>
          <a:xfrm>
            <a:off x="6975386" y="2984427"/>
            <a:ext cx="219832" cy="21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71" name="Oval 470">
            <a:extLst>
              <a:ext uri="{FF2B5EF4-FFF2-40B4-BE49-F238E27FC236}">
                <a16:creationId xmlns:a16="http://schemas.microsoft.com/office/drawing/2014/main" id="{3D44DD8F-C022-4661-8B82-04C707083E7A}"/>
              </a:ext>
            </a:extLst>
          </p:cNvPr>
          <p:cNvSpPr/>
          <p:nvPr/>
        </p:nvSpPr>
        <p:spPr>
          <a:xfrm>
            <a:off x="6975386" y="2563490"/>
            <a:ext cx="219832" cy="21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72" name="Oval 471">
            <a:extLst>
              <a:ext uri="{FF2B5EF4-FFF2-40B4-BE49-F238E27FC236}">
                <a16:creationId xmlns:a16="http://schemas.microsoft.com/office/drawing/2014/main" id="{A6526C20-52E2-408C-91AE-D7E9F04BC114}"/>
              </a:ext>
            </a:extLst>
          </p:cNvPr>
          <p:cNvSpPr/>
          <p:nvPr/>
        </p:nvSpPr>
        <p:spPr>
          <a:xfrm>
            <a:off x="6975386" y="2137794"/>
            <a:ext cx="219832" cy="21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73" name="Oval 472">
            <a:extLst>
              <a:ext uri="{FF2B5EF4-FFF2-40B4-BE49-F238E27FC236}">
                <a16:creationId xmlns:a16="http://schemas.microsoft.com/office/drawing/2014/main" id="{895F503F-B612-4DD8-A2B1-EB704C027D7B}"/>
              </a:ext>
            </a:extLst>
          </p:cNvPr>
          <p:cNvSpPr/>
          <p:nvPr/>
        </p:nvSpPr>
        <p:spPr>
          <a:xfrm>
            <a:off x="8451262" y="5702737"/>
            <a:ext cx="219832" cy="21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74" name="Oval 473">
            <a:extLst>
              <a:ext uri="{FF2B5EF4-FFF2-40B4-BE49-F238E27FC236}">
                <a16:creationId xmlns:a16="http://schemas.microsoft.com/office/drawing/2014/main" id="{CE6B745F-FD2E-47F7-BB0F-D18A03001E71}"/>
              </a:ext>
            </a:extLst>
          </p:cNvPr>
          <p:cNvSpPr/>
          <p:nvPr/>
        </p:nvSpPr>
        <p:spPr>
          <a:xfrm>
            <a:off x="8451262" y="5293323"/>
            <a:ext cx="219832" cy="21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75" name="Oval 474">
            <a:extLst>
              <a:ext uri="{FF2B5EF4-FFF2-40B4-BE49-F238E27FC236}">
                <a16:creationId xmlns:a16="http://schemas.microsoft.com/office/drawing/2014/main" id="{FD7FB576-F77B-4B35-8B59-ED68753F5454}"/>
              </a:ext>
            </a:extLst>
          </p:cNvPr>
          <p:cNvSpPr/>
          <p:nvPr/>
        </p:nvSpPr>
        <p:spPr>
          <a:xfrm>
            <a:off x="8451262" y="4859846"/>
            <a:ext cx="219832" cy="21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76" name="Oval 475">
            <a:extLst>
              <a:ext uri="{FF2B5EF4-FFF2-40B4-BE49-F238E27FC236}">
                <a16:creationId xmlns:a16="http://schemas.microsoft.com/office/drawing/2014/main" id="{78F623C1-1048-49F4-8045-5E4E54972BC4}"/>
              </a:ext>
            </a:extLst>
          </p:cNvPr>
          <p:cNvSpPr/>
          <p:nvPr/>
        </p:nvSpPr>
        <p:spPr>
          <a:xfrm>
            <a:off x="8451262" y="4426369"/>
            <a:ext cx="219832" cy="21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79" name="Oval 478">
            <a:extLst>
              <a:ext uri="{FF2B5EF4-FFF2-40B4-BE49-F238E27FC236}">
                <a16:creationId xmlns:a16="http://schemas.microsoft.com/office/drawing/2014/main" id="{1B102C95-8502-4CB0-8832-FB8CD4274FBA}"/>
              </a:ext>
            </a:extLst>
          </p:cNvPr>
          <p:cNvSpPr/>
          <p:nvPr/>
        </p:nvSpPr>
        <p:spPr>
          <a:xfrm>
            <a:off x="8451262" y="3821541"/>
            <a:ext cx="219832" cy="21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80" name="Oval 479">
            <a:extLst>
              <a:ext uri="{FF2B5EF4-FFF2-40B4-BE49-F238E27FC236}">
                <a16:creationId xmlns:a16="http://schemas.microsoft.com/office/drawing/2014/main" id="{ED2A881A-6CE4-4BCE-8A36-E1CB96CEF987}"/>
              </a:ext>
            </a:extLst>
          </p:cNvPr>
          <p:cNvSpPr/>
          <p:nvPr/>
        </p:nvSpPr>
        <p:spPr>
          <a:xfrm>
            <a:off x="8451262" y="3400605"/>
            <a:ext cx="219832" cy="21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81" name="Oval 480">
            <a:extLst>
              <a:ext uri="{FF2B5EF4-FFF2-40B4-BE49-F238E27FC236}">
                <a16:creationId xmlns:a16="http://schemas.microsoft.com/office/drawing/2014/main" id="{54C58B6C-B89B-48D0-BE11-3123138D1F82}"/>
              </a:ext>
            </a:extLst>
          </p:cNvPr>
          <p:cNvSpPr/>
          <p:nvPr/>
        </p:nvSpPr>
        <p:spPr>
          <a:xfrm>
            <a:off x="8451262" y="2979668"/>
            <a:ext cx="219832" cy="21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82" name="Oval 481">
            <a:extLst>
              <a:ext uri="{FF2B5EF4-FFF2-40B4-BE49-F238E27FC236}">
                <a16:creationId xmlns:a16="http://schemas.microsoft.com/office/drawing/2014/main" id="{A9E106BF-F53D-40D4-ADBA-1DA5C5C4063B}"/>
              </a:ext>
            </a:extLst>
          </p:cNvPr>
          <p:cNvSpPr/>
          <p:nvPr/>
        </p:nvSpPr>
        <p:spPr>
          <a:xfrm>
            <a:off x="8451262" y="2558731"/>
            <a:ext cx="219832" cy="21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83" name="Oval 482">
            <a:extLst>
              <a:ext uri="{FF2B5EF4-FFF2-40B4-BE49-F238E27FC236}">
                <a16:creationId xmlns:a16="http://schemas.microsoft.com/office/drawing/2014/main" id="{D6BB419A-8CE3-46DD-AB5F-CFCAE5D00467}"/>
              </a:ext>
            </a:extLst>
          </p:cNvPr>
          <p:cNvSpPr/>
          <p:nvPr/>
        </p:nvSpPr>
        <p:spPr>
          <a:xfrm>
            <a:off x="8451262" y="2137794"/>
            <a:ext cx="219832" cy="21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84" name="Oval 483">
            <a:extLst>
              <a:ext uri="{FF2B5EF4-FFF2-40B4-BE49-F238E27FC236}">
                <a16:creationId xmlns:a16="http://schemas.microsoft.com/office/drawing/2014/main" id="{0C106301-F1A8-4DBB-8AEF-F7B717D06BB2}"/>
              </a:ext>
            </a:extLst>
          </p:cNvPr>
          <p:cNvSpPr/>
          <p:nvPr/>
        </p:nvSpPr>
        <p:spPr>
          <a:xfrm>
            <a:off x="9959792" y="5702737"/>
            <a:ext cx="219832" cy="21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93" name="Oval 492">
            <a:extLst>
              <a:ext uri="{FF2B5EF4-FFF2-40B4-BE49-F238E27FC236}">
                <a16:creationId xmlns:a16="http://schemas.microsoft.com/office/drawing/2014/main" id="{C3DE831A-1AFE-4FBC-83D4-AE0528FC6916}"/>
              </a:ext>
            </a:extLst>
          </p:cNvPr>
          <p:cNvSpPr/>
          <p:nvPr/>
        </p:nvSpPr>
        <p:spPr>
          <a:xfrm>
            <a:off x="9959792" y="5302539"/>
            <a:ext cx="219832" cy="21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94" name="Oval 493">
            <a:extLst>
              <a:ext uri="{FF2B5EF4-FFF2-40B4-BE49-F238E27FC236}">
                <a16:creationId xmlns:a16="http://schemas.microsoft.com/office/drawing/2014/main" id="{B8DFE06C-F8CF-41A6-A28D-FB656C62B43D}"/>
              </a:ext>
            </a:extLst>
          </p:cNvPr>
          <p:cNvSpPr/>
          <p:nvPr/>
        </p:nvSpPr>
        <p:spPr>
          <a:xfrm>
            <a:off x="9959792" y="4869062"/>
            <a:ext cx="219832" cy="21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95" name="Oval 494">
            <a:extLst>
              <a:ext uri="{FF2B5EF4-FFF2-40B4-BE49-F238E27FC236}">
                <a16:creationId xmlns:a16="http://schemas.microsoft.com/office/drawing/2014/main" id="{D291E959-A4D8-4DBB-89EE-CDB4CF604C30}"/>
              </a:ext>
            </a:extLst>
          </p:cNvPr>
          <p:cNvSpPr/>
          <p:nvPr/>
        </p:nvSpPr>
        <p:spPr>
          <a:xfrm>
            <a:off x="9959792" y="4435585"/>
            <a:ext cx="219832" cy="21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97" name="Oval 496">
            <a:extLst>
              <a:ext uri="{FF2B5EF4-FFF2-40B4-BE49-F238E27FC236}">
                <a16:creationId xmlns:a16="http://schemas.microsoft.com/office/drawing/2014/main" id="{0EB9EC3D-E939-4E6A-AACA-20CA05A7CA51}"/>
              </a:ext>
            </a:extLst>
          </p:cNvPr>
          <p:cNvSpPr/>
          <p:nvPr/>
        </p:nvSpPr>
        <p:spPr>
          <a:xfrm>
            <a:off x="9959792" y="3409821"/>
            <a:ext cx="219832" cy="21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98" name="Oval 497">
            <a:extLst>
              <a:ext uri="{FF2B5EF4-FFF2-40B4-BE49-F238E27FC236}">
                <a16:creationId xmlns:a16="http://schemas.microsoft.com/office/drawing/2014/main" id="{42B36D89-51DD-4FD9-ABF7-3061A84D32AD}"/>
              </a:ext>
            </a:extLst>
          </p:cNvPr>
          <p:cNvSpPr/>
          <p:nvPr/>
        </p:nvSpPr>
        <p:spPr>
          <a:xfrm>
            <a:off x="9959792" y="2988884"/>
            <a:ext cx="219832" cy="21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99" name="Oval 498">
            <a:extLst>
              <a:ext uri="{FF2B5EF4-FFF2-40B4-BE49-F238E27FC236}">
                <a16:creationId xmlns:a16="http://schemas.microsoft.com/office/drawing/2014/main" id="{4B25C0E5-8F5B-4FCA-993B-7252AAF09912}"/>
              </a:ext>
            </a:extLst>
          </p:cNvPr>
          <p:cNvSpPr/>
          <p:nvPr/>
        </p:nvSpPr>
        <p:spPr>
          <a:xfrm>
            <a:off x="9959792" y="2567947"/>
            <a:ext cx="219832" cy="21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00" name="Oval 499">
            <a:extLst>
              <a:ext uri="{FF2B5EF4-FFF2-40B4-BE49-F238E27FC236}">
                <a16:creationId xmlns:a16="http://schemas.microsoft.com/office/drawing/2014/main" id="{B6B01E89-8B35-44B0-8F6E-BF5DAEFEEFF7}"/>
              </a:ext>
            </a:extLst>
          </p:cNvPr>
          <p:cNvSpPr/>
          <p:nvPr/>
        </p:nvSpPr>
        <p:spPr>
          <a:xfrm>
            <a:off x="9959792" y="2137794"/>
            <a:ext cx="219832" cy="21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04" name="Oval 503">
            <a:extLst>
              <a:ext uri="{FF2B5EF4-FFF2-40B4-BE49-F238E27FC236}">
                <a16:creationId xmlns:a16="http://schemas.microsoft.com/office/drawing/2014/main" id="{2CADB51F-7D32-4846-A2CD-9AAC8ACA3595}"/>
              </a:ext>
            </a:extLst>
          </p:cNvPr>
          <p:cNvSpPr/>
          <p:nvPr/>
        </p:nvSpPr>
        <p:spPr>
          <a:xfrm>
            <a:off x="11483773" y="5702737"/>
            <a:ext cx="219832" cy="21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06" name="Oval 505">
            <a:extLst>
              <a:ext uri="{FF2B5EF4-FFF2-40B4-BE49-F238E27FC236}">
                <a16:creationId xmlns:a16="http://schemas.microsoft.com/office/drawing/2014/main" id="{63362BD8-CEC3-471E-B0A9-10826D608CA0}"/>
              </a:ext>
            </a:extLst>
          </p:cNvPr>
          <p:cNvSpPr/>
          <p:nvPr/>
        </p:nvSpPr>
        <p:spPr>
          <a:xfrm>
            <a:off x="11483773" y="5301158"/>
            <a:ext cx="219832" cy="21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08" name="Oval 507">
            <a:extLst>
              <a:ext uri="{FF2B5EF4-FFF2-40B4-BE49-F238E27FC236}">
                <a16:creationId xmlns:a16="http://schemas.microsoft.com/office/drawing/2014/main" id="{FBA2FAA4-7CC9-4D3B-BEE1-48F608FC0C09}"/>
              </a:ext>
            </a:extLst>
          </p:cNvPr>
          <p:cNvSpPr/>
          <p:nvPr/>
        </p:nvSpPr>
        <p:spPr>
          <a:xfrm>
            <a:off x="11483773" y="4867681"/>
            <a:ext cx="219832" cy="21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11" name="Oval 510">
            <a:extLst>
              <a:ext uri="{FF2B5EF4-FFF2-40B4-BE49-F238E27FC236}">
                <a16:creationId xmlns:a16="http://schemas.microsoft.com/office/drawing/2014/main" id="{8DD2DA33-7FAD-4D1E-827B-11B360A6008E}"/>
              </a:ext>
            </a:extLst>
          </p:cNvPr>
          <p:cNvSpPr/>
          <p:nvPr/>
        </p:nvSpPr>
        <p:spPr>
          <a:xfrm>
            <a:off x="11483773" y="4434204"/>
            <a:ext cx="219832" cy="21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87" name="Oval 86">
            <a:extLst>
              <a:ext uri="{FF2B5EF4-FFF2-40B4-BE49-F238E27FC236}">
                <a16:creationId xmlns:a16="http://schemas.microsoft.com/office/drawing/2014/main" id="{123E6123-6D8C-492A-8735-9F3AFA2AA777}"/>
              </a:ext>
            </a:extLst>
          </p:cNvPr>
          <p:cNvSpPr/>
          <p:nvPr/>
        </p:nvSpPr>
        <p:spPr>
          <a:xfrm>
            <a:off x="11483773" y="3829376"/>
            <a:ext cx="219832" cy="21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91" name="Oval 90">
            <a:extLst>
              <a:ext uri="{FF2B5EF4-FFF2-40B4-BE49-F238E27FC236}">
                <a16:creationId xmlns:a16="http://schemas.microsoft.com/office/drawing/2014/main" id="{9362B738-F55A-4DDE-836A-EB536F66FD17}"/>
              </a:ext>
            </a:extLst>
          </p:cNvPr>
          <p:cNvSpPr/>
          <p:nvPr/>
        </p:nvSpPr>
        <p:spPr>
          <a:xfrm>
            <a:off x="11483773" y="3408440"/>
            <a:ext cx="219832" cy="21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92" name="Oval 91">
            <a:extLst>
              <a:ext uri="{FF2B5EF4-FFF2-40B4-BE49-F238E27FC236}">
                <a16:creationId xmlns:a16="http://schemas.microsoft.com/office/drawing/2014/main" id="{34B82375-13FC-41D4-982A-F8B2FFAFE096}"/>
              </a:ext>
            </a:extLst>
          </p:cNvPr>
          <p:cNvSpPr/>
          <p:nvPr/>
        </p:nvSpPr>
        <p:spPr>
          <a:xfrm>
            <a:off x="11483773" y="2987503"/>
            <a:ext cx="219832" cy="21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93" name="Oval 92">
            <a:extLst>
              <a:ext uri="{FF2B5EF4-FFF2-40B4-BE49-F238E27FC236}">
                <a16:creationId xmlns:a16="http://schemas.microsoft.com/office/drawing/2014/main" id="{C14AEFCB-D1CE-45A7-AA39-C88CFDA520E4}"/>
              </a:ext>
            </a:extLst>
          </p:cNvPr>
          <p:cNvSpPr/>
          <p:nvPr/>
        </p:nvSpPr>
        <p:spPr>
          <a:xfrm>
            <a:off x="11483773" y="2566566"/>
            <a:ext cx="219832" cy="21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94" name="Oval 93">
            <a:extLst>
              <a:ext uri="{FF2B5EF4-FFF2-40B4-BE49-F238E27FC236}">
                <a16:creationId xmlns:a16="http://schemas.microsoft.com/office/drawing/2014/main" id="{42A7B504-3A19-4B48-8240-8F87494D3832}"/>
              </a:ext>
            </a:extLst>
          </p:cNvPr>
          <p:cNvSpPr/>
          <p:nvPr/>
        </p:nvSpPr>
        <p:spPr>
          <a:xfrm>
            <a:off x="11483773" y="2137794"/>
            <a:ext cx="219832" cy="218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135" name="Rectangle 134">
            <a:extLst>
              <a:ext uri="{FF2B5EF4-FFF2-40B4-BE49-F238E27FC236}">
                <a16:creationId xmlns:a16="http://schemas.microsoft.com/office/drawing/2014/main" id="{6E955E7E-8040-4D39-AF97-9697BAE12C1E}"/>
              </a:ext>
            </a:extLst>
          </p:cNvPr>
          <p:cNvSpPr/>
          <p:nvPr/>
        </p:nvSpPr>
        <p:spPr>
          <a:xfrm>
            <a:off x="4440492" y="2837895"/>
            <a:ext cx="3542400" cy="21389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solidFill>
                <a:latin typeface="Roboto Condensed Light" panose="02000000000000000000" pitchFamily="2" charset="0"/>
              </a:rPr>
              <a:t>Instructions</a:t>
            </a:r>
          </a:p>
          <a:p>
            <a:pPr algn="ctr"/>
            <a:endParaRPr lang="en-US" sz="1200" dirty="0">
              <a:solidFill>
                <a:schemeClr val="bg2"/>
              </a:solidFill>
              <a:latin typeface="Roboto Condensed Light" panose="02000000000000000000" pitchFamily="2" charset="0"/>
            </a:endParaRPr>
          </a:p>
          <a:p>
            <a:pPr marL="228600" indent="-228600">
              <a:buAutoNum type="arabicPeriod"/>
            </a:pPr>
            <a:r>
              <a:rPr lang="en-US" sz="1200" dirty="0">
                <a:solidFill>
                  <a:schemeClr val="bg2"/>
                </a:solidFill>
                <a:latin typeface="Roboto Condensed Light" panose="02000000000000000000" pitchFamily="2" charset="0"/>
              </a:rPr>
              <a:t>Optional view for business capability map and snapshot outcome.</a:t>
            </a:r>
            <a:endParaRPr lang="en-CA" sz="1200" dirty="0">
              <a:solidFill>
                <a:schemeClr val="bg2"/>
              </a:solidFill>
              <a:latin typeface="Roboto Condensed Light" panose="02000000000000000000" pitchFamily="2" charset="0"/>
            </a:endParaRPr>
          </a:p>
        </p:txBody>
      </p:sp>
    </p:spTree>
    <p:extLst>
      <p:ext uri="{BB962C8B-B14F-4D97-AF65-F5344CB8AC3E}">
        <p14:creationId xmlns:p14="http://schemas.microsoft.com/office/powerpoint/2010/main" val="35461177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C09491-2CAB-45D4-8EE5-E2E50775B2A2}"/>
              </a:ext>
            </a:extLst>
          </p:cNvPr>
          <p:cNvSpPr>
            <a:spLocks noGrp="1"/>
          </p:cNvSpPr>
          <p:nvPr>
            <p:ph type="title"/>
          </p:nvPr>
        </p:nvSpPr>
        <p:spPr>
          <a:xfrm>
            <a:off x="371181" y="530106"/>
            <a:ext cx="11576637" cy="1130188"/>
          </a:xfrm>
        </p:spPr>
        <p:txBody>
          <a:bodyPr/>
          <a:lstStyle/>
          <a:p>
            <a:r>
              <a:rPr lang="en-US" sz="3600" dirty="0"/>
              <a:t>Application Portfolio Snapshot Example</a:t>
            </a:r>
            <a:endParaRPr lang="en-CA" sz="3600" dirty="0"/>
          </a:p>
        </p:txBody>
      </p:sp>
      <p:sp>
        <p:nvSpPr>
          <p:cNvPr id="6" name="Rectangle 5">
            <a:extLst>
              <a:ext uri="{FF2B5EF4-FFF2-40B4-BE49-F238E27FC236}">
                <a16:creationId xmlns:a16="http://schemas.microsoft.com/office/drawing/2014/main" id="{F0149FE8-4569-4E59-952B-3601EA92C195}"/>
              </a:ext>
            </a:extLst>
          </p:cNvPr>
          <p:cNvSpPr/>
          <p:nvPr/>
        </p:nvSpPr>
        <p:spPr>
          <a:xfrm flipV="1">
            <a:off x="2264392" y="1415265"/>
            <a:ext cx="9558015" cy="4708840"/>
          </a:xfrm>
          <a:prstGeom prst="rect">
            <a:avLst/>
          </a:prstGeom>
          <a:solidFill>
            <a:schemeClr val="bg1">
              <a:lumMod val="95000"/>
            </a:schemeClr>
          </a:solid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sz="1000" dirty="0">
              <a:solidFill>
                <a:srgbClr val="FFFFFF"/>
              </a:solidFill>
              <a:latin typeface="Roboto Condensed Light" panose="02000000000000000000" pitchFamily="2" charset="0"/>
              <a:cs typeface="Arial" panose="020B0604020202020204" pitchFamily="34" charset="0"/>
            </a:endParaRPr>
          </a:p>
        </p:txBody>
      </p:sp>
      <p:sp>
        <p:nvSpPr>
          <p:cNvPr id="7" name="Rectangle 6">
            <a:extLst>
              <a:ext uri="{FF2B5EF4-FFF2-40B4-BE49-F238E27FC236}">
                <a16:creationId xmlns:a16="http://schemas.microsoft.com/office/drawing/2014/main" id="{F7B53B15-A65C-4BEA-9A3A-63A45B07324A}"/>
              </a:ext>
            </a:extLst>
          </p:cNvPr>
          <p:cNvSpPr/>
          <p:nvPr/>
        </p:nvSpPr>
        <p:spPr>
          <a:xfrm>
            <a:off x="2896328" y="4413725"/>
            <a:ext cx="8765464" cy="17411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Roboto Condensed Light" panose="02000000000000000000" pitchFamily="2" charset="0"/>
              <a:cs typeface="Arial" panose="020B0604020202020204" pitchFamily="34" charset="0"/>
            </a:endParaRPr>
          </a:p>
        </p:txBody>
      </p:sp>
      <p:sp>
        <p:nvSpPr>
          <p:cNvPr id="8" name="TextBox 7">
            <a:extLst>
              <a:ext uri="{FF2B5EF4-FFF2-40B4-BE49-F238E27FC236}">
                <a16:creationId xmlns:a16="http://schemas.microsoft.com/office/drawing/2014/main" id="{E1EC239A-B095-414B-B0C5-F5F0A09B86C5}"/>
              </a:ext>
            </a:extLst>
          </p:cNvPr>
          <p:cNvSpPr txBox="1">
            <a:spLocks/>
          </p:cNvSpPr>
          <p:nvPr/>
        </p:nvSpPr>
        <p:spPr>
          <a:xfrm>
            <a:off x="4420467" y="2143053"/>
            <a:ext cx="1188000" cy="230832"/>
          </a:xfrm>
          <a:prstGeom prst="rect">
            <a:avLst/>
          </a:prstGeom>
          <a:solidFill>
            <a:schemeClr val="accent1">
              <a:lumMod val="40000"/>
              <a:lumOff val="60000"/>
            </a:schemeClr>
          </a:solidFill>
          <a:ln w="3175">
            <a:solidFill>
              <a:schemeClr val="tx2"/>
            </a:solidFill>
          </a:ln>
        </p:spPr>
        <p:txBody>
          <a:bodyPr wrap="square" rtlCol="0">
            <a:spAutoFit/>
          </a:bodyPr>
          <a:lstStyle/>
          <a:p>
            <a:pPr algn="ctr" defTabSz="914400"/>
            <a:r>
              <a:rPr lang="en-CA" sz="900" dirty="0">
                <a:solidFill>
                  <a:srgbClr val="333333"/>
                </a:solidFill>
                <a:latin typeface="Roboto Condensed Light" panose="02000000000000000000" pitchFamily="2" charset="0"/>
                <a:ea typeface="Arial Unicode MS" panose="020B0604020202020204" pitchFamily="34" charset="-128"/>
                <a:cs typeface="Arial" panose="020B0604020202020204" pitchFamily="34" charset="0"/>
              </a:rPr>
              <a:t>Process Engineering</a:t>
            </a:r>
          </a:p>
        </p:txBody>
      </p:sp>
      <p:sp>
        <p:nvSpPr>
          <p:cNvPr id="9" name="TextBox 8">
            <a:extLst>
              <a:ext uri="{FF2B5EF4-FFF2-40B4-BE49-F238E27FC236}">
                <a16:creationId xmlns:a16="http://schemas.microsoft.com/office/drawing/2014/main" id="{FA9BD0B5-8DCA-4656-A5BC-2B39A02F2FFA}"/>
              </a:ext>
            </a:extLst>
          </p:cNvPr>
          <p:cNvSpPr txBox="1">
            <a:spLocks/>
          </p:cNvSpPr>
          <p:nvPr/>
        </p:nvSpPr>
        <p:spPr>
          <a:xfrm>
            <a:off x="8909096" y="5285779"/>
            <a:ext cx="1188000" cy="369332"/>
          </a:xfrm>
          <a:prstGeom prst="rect">
            <a:avLst/>
          </a:prstGeom>
          <a:solidFill>
            <a:schemeClr val="accent1">
              <a:lumMod val="40000"/>
              <a:lumOff val="60000"/>
            </a:schemeClr>
          </a:solidFill>
          <a:ln w="3175">
            <a:solidFill>
              <a:schemeClr val="tx2"/>
            </a:solidFill>
          </a:ln>
        </p:spPr>
        <p:txBody>
          <a:bodyPr wrap="square" rtlCol="0" anchor="ctr" anchorCtr="0">
            <a:spAutoFit/>
          </a:bodyPr>
          <a:lstStyle>
            <a:defPPr>
              <a:defRPr lang="en-US"/>
            </a:defPPr>
            <a:lvl1pPr algn="ctr">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latin typeface="Roboto Condensed Light" panose="02000000000000000000" pitchFamily="2" charset="0"/>
              </a:rPr>
              <a:t>Storage</a:t>
            </a:r>
          </a:p>
          <a:p>
            <a:r>
              <a:rPr lang="en-CA" dirty="0">
                <a:latin typeface="Roboto Condensed Light" panose="02000000000000000000" pitchFamily="2" charset="0"/>
              </a:rPr>
              <a:t>Management</a:t>
            </a:r>
          </a:p>
        </p:txBody>
      </p:sp>
      <p:sp>
        <p:nvSpPr>
          <p:cNvPr id="10" name="TextBox 9">
            <a:extLst>
              <a:ext uri="{FF2B5EF4-FFF2-40B4-BE49-F238E27FC236}">
                <a16:creationId xmlns:a16="http://schemas.microsoft.com/office/drawing/2014/main" id="{BD5A2C8A-D4C8-4CB7-9D20-29DA47789044}"/>
              </a:ext>
            </a:extLst>
          </p:cNvPr>
          <p:cNvSpPr txBox="1">
            <a:spLocks/>
          </p:cNvSpPr>
          <p:nvPr/>
        </p:nvSpPr>
        <p:spPr>
          <a:xfrm>
            <a:off x="4420467" y="2562153"/>
            <a:ext cx="1188000" cy="369332"/>
          </a:xfrm>
          <a:prstGeom prst="rect">
            <a:avLst/>
          </a:prstGeom>
          <a:solidFill>
            <a:schemeClr val="accent1">
              <a:lumMod val="40000"/>
              <a:lumOff val="60000"/>
            </a:schemeClr>
          </a:solidFill>
          <a:ln w="3175">
            <a:solidFill>
              <a:schemeClr val="tx2"/>
            </a:solidFill>
          </a:ln>
        </p:spPr>
        <p:txBody>
          <a:bodyPr wrap="square" rtlCol="0" anchor="ctr" anchorCtr="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latin typeface="Roboto Condensed Light" panose="02000000000000000000" pitchFamily="2" charset="0"/>
              </a:rPr>
              <a:t>Product</a:t>
            </a:r>
            <a:br>
              <a:rPr lang="en-CA" dirty="0">
                <a:latin typeface="Roboto Condensed Light" panose="02000000000000000000" pitchFamily="2" charset="0"/>
              </a:rPr>
            </a:br>
            <a:r>
              <a:rPr lang="en-CA" dirty="0">
                <a:latin typeface="Roboto Condensed Light" panose="02000000000000000000" pitchFamily="2" charset="0"/>
              </a:rPr>
              <a:t>Marketing</a:t>
            </a:r>
          </a:p>
        </p:txBody>
      </p:sp>
      <p:sp>
        <p:nvSpPr>
          <p:cNvPr id="11" name="TextBox 10">
            <a:extLst>
              <a:ext uri="{FF2B5EF4-FFF2-40B4-BE49-F238E27FC236}">
                <a16:creationId xmlns:a16="http://schemas.microsoft.com/office/drawing/2014/main" id="{58C473EF-19E5-4667-8EA6-8984B244FD79}"/>
              </a:ext>
            </a:extLst>
          </p:cNvPr>
          <p:cNvSpPr txBox="1">
            <a:spLocks/>
          </p:cNvSpPr>
          <p:nvPr/>
        </p:nvSpPr>
        <p:spPr>
          <a:xfrm>
            <a:off x="4420467" y="2981253"/>
            <a:ext cx="1188000" cy="369332"/>
          </a:xfrm>
          <a:prstGeom prst="rect">
            <a:avLst/>
          </a:prstGeom>
          <a:solidFill>
            <a:srgbClr val="FFC000"/>
          </a:solidFill>
          <a:ln w="3175">
            <a:solidFill>
              <a:schemeClr val="tx2"/>
            </a:solidFill>
          </a:ln>
        </p:spPr>
        <p:txBody>
          <a:bodyPr wrap="square" rtlCol="0" anchor="ctr" anchorCtr="0">
            <a:spAutoFit/>
          </a:bodyPr>
          <a:lstStyle>
            <a:defPPr>
              <a:defRPr lang="en-US"/>
            </a:defPPr>
            <a:lvl1pPr algn="ctr">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latin typeface="Roboto Condensed Light" panose="02000000000000000000" pitchFamily="2" charset="0"/>
              </a:rPr>
              <a:t>Product</a:t>
            </a:r>
          </a:p>
          <a:p>
            <a:r>
              <a:rPr lang="en-CA" dirty="0">
                <a:latin typeface="Roboto Condensed Light" panose="02000000000000000000" pitchFamily="2" charset="0"/>
              </a:rPr>
              <a:t>Prototyping </a:t>
            </a:r>
          </a:p>
        </p:txBody>
      </p:sp>
      <p:sp>
        <p:nvSpPr>
          <p:cNvPr id="12" name="TextBox 11">
            <a:extLst>
              <a:ext uri="{FF2B5EF4-FFF2-40B4-BE49-F238E27FC236}">
                <a16:creationId xmlns:a16="http://schemas.microsoft.com/office/drawing/2014/main" id="{1A74346E-6605-4F92-802B-5E4532E25738}"/>
              </a:ext>
            </a:extLst>
          </p:cNvPr>
          <p:cNvSpPr txBox="1">
            <a:spLocks/>
          </p:cNvSpPr>
          <p:nvPr/>
        </p:nvSpPr>
        <p:spPr>
          <a:xfrm>
            <a:off x="5935727" y="5704537"/>
            <a:ext cx="1188000" cy="230832"/>
          </a:xfrm>
          <a:prstGeom prst="rect">
            <a:avLst/>
          </a:prstGeom>
          <a:solidFill>
            <a:schemeClr val="accent1">
              <a:lumMod val="40000"/>
              <a:lumOff val="60000"/>
            </a:schemeClr>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latin typeface="Roboto Condensed Light" panose="02000000000000000000" pitchFamily="2" charset="0"/>
              </a:rPr>
              <a:t>Workflow Management</a:t>
            </a:r>
          </a:p>
        </p:txBody>
      </p:sp>
      <p:sp>
        <p:nvSpPr>
          <p:cNvPr id="13" name="TextBox 12">
            <a:extLst>
              <a:ext uri="{FF2B5EF4-FFF2-40B4-BE49-F238E27FC236}">
                <a16:creationId xmlns:a16="http://schemas.microsoft.com/office/drawing/2014/main" id="{2264E38D-1A86-479A-BDFF-3B3F8DCC32C0}"/>
              </a:ext>
            </a:extLst>
          </p:cNvPr>
          <p:cNvSpPr txBox="1">
            <a:spLocks/>
          </p:cNvSpPr>
          <p:nvPr/>
        </p:nvSpPr>
        <p:spPr>
          <a:xfrm>
            <a:off x="4420467" y="3400353"/>
            <a:ext cx="1188000" cy="369332"/>
          </a:xfrm>
          <a:prstGeom prst="rect">
            <a:avLst/>
          </a:prstGeom>
          <a:solidFill>
            <a:srgbClr val="FFC000"/>
          </a:solidFill>
          <a:ln w="3175">
            <a:solidFill>
              <a:schemeClr val="tx2"/>
            </a:solidFill>
          </a:ln>
        </p:spPr>
        <p:txBody>
          <a:bodyPr wrap="square" rtlCol="0" anchor="ctr" anchorCtr="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latin typeface="Roboto Condensed Light" panose="02000000000000000000" pitchFamily="2" charset="0"/>
              </a:rPr>
              <a:t>Production Portfolio</a:t>
            </a:r>
          </a:p>
          <a:p>
            <a:r>
              <a:rPr lang="en-CA" dirty="0">
                <a:latin typeface="Roboto Condensed Light" panose="02000000000000000000" pitchFamily="2" charset="0"/>
              </a:rPr>
              <a:t>Management</a:t>
            </a:r>
          </a:p>
        </p:txBody>
      </p:sp>
      <p:sp>
        <p:nvSpPr>
          <p:cNvPr id="14" name="TextBox 13">
            <a:extLst>
              <a:ext uri="{FF2B5EF4-FFF2-40B4-BE49-F238E27FC236}">
                <a16:creationId xmlns:a16="http://schemas.microsoft.com/office/drawing/2014/main" id="{AEF1ECA2-CFDE-483E-86B0-C0FE47F55B23}"/>
              </a:ext>
            </a:extLst>
          </p:cNvPr>
          <p:cNvSpPr txBox="1">
            <a:spLocks/>
          </p:cNvSpPr>
          <p:nvPr/>
        </p:nvSpPr>
        <p:spPr>
          <a:xfrm>
            <a:off x="5935726" y="2563062"/>
            <a:ext cx="1188000" cy="369332"/>
          </a:xfrm>
          <a:prstGeom prst="rect">
            <a:avLst/>
          </a:prstGeom>
          <a:solidFill>
            <a:srgbClr val="FFFF00"/>
          </a:solidFill>
          <a:ln w="3175">
            <a:solidFill>
              <a:schemeClr val="tx2"/>
            </a:solidFill>
          </a:ln>
        </p:spPr>
        <p:txBody>
          <a:bodyPr wrap="square" rtlCol="0">
            <a:spAutoFit/>
          </a:bodyPr>
          <a:lstStyle/>
          <a:p>
            <a:pPr algn="ctr" defTabSz="914400"/>
            <a:r>
              <a:rPr lang="en-CA" sz="900" dirty="0">
                <a:solidFill>
                  <a:srgbClr val="333333"/>
                </a:solidFill>
                <a:latin typeface="Roboto Condensed Light" panose="02000000000000000000" pitchFamily="2" charset="0"/>
                <a:ea typeface="Arial Unicode MS" panose="020B0604020202020204" pitchFamily="34" charset="-128"/>
                <a:cs typeface="Arial" panose="020B0604020202020204" pitchFamily="34" charset="0"/>
              </a:rPr>
              <a:t>Production</a:t>
            </a:r>
          </a:p>
          <a:p>
            <a:pPr algn="ctr" defTabSz="914400"/>
            <a:r>
              <a:rPr lang="en-CA" sz="900" dirty="0">
                <a:solidFill>
                  <a:srgbClr val="333333"/>
                </a:solidFill>
                <a:latin typeface="Roboto Condensed Light" panose="02000000000000000000" pitchFamily="2" charset="0"/>
                <a:ea typeface="Arial Unicode MS" panose="020B0604020202020204" pitchFamily="34" charset="-128"/>
                <a:cs typeface="Arial" panose="020B0604020202020204" pitchFamily="34" charset="0"/>
              </a:rPr>
              <a:t>Management</a:t>
            </a:r>
          </a:p>
        </p:txBody>
      </p:sp>
      <p:sp>
        <p:nvSpPr>
          <p:cNvPr id="15" name="TextBox 14">
            <a:extLst>
              <a:ext uri="{FF2B5EF4-FFF2-40B4-BE49-F238E27FC236}">
                <a16:creationId xmlns:a16="http://schemas.microsoft.com/office/drawing/2014/main" id="{F15B2B93-4A0B-4E97-9EFB-13EA39E118C3}"/>
              </a:ext>
            </a:extLst>
          </p:cNvPr>
          <p:cNvSpPr txBox="1">
            <a:spLocks/>
          </p:cNvSpPr>
          <p:nvPr/>
        </p:nvSpPr>
        <p:spPr>
          <a:xfrm>
            <a:off x="5935726" y="2983071"/>
            <a:ext cx="1188000" cy="369332"/>
          </a:xfrm>
          <a:prstGeom prst="rect">
            <a:avLst/>
          </a:prstGeom>
          <a:solidFill>
            <a:srgbClr val="FFC000"/>
          </a:solidFill>
          <a:ln w="3175">
            <a:solidFill>
              <a:schemeClr val="tx2"/>
            </a:solidFill>
          </a:ln>
        </p:spPr>
        <p:txBody>
          <a:bodyPr wrap="square" rtlCol="0">
            <a:spAutoFit/>
          </a:bodyPr>
          <a:lstStyle/>
          <a:p>
            <a:pPr algn="ctr" defTabSz="914400"/>
            <a:r>
              <a:rPr lang="en-CA" sz="900" dirty="0">
                <a:solidFill>
                  <a:srgbClr val="333333"/>
                </a:solidFill>
                <a:latin typeface="Roboto Condensed Light" panose="02000000000000000000" pitchFamily="2" charset="0"/>
                <a:ea typeface="Arial Unicode MS" panose="020B0604020202020204" pitchFamily="34" charset="-128"/>
                <a:cs typeface="Arial" panose="020B0604020202020204" pitchFamily="34" charset="0"/>
              </a:rPr>
              <a:t>Allocation</a:t>
            </a:r>
          </a:p>
          <a:p>
            <a:pPr algn="ctr" defTabSz="914400"/>
            <a:r>
              <a:rPr lang="en-CA" sz="900" dirty="0">
                <a:solidFill>
                  <a:srgbClr val="333333"/>
                </a:solidFill>
                <a:latin typeface="Roboto Condensed Light" panose="02000000000000000000" pitchFamily="2" charset="0"/>
                <a:ea typeface="Arial Unicode MS" panose="020B0604020202020204" pitchFamily="34" charset="-128"/>
                <a:cs typeface="Arial" panose="020B0604020202020204" pitchFamily="34" charset="0"/>
              </a:rPr>
              <a:t>Management</a:t>
            </a:r>
          </a:p>
        </p:txBody>
      </p:sp>
      <p:sp>
        <p:nvSpPr>
          <p:cNvPr id="16" name="TextBox 15">
            <a:extLst>
              <a:ext uri="{FF2B5EF4-FFF2-40B4-BE49-F238E27FC236}">
                <a16:creationId xmlns:a16="http://schemas.microsoft.com/office/drawing/2014/main" id="{6643DCA5-16AA-47A6-B209-182645A9050A}"/>
              </a:ext>
            </a:extLst>
          </p:cNvPr>
          <p:cNvSpPr txBox="1">
            <a:spLocks/>
          </p:cNvSpPr>
          <p:nvPr/>
        </p:nvSpPr>
        <p:spPr>
          <a:xfrm>
            <a:off x="5935726" y="3403080"/>
            <a:ext cx="1188000" cy="369332"/>
          </a:xfrm>
          <a:prstGeom prst="rect">
            <a:avLst/>
          </a:prstGeom>
          <a:solidFill>
            <a:srgbClr val="FFC000"/>
          </a:solidFill>
          <a:ln w="3175">
            <a:solidFill>
              <a:schemeClr val="tx2"/>
            </a:solidFill>
          </a:ln>
        </p:spPr>
        <p:txBody>
          <a:bodyPr wrap="square" rtlCol="0" anchor="ctr" anchorCtr="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latin typeface="Roboto Condensed Light" panose="02000000000000000000" pitchFamily="2" charset="0"/>
              </a:rPr>
              <a:t>Manufacturing Asset Planning</a:t>
            </a:r>
          </a:p>
        </p:txBody>
      </p:sp>
      <p:sp>
        <p:nvSpPr>
          <p:cNvPr id="17" name="TextBox 16">
            <a:extLst>
              <a:ext uri="{FF2B5EF4-FFF2-40B4-BE49-F238E27FC236}">
                <a16:creationId xmlns:a16="http://schemas.microsoft.com/office/drawing/2014/main" id="{03B19F59-88DB-4D26-9261-52E8EC33EBCF}"/>
              </a:ext>
            </a:extLst>
          </p:cNvPr>
          <p:cNvSpPr txBox="1">
            <a:spLocks/>
          </p:cNvSpPr>
          <p:nvPr/>
        </p:nvSpPr>
        <p:spPr>
          <a:xfrm>
            <a:off x="7412886" y="2143053"/>
            <a:ext cx="1188000" cy="369332"/>
          </a:xfrm>
          <a:prstGeom prst="rect">
            <a:avLst/>
          </a:prstGeom>
          <a:solidFill>
            <a:srgbClr val="FFC000"/>
          </a:solidFill>
          <a:ln w="3175">
            <a:solidFill>
              <a:schemeClr val="tx2"/>
            </a:solidFill>
          </a:ln>
        </p:spPr>
        <p:txBody>
          <a:bodyPr wrap="square" rtlCol="0" anchor="ctr" anchorCtr="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latin typeface="Roboto Condensed Light" panose="02000000000000000000" pitchFamily="2" charset="0"/>
              </a:rPr>
              <a:t>Material Quality</a:t>
            </a:r>
          </a:p>
          <a:p>
            <a:r>
              <a:rPr lang="en-CA" dirty="0">
                <a:latin typeface="Roboto Condensed Light" panose="02000000000000000000" pitchFamily="2" charset="0"/>
              </a:rPr>
              <a:t>Management</a:t>
            </a:r>
          </a:p>
        </p:txBody>
      </p:sp>
      <p:sp>
        <p:nvSpPr>
          <p:cNvPr id="18" name="TextBox 17">
            <a:extLst>
              <a:ext uri="{FF2B5EF4-FFF2-40B4-BE49-F238E27FC236}">
                <a16:creationId xmlns:a16="http://schemas.microsoft.com/office/drawing/2014/main" id="{48878136-B7E7-4D13-A221-C10930A68FA6}"/>
              </a:ext>
            </a:extLst>
          </p:cNvPr>
          <p:cNvSpPr txBox="1">
            <a:spLocks/>
          </p:cNvSpPr>
          <p:nvPr/>
        </p:nvSpPr>
        <p:spPr>
          <a:xfrm>
            <a:off x="7412886" y="2563062"/>
            <a:ext cx="1188000" cy="369332"/>
          </a:xfrm>
          <a:prstGeom prst="rect">
            <a:avLst/>
          </a:prstGeom>
          <a:solidFill>
            <a:srgbClr val="FFC000"/>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latin typeface="Roboto Condensed Light" panose="02000000000000000000" pitchFamily="2" charset="0"/>
              </a:rPr>
              <a:t>Production </a:t>
            </a:r>
          </a:p>
          <a:p>
            <a:r>
              <a:rPr lang="en-CA" dirty="0">
                <a:latin typeface="Roboto Condensed Light" panose="02000000000000000000" pitchFamily="2" charset="0"/>
              </a:rPr>
              <a:t>Optimization</a:t>
            </a:r>
          </a:p>
        </p:txBody>
      </p:sp>
      <p:sp>
        <p:nvSpPr>
          <p:cNvPr id="19" name="TextBox 18">
            <a:extLst>
              <a:ext uri="{FF2B5EF4-FFF2-40B4-BE49-F238E27FC236}">
                <a16:creationId xmlns:a16="http://schemas.microsoft.com/office/drawing/2014/main" id="{8D4DB207-1116-432C-9910-7D78AEC45450}"/>
              </a:ext>
            </a:extLst>
          </p:cNvPr>
          <p:cNvSpPr txBox="1">
            <a:spLocks/>
          </p:cNvSpPr>
          <p:nvPr/>
        </p:nvSpPr>
        <p:spPr>
          <a:xfrm>
            <a:off x="7412886" y="3403080"/>
            <a:ext cx="1188000" cy="369332"/>
          </a:xfrm>
          <a:prstGeom prst="rect">
            <a:avLst/>
          </a:prstGeom>
          <a:solidFill>
            <a:srgbClr val="FFFF00"/>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latin typeface="Roboto Condensed Light" panose="02000000000000000000" pitchFamily="2" charset="0"/>
              </a:rPr>
              <a:t>Operational</a:t>
            </a:r>
          </a:p>
          <a:p>
            <a:r>
              <a:rPr lang="en-CA" dirty="0">
                <a:latin typeface="Roboto Condensed Light" panose="02000000000000000000" pitchFamily="2" charset="0"/>
              </a:rPr>
              <a:t>Maintenance</a:t>
            </a:r>
          </a:p>
        </p:txBody>
      </p:sp>
      <p:sp>
        <p:nvSpPr>
          <p:cNvPr id="20" name="TextBox 19">
            <a:extLst>
              <a:ext uri="{FF2B5EF4-FFF2-40B4-BE49-F238E27FC236}">
                <a16:creationId xmlns:a16="http://schemas.microsoft.com/office/drawing/2014/main" id="{4010C0E1-4F3E-4DA6-909C-CBECCEFF5E00}"/>
              </a:ext>
            </a:extLst>
          </p:cNvPr>
          <p:cNvSpPr txBox="1">
            <a:spLocks/>
          </p:cNvSpPr>
          <p:nvPr/>
        </p:nvSpPr>
        <p:spPr>
          <a:xfrm>
            <a:off x="7412886" y="4458851"/>
            <a:ext cx="1188000" cy="230832"/>
          </a:xfrm>
          <a:prstGeom prst="rect">
            <a:avLst/>
          </a:prstGeom>
          <a:pattFill prst="wdUpDiag">
            <a:fgClr>
              <a:schemeClr val="accent3">
                <a:lumMod val="60000"/>
                <a:lumOff val="40000"/>
              </a:schemeClr>
            </a:fgClr>
            <a:bgClr>
              <a:schemeClr val="bg1"/>
            </a:bgClr>
          </a:pattFill>
          <a:ln w="3175">
            <a:solidFill>
              <a:schemeClr val="tx2"/>
            </a:solidFill>
          </a:ln>
        </p:spPr>
        <p:txBody>
          <a:bodyPr wrap="square" rtlCol="0">
            <a:spAutoFit/>
          </a:bodyPr>
          <a:lstStyle>
            <a:defPPr>
              <a:defRPr lang="en-US"/>
            </a:defPPr>
            <a:lvl1pPr algn="ctr" defTabSz="914400">
              <a:defRPr sz="900">
                <a:solidFill>
                  <a:prstClr val="black">
                    <a:lumMod val="75000"/>
                    <a:lumOff val="25000"/>
                  </a:prstClr>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latin typeface="Roboto Condensed Light" panose="02000000000000000000" pitchFamily="2" charset="0"/>
              </a:rPr>
              <a:t>Customer Retention</a:t>
            </a:r>
          </a:p>
        </p:txBody>
      </p:sp>
      <p:sp>
        <p:nvSpPr>
          <p:cNvPr id="21" name="TextBox 20">
            <a:extLst>
              <a:ext uri="{FF2B5EF4-FFF2-40B4-BE49-F238E27FC236}">
                <a16:creationId xmlns:a16="http://schemas.microsoft.com/office/drawing/2014/main" id="{F80FFFF2-F1D3-4F39-8214-4F0770E93AF9}"/>
              </a:ext>
            </a:extLst>
          </p:cNvPr>
          <p:cNvSpPr txBox="1">
            <a:spLocks/>
          </p:cNvSpPr>
          <p:nvPr/>
        </p:nvSpPr>
        <p:spPr>
          <a:xfrm>
            <a:off x="7412886" y="2983071"/>
            <a:ext cx="1188000" cy="369332"/>
          </a:xfrm>
          <a:prstGeom prst="rect">
            <a:avLst/>
          </a:prstGeom>
          <a:solidFill>
            <a:srgbClr val="FFFF00"/>
          </a:solidFill>
          <a:ln w="3175">
            <a:solidFill>
              <a:schemeClr val="tx2"/>
            </a:solidFill>
          </a:ln>
        </p:spPr>
        <p:txBody>
          <a:bodyPr wrap="square" rtlCol="0" anchor="ctr" anchorCtr="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latin typeface="Roboto Condensed Light" panose="02000000000000000000" pitchFamily="2" charset="0"/>
              </a:rPr>
              <a:t>Fulfillment</a:t>
            </a:r>
          </a:p>
          <a:p>
            <a:r>
              <a:rPr lang="en-CA" dirty="0">
                <a:latin typeface="Roboto Condensed Light" panose="02000000000000000000" pitchFamily="2" charset="0"/>
              </a:rPr>
              <a:t>Planning</a:t>
            </a:r>
          </a:p>
        </p:txBody>
      </p:sp>
      <p:sp>
        <p:nvSpPr>
          <p:cNvPr id="22" name="TextBox 21">
            <a:extLst>
              <a:ext uri="{FF2B5EF4-FFF2-40B4-BE49-F238E27FC236}">
                <a16:creationId xmlns:a16="http://schemas.microsoft.com/office/drawing/2014/main" id="{25ECBD71-7C44-4C46-A1D3-937A3FC56303}"/>
              </a:ext>
            </a:extLst>
          </p:cNvPr>
          <p:cNvSpPr txBox="1">
            <a:spLocks/>
          </p:cNvSpPr>
          <p:nvPr/>
        </p:nvSpPr>
        <p:spPr>
          <a:xfrm>
            <a:off x="8909096" y="2143053"/>
            <a:ext cx="1188000" cy="369332"/>
          </a:xfrm>
          <a:prstGeom prst="rect">
            <a:avLst/>
          </a:prstGeom>
          <a:solidFill>
            <a:srgbClr val="FFC000"/>
          </a:solidFill>
          <a:ln w="3175">
            <a:solidFill>
              <a:schemeClr val="tx2"/>
            </a:solidFill>
          </a:ln>
        </p:spPr>
        <p:txBody>
          <a:bodyPr wrap="square" rtlCol="0" anchor="ctr" anchorCtr="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latin typeface="Roboto Condensed Light" panose="02000000000000000000" pitchFamily="2" charset="0"/>
              </a:rPr>
              <a:t>Order</a:t>
            </a:r>
          </a:p>
          <a:p>
            <a:r>
              <a:rPr lang="en-CA" dirty="0">
                <a:latin typeface="Roboto Condensed Light" panose="02000000000000000000" pitchFamily="2" charset="0"/>
              </a:rPr>
              <a:t>Fulfillment</a:t>
            </a:r>
          </a:p>
        </p:txBody>
      </p:sp>
      <p:sp>
        <p:nvSpPr>
          <p:cNvPr id="23" name="TextBox 22">
            <a:extLst>
              <a:ext uri="{FF2B5EF4-FFF2-40B4-BE49-F238E27FC236}">
                <a16:creationId xmlns:a16="http://schemas.microsoft.com/office/drawing/2014/main" id="{FAF31A76-93AD-4022-A084-0206A2304169}"/>
              </a:ext>
            </a:extLst>
          </p:cNvPr>
          <p:cNvSpPr txBox="1">
            <a:spLocks/>
          </p:cNvSpPr>
          <p:nvPr/>
        </p:nvSpPr>
        <p:spPr>
          <a:xfrm>
            <a:off x="8909096" y="2563062"/>
            <a:ext cx="1188000" cy="369332"/>
          </a:xfrm>
          <a:prstGeom prst="rect">
            <a:avLst/>
          </a:prstGeom>
          <a:solidFill>
            <a:srgbClr val="FFC000"/>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latin typeface="Roboto Condensed Light" panose="02000000000000000000" pitchFamily="2" charset="0"/>
              </a:rPr>
              <a:t>Product</a:t>
            </a:r>
          </a:p>
          <a:p>
            <a:r>
              <a:rPr lang="en-CA" dirty="0">
                <a:latin typeface="Roboto Condensed Light" panose="02000000000000000000" pitchFamily="2" charset="0"/>
              </a:rPr>
              <a:t>Testing</a:t>
            </a:r>
          </a:p>
        </p:txBody>
      </p:sp>
      <p:sp>
        <p:nvSpPr>
          <p:cNvPr id="24" name="TextBox 23">
            <a:extLst>
              <a:ext uri="{FF2B5EF4-FFF2-40B4-BE49-F238E27FC236}">
                <a16:creationId xmlns:a16="http://schemas.microsoft.com/office/drawing/2014/main" id="{25877C54-D0C8-48AC-B49E-6B5BCB46A17F}"/>
              </a:ext>
            </a:extLst>
          </p:cNvPr>
          <p:cNvSpPr txBox="1">
            <a:spLocks/>
          </p:cNvSpPr>
          <p:nvPr/>
        </p:nvSpPr>
        <p:spPr>
          <a:xfrm>
            <a:off x="8909096" y="2983071"/>
            <a:ext cx="1188000" cy="369332"/>
          </a:xfrm>
          <a:prstGeom prst="rect">
            <a:avLst/>
          </a:prstGeom>
          <a:solidFill>
            <a:srgbClr val="FFFF00"/>
          </a:solidFill>
          <a:ln w="3175">
            <a:solidFill>
              <a:schemeClr val="tx2"/>
            </a:solidFill>
          </a:ln>
        </p:spPr>
        <p:txBody>
          <a:bodyPr wrap="square" rtlCol="0" anchor="ctr" anchorCtr="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latin typeface="Roboto Condensed Light" panose="02000000000000000000" pitchFamily="2" charset="0"/>
              </a:rPr>
              <a:t>Sales</a:t>
            </a:r>
          </a:p>
          <a:p>
            <a:r>
              <a:rPr lang="en-CA" dirty="0">
                <a:latin typeface="Roboto Condensed Light" panose="02000000000000000000" pitchFamily="2" charset="0"/>
              </a:rPr>
              <a:t>Processing</a:t>
            </a:r>
          </a:p>
        </p:txBody>
      </p:sp>
      <p:sp>
        <p:nvSpPr>
          <p:cNvPr id="25" name="TextBox 24">
            <a:extLst>
              <a:ext uri="{FF2B5EF4-FFF2-40B4-BE49-F238E27FC236}">
                <a16:creationId xmlns:a16="http://schemas.microsoft.com/office/drawing/2014/main" id="{610774F6-D155-4E11-A13E-1369E495DEB0}"/>
              </a:ext>
            </a:extLst>
          </p:cNvPr>
          <p:cNvSpPr txBox="1">
            <a:spLocks/>
          </p:cNvSpPr>
          <p:nvPr/>
        </p:nvSpPr>
        <p:spPr>
          <a:xfrm>
            <a:off x="8909096" y="3403080"/>
            <a:ext cx="1188000" cy="369332"/>
          </a:xfrm>
          <a:prstGeom prst="rect">
            <a:avLst/>
          </a:prstGeom>
          <a:solidFill>
            <a:srgbClr val="FFC000"/>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solidFill>
                  <a:schemeClr val="tx1"/>
                </a:solidFill>
                <a:latin typeface="Roboto Condensed Light" panose="02000000000000000000" pitchFamily="2" charset="0"/>
              </a:rPr>
              <a:t>Operations</a:t>
            </a:r>
          </a:p>
          <a:p>
            <a:r>
              <a:rPr lang="en-CA" dirty="0">
                <a:solidFill>
                  <a:schemeClr val="tx1"/>
                </a:solidFill>
                <a:latin typeface="Roboto Condensed Light" panose="02000000000000000000" pitchFamily="2" charset="0"/>
              </a:rPr>
              <a:t>Support</a:t>
            </a:r>
          </a:p>
        </p:txBody>
      </p:sp>
      <p:sp>
        <p:nvSpPr>
          <p:cNvPr id="26" name="TextBox 25">
            <a:extLst>
              <a:ext uri="{FF2B5EF4-FFF2-40B4-BE49-F238E27FC236}">
                <a16:creationId xmlns:a16="http://schemas.microsoft.com/office/drawing/2014/main" id="{FBBBDD73-DB5F-420E-952C-905A168F32D7}"/>
              </a:ext>
            </a:extLst>
          </p:cNvPr>
          <p:cNvSpPr txBox="1">
            <a:spLocks/>
          </p:cNvSpPr>
          <p:nvPr/>
        </p:nvSpPr>
        <p:spPr>
          <a:xfrm>
            <a:off x="8909096" y="4458851"/>
            <a:ext cx="1188000" cy="369332"/>
          </a:xfrm>
          <a:prstGeom prst="rect">
            <a:avLst/>
          </a:prstGeom>
          <a:solidFill>
            <a:schemeClr val="accent1">
              <a:lumMod val="40000"/>
              <a:lumOff val="60000"/>
            </a:schemeClr>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latin typeface="Roboto Condensed Light" panose="02000000000000000000" pitchFamily="2" charset="0"/>
              </a:rPr>
              <a:t>Inventory</a:t>
            </a:r>
          </a:p>
          <a:p>
            <a:r>
              <a:rPr lang="en-CA" dirty="0">
                <a:latin typeface="Roboto Condensed Light" panose="02000000000000000000" pitchFamily="2" charset="0"/>
              </a:rPr>
              <a:t>Management</a:t>
            </a:r>
          </a:p>
        </p:txBody>
      </p:sp>
      <p:sp>
        <p:nvSpPr>
          <p:cNvPr id="27" name="TextBox 26">
            <a:extLst>
              <a:ext uri="{FF2B5EF4-FFF2-40B4-BE49-F238E27FC236}">
                <a16:creationId xmlns:a16="http://schemas.microsoft.com/office/drawing/2014/main" id="{4845424C-D001-45D8-A7A2-0E57818529EA}"/>
              </a:ext>
            </a:extLst>
          </p:cNvPr>
          <p:cNvSpPr txBox="1">
            <a:spLocks/>
          </p:cNvSpPr>
          <p:nvPr/>
        </p:nvSpPr>
        <p:spPr>
          <a:xfrm>
            <a:off x="2946047" y="2142922"/>
            <a:ext cx="1188000" cy="369332"/>
          </a:xfrm>
          <a:prstGeom prst="rect">
            <a:avLst/>
          </a:prstGeom>
          <a:solidFill>
            <a:srgbClr val="FF0000"/>
          </a:solidFill>
          <a:ln w="3175">
            <a:solidFill>
              <a:schemeClr val="tx2"/>
            </a:solidFill>
          </a:ln>
        </p:spPr>
        <p:txBody>
          <a:bodyPr wrap="square" rtlCol="0" anchor="ctr" anchorCtr="0">
            <a:spAutoFit/>
          </a:bodyPr>
          <a:lstStyle>
            <a:defPPr>
              <a:defRPr lang="en-US"/>
            </a:defPPr>
            <a:lvl1pPr algn="ctr">
              <a:defRPr sz="900">
                <a:solidFill>
                  <a:srgbClr val="333333"/>
                </a:solidFill>
                <a:latin typeface="Arial Unicode MS" panose="020B0604020202020204" pitchFamily="34" charset="-128"/>
                <a:ea typeface="Arial Unicode MS" panose="020B0604020202020204" pitchFamily="34" charset="-128"/>
                <a:cs typeface="Arial Unicode MS" panose="020B0604020202020204" pitchFamily="34" charset="-128"/>
              </a:defRPr>
            </a:lvl1pPr>
          </a:lstStyle>
          <a:p>
            <a:pPr defTabSz="914400"/>
            <a:r>
              <a:rPr lang="en-CA" dirty="0">
                <a:solidFill>
                  <a:schemeClr val="bg2"/>
                </a:solidFill>
                <a:latin typeface="Roboto Condensed Light" panose="02000000000000000000" pitchFamily="2" charset="0"/>
                <a:cs typeface="Arial" panose="020B0604020202020204" pitchFamily="34" charset="0"/>
              </a:rPr>
              <a:t>Market Research &amp;</a:t>
            </a:r>
          </a:p>
          <a:p>
            <a:pPr defTabSz="914400"/>
            <a:r>
              <a:rPr lang="en-CA" dirty="0">
                <a:solidFill>
                  <a:schemeClr val="bg2"/>
                </a:solidFill>
                <a:latin typeface="Roboto Condensed Light" panose="02000000000000000000" pitchFamily="2" charset="0"/>
                <a:cs typeface="Arial" panose="020B0604020202020204" pitchFamily="34" charset="0"/>
              </a:rPr>
              <a:t>Analysis</a:t>
            </a:r>
          </a:p>
        </p:txBody>
      </p:sp>
      <p:sp>
        <p:nvSpPr>
          <p:cNvPr id="28" name="TextBox 27">
            <a:extLst>
              <a:ext uri="{FF2B5EF4-FFF2-40B4-BE49-F238E27FC236}">
                <a16:creationId xmlns:a16="http://schemas.microsoft.com/office/drawing/2014/main" id="{6D701C53-DCD1-4E6F-8FE4-D327514E517E}"/>
              </a:ext>
            </a:extLst>
          </p:cNvPr>
          <p:cNvSpPr txBox="1">
            <a:spLocks/>
          </p:cNvSpPr>
          <p:nvPr/>
        </p:nvSpPr>
        <p:spPr>
          <a:xfrm>
            <a:off x="2948416" y="2563062"/>
            <a:ext cx="1188000" cy="369332"/>
          </a:xfrm>
          <a:prstGeom prst="rect">
            <a:avLst/>
          </a:prstGeom>
          <a:solidFill>
            <a:schemeClr val="accent1">
              <a:lumMod val="40000"/>
              <a:lumOff val="60000"/>
            </a:schemeClr>
          </a:solidFill>
          <a:ln w="3175">
            <a:solidFill>
              <a:schemeClr val="tx2"/>
            </a:solidFill>
          </a:ln>
        </p:spPr>
        <p:txBody>
          <a:bodyPr wrap="square" rtlCol="0" anchor="ctr" anchorCtr="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latin typeface="Roboto Condensed Light" panose="02000000000000000000" pitchFamily="2" charset="0"/>
              </a:rPr>
              <a:t>Requirements</a:t>
            </a:r>
          </a:p>
          <a:p>
            <a:r>
              <a:rPr lang="en-CA" dirty="0">
                <a:latin typeface="Roboto Condensed Light" panose="02000000000000000000" pitchFamily="2" charset="0"/>
              </a:rPr>
              <a:t>Gathering</a:t>
            </a:r>
          </a:p>
        </p:txBody>
      </p:sp>
      <p:sp>
        <p:nvSpPr>
          <p:cNvPr id="29" name="TextBox 28">
            <a:extLst>
              <a:ext uri="{FF2B5EF4-FFF2-40B4-BE49-F238E27FC236}">
                <a16:creationId xmlns:a16="http://schemas.microsoft.com/office/drawing/2014/main" id="{900CB7EC-0614-4106-B7F4-4E0933BF4008}"/>
              </a:ext>
            </a:extLst>
          </p:cNvPr>
          <p:cNvSpPr txBox="1">
            <a:spLocks/>
          </p:cNvSpPr>
          <p:nvPr/>
        </p:nvSpPr>
        <p:spPr>
          <a:xfrm>
            <a:off x="2948416" y="2983071"/>
            <a:ext cx="1188000" cy="230832"/>
          </a:xfrm>
          <a:prstGeom prst="rect">
            <a:avLst/>
          </a:prstGeom>
          <a:solidFill>
            <a:schemeClr val="accent1">
              <a:lumMod val="40000"/>
              <a:lumOff val="60000"/>
            </a:schemeClr>
          </a:solidFill>
          <a:ln w="3175">
            <a:solidFill>
              <a:schemeClr val="tx2"/>
            </a:solidFill>
          </a:ln>
        </p:spPr>
        <p:txBody>
          <a:bodyPr wrap="square" rtlCol="0">
            <a:spAutoFit/>
          </a:bodyPr>
          <a:lstStyle/>
          <a:p>
            <a:pPr algn="ctr" defTabSz="914400"/>
            <a:r>
              <a:rPr lang="en-CA" sz="900" dirty="0">
                <a:solidFill>
                  <a:prstClr val="black">
                    <a:lumMod val="75000"/>
                    <a:lumOff val="25000"/>
                  </a:prstClr>
                </a:solidFill>
                <a:latin typeface="Roboto Condensed Light" panose="02000000000000000000" pitchFamily="2" charset="0"/>
                <a:ea typeface="Arial Unicode MS" panose="020B0604020202020204" pitchFamily="34" charset="-128"/>
                <a:cs typeface="Arial" panose="020B0604020202020204" pitchFamily="34" charset="0"/>
              </a:rPr>
              <a:t>Product Development</a:t>
            </a:r>
          </a:p>
        </p:txBody>
      </p:sp>
      <p:sp>
        <p:nvSpPr>
          <p:cNvPr id="30" name="TextBox 29">
            <a:extLst>
              <a:ext uri="{FF2B5EF4-FFF2-40B4-BE49-F238E27FC236}">
                <a16:creationId xmlns:a16="http://schemas.microsoft.com/office/drawing/2014/main" id="{BEE80922-4C60-4091-A47F-1E934CD77212}"/>
              </a:ext>
            </a:extLst>
          </p:cNvPr>
          <p:cNvSpPr txBox="1">
            <a:spLocks/>
          </p:cNvSpPr>
          <p:nvPr/>
        </p:nvSpPr>
        <p:spPr>
          <a:xfrm>
            <a:off x="7412887" y="5285779"/>
            <a:ext cx="1188000" cy="369332"/>
          </a:xfrm>
          <a:prstGeom prst="rect">
            <a:avLst/>
          </a:prstGeom>
          <a:solidFill>
            <a:schemeClr val="accent1">
              <a:lumMod val="40000"/>
              <a:lumOff val="60000"/>
            </a:schemeClr>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latin typeface="Roboto Condensed Light" panose="02000000000000000000" pitchFamily="2" charset="0"/>
              </a:rPr>
              <a:t>Enterprise Data Management</a:t>
            </a:r>
          </a:p>
        </p:txBody>
      </p:sp>
      <p:sp>
        <p:nvSpPr>
          <p:cNvPr id="31" name="TextBox 30">
            <a:extLst>
              <a:ext uri="{FF2B5EF4-FFF2-40B4-BE49-F238E27FC236}">
                <a16:creationId xmlns:a16="http://schemas.microsoft.com/office/drawing/2014/main" id="{005C58AE-72BD-4025-9F1B-90F634FA4472}"/>
              </a:ext>
            </a:extLst>
          </p:cNvPr>
          <p:cNvSpPr txBox="1">
            <a:spLocks/>
          </p:cNvSpPr>
          <p:nvPr/>
        </p:nvSpPr>
        <p:spPr>
          <a:xfrm>
            <a:off x="5935727" y="5285779"/>
            <a:ext cx="1188000" cy="369332"/>
          </a:xfrm>
          <a:prstGeom prst="rect">
            <a:avLst/>
          </a:prstGeom>
          <a:solidFill>
            <a:schemeClr val="accent1">
              <a:lumMod val="40000"/>
              <a:lumOff val="60000"/>
            </a:schemeClr>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latin typeface="Roboto Condensed Light" panose="02000000000000000000" pitchFamily="2" charset="0"/>
              </a:rPr>
              <a:t>Change</a:t>
            </a:r>
          </a:p>
          <a:p>
            <a:r>
              <a:rPr lang="en-CA" dirty="0">
                <a:latin typeface="Roboto Condensed Light" panose="02000000000000000000" pitchFamily="2" charset="0"/>
              </a:rPr>
              <a:t> Management</a:t>
            </a:r>
          </a:p>
        </p:txBody>
      </p:sp>
      <p:sp>
        <p:nvSpPr>
          <p:cNvPr id="32" name="TextBox 31">
            <a:extLst>
              <a:ext uri="{FF2B5EF4-FFF2-40B4-BE49-F238E27FC236}">
                <a16:creationId xmlns:a16="http://schemas.microsoft.com/office/drawing/2014/main" id="{CAD4D783-0D8F-4017-9A9F-01CAFF099A6C}"/>
              </a:ext>
            </a:extLst>
          </p:cNvPr>
          <p:cNvSpPr txBox="1">
            <a:spLocks/>
          </p:cNvSpPr>
          <p:nvPr/>
        </p:nvSpPr>
        <p:spPr>
          <a:xfrm>
            <a:off x="4420467" y="4865639"/>
            <a:ext cx="1188000" cy="369332"/>
          </a:xfrm>
          <a:prstGeom prst="rect">
            <a:avLst/>
          </a:prstGeom>
          <a:solidFill>
            <a:schemeClr val="accent1">
              <a:lumMod val="40000"/>
              <a:lumOff val="60000"/>
            </a:schemeClr>
          </a:solidFill>
          <a:ln w="3175">
            <a:solidFill>
              <a:schemeClr val="tx2"/>
            </a:solidFill>
          </a:ln>
        </p:spPr>
        <p:txBody>
          <a:bodyPr wrap="square" rtlCol="0" anchor="ctr" anchorCtr="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latin typeface="Roboto Condensed Light" panose="02000000000000000000" pitchFamily="2" charset="0"/>
              </a:rPr>
              <a:t>Account</a:t>
            </a:r>
          </a:p>
          <a:p>
            <a:r>
              <a:rPr lang="en-CA" dirty="0">
                <a:latin typeface="Roboto Condensed Light" panose="02000000000000000000" pitchFamily="2" charset="0"/>
              </a:rPr>
              <a:t>Management</a:t>
            </a:r>
          </a:p>
        </p:txBody>
      </p:sp>
      <p:sp>
        <p:nvSpPr>
          <p:cNvPr id="33" name="TextBox 32">
            <a:extLst>
              <a:ext uri="{FF2B5EF4-FFF2-40B4-BE49-F238E27FC236}">
                <a16:creationId xmlns:a16="http://schemas.microsoft.com/office/drawing/2014/main" id="{5241904C-BC90-4C77-ABE6-9CADA93234D9}"/>
              </a:ext>
            </a:extLst>
          </p:cNvPr>
          <p:cNvSpPr txBox="1">
            <a:spLocks/>
          </p:cNvSpPr>
          <p:nvPr/>
        </p:nvSpPr>
        <p:spPr>
          <a:xfrm>
            <a:off x="7412887" y="5704537"/>
            <a:ext cx="1188000" cy="369332"/>
          </a:xfrm>
          <a:prstGeom prst="rect">
            <a:avLst/>
          </a:prstGeom>
          <a:solidFill>
            <a:srgbClr val="FFFF00"/>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solidFill>
                  <a:schemeClr val="tx1"/>
                </a:solidFill>
                <a:latin typeface="Roboto Condensed Light" panose="02000000000000000000" pitchFamily="2" charset="0"/>
              </a:rPr>
              <a:t>Collaboration &amp; Innovation</a:t>
            </a:r>
          </a:p>
        </p:txBody>
      </p:sp>
      <p:sp>
        <p:nvSpPr>
          <p:cNvPr id="34" name="TextBox 33">
            <a:extLst>
              <a:ext uri="{FF2B5EF4-FFF2-40B4-BE49-F238E27FC236}">
                <a16:creationId xmlns:a16="http://schemas.microsoft.com/office/drawing/2014/main" id="{46796E3D-4237-420B-8452-6BEC44C4241F}"/>
              </a:ext>
            </a:extLst>
          </p:cNvPr>
          <p:cNvSpPr txBox="1">
            <a:spLocks/>
          </p:cNvSpPr>
          <p:nvPr/>
        </p:nvSpPr>
        <p:spPr>
          <a:xfrm>
            <a:off x="4420467" y="5285779"/>
            <a:ext cx="1188000" cy="369332"/>
          </a:xfrm>
          <a:prstGeom prst="rect">
            <a:avLst/>
          </a:prstGeom>
          <a:solidFill>
            <a:srgbClr val="FFFF00"/>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solidFill>
                  <a:schemeClr val="tx1"/>
                </a:solidFill>
                <a:latin typeface="Roboto Condensed Light" panose="02000000000000000000" pitchFamily="2" charset="0"/>
              </a:rPr>
              <a:t>Product </a:t>
            </a:r>
          </a:p>
          <a:p>
            <a:r>
              <a:rPr lang="en-CA" dirty="0">
                <a:solidFill>
                  <a:schemeClr val="tx1"/>
                </a:solidFill>
                <a:latin typeface="Roboto Condensed Light" panose="02000000000000000000" pitchFamily="2" charset="0"/>
              </a:rPr>
              <a:t>Training</a:t>
            </a:r>
          </a:p>
        </p:txBody>
      </p:sp>
      <p:sp>
        <p:nvSpPr>
          <p:cNvPr id="35" name="TextBox 34">
            <a:extLst>
              <a:ext uri="{FF2B5EF4-FFF2-40B4-BE49-F238E27FC236}">
                <a16:creationId xmlns:a16="http://schemas.microsoft.com/office/drawing/2014/main" id="{758E78B4-644B-4D6C-8602-282087033B26}"/>
              </a:ext>
            </a:extLst>
          </p:cNvPr>
          <p:cNvSpPr txBox="1">
            <a:spLocks/>
          </p:cNvSpPr>
          <p:nvPr/>
        </p:nvSpPr>
        <p:spPr>
          <a:xfrm>
            <a:off x="2945234" y="5285779"/>
            <a:ext cx="1188000" cy="369332"/>
          </a:xfrm>
          <a:prstGeom prst="rect">
            <a:avLst/>
          </a:prstGeom>
          <a:solidFill>
            <a:srgbClr val="FFC000"/>
          </a:solidFill>
          <a:ln w="3175">
            <a:solidFill>
              <a:schemeClr val="tx2"/>
            </a:solidFill>
          </a:ln>
        </p:spPr>
        <p:txBody>
          <a:bodyPr wrap="square" rtlCol="0" anchor="ctr" anchorCtr="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latin typeface="Roboto Condensed Light" panose="02000000000000000000" pitchFamily="2" charset="0"/>
              </a:rPr>
              <a:t>Partner</a:t>
            </a:r>
          </a:p>
          <a:p>
            <a:r>
              <a:rPr lang="en-CA" dirty="0">
                <a:latin typeface="Roboto Condensed Light" panose="02000000000000000000" pitchFamily="2" charset="0"/>
              </a:rPr>
              <a:t>Management</a:t>
            </a:r>
          </a:p>
        </p:txBody>
      </p:sp>
      <p:sp>
        <p:nvSpPr>
          <p:cNvPr id="36" name="TextBox 35">
            <a:extLst>
              <a:ext uri="{FF2B5EF4-FFF2-40B4-BE49-F238E27FC236}">
                <a16:creationId xmlns:a16="http://schemas.microsoft.com/office/drawing/2014/main" id="{57D398BF-EA7B-4CD4-BA21-86937BDDF917}"/>
              </a:ext>
            </a:extLst>
          </p:cNvPr>
          <p:cNvSpPr txBox="1">
            <a:spLocks/>
          </p:cNvSpPr>
          <p:nvPr/>
        </p:nvSpPr>
        <p:spPr>
          <a:xfrm>
            <a:off x="5935727" y="4865639"/>
            <a:ext cx="1188000" cy="369332"/>
          </a:xfrm>
          <a:prstGeom prst="rect">
            <a:avLst/>
          </a:prstGeom>
          <a:solidFill>
            <a:srgbClr val="FFFF00"/>
          </a:solidFill>
          <a:ln w="3175">
            <a:solidFill>
              <a:schemeClr val="tx2"/>
            </a:solidFill>
          </a:ln>
        </p:spPr>
        <p:txBody>
          <a:bodyPr wrap="square" rtlCol="0" anchor="ctr" anchorCtr="0">
            <a:spAutoFit/>
          </a:bodyPr>
          <a:lstStyle>
            <a:defPPr>
              <a:defRPr lang="en-US"/>
            </a:defPPr>
            <a:lvl1pPr algn="ctr">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solidFill>
                  <a:schemeClr val="tx1"/>
                </a:solidFill>
                <a:latin typeface="Roboto Condensed Light" panose="02000000000000000000" pitchFamily="2" charset="0"/>
              </a:rPr>
              <a:t>Outsourcing</a:t>
            </a:r>
          </a:p>
          <a:p>
            <a:r>
              <a:rPr lang="en-CA" dirty="0">
                <a:solidFill>
                  <a:schemeClr val="tx1"/>
                </a:solidFill>
                <a:latin typeface="Roboto Condensed Light" panose="02000000000000000000" pitchFamily="2" charset="0"/>
              </a:rPr>
              <a:t>Strategy</a:t>
            </a:r>
          </a:p>
        </p:txBody>
      </p:sp>
      <p:sp>
        <p:nvSpPr>
          <p:cNvPr id="37" name="TextBox 36">
            <a:extLst>
              <a:ext uri="{FF2B5EF4-FFF2-40B4-BE49-F238E27FC236}">
                <a16:creationId xmlns:a16="http://schemas.microsoft.com/office/drawing/2014/main" id="{E8EA9365-280F-4DFE-A584-29D1BC894A98}"/>
              </a:ext>
            </a:extLst>
          </p:cNvPr>
          <p:cNvSpPr txBox="1">
            <a:spLocks/>
          </p:cNvSpPr>
          <p:nvPr/>
        </p:nvSpPr>
        <p:spPr>
          <a:xfrm>
            <a:off x="7412887" y="4865639"/>
            <a:ext cx="1188000" cy="369332"/>
          </a:xfrm>
          <a:prstGeom prst="rect">
            <a:avLst/>
          </a:prstGeom>
          <a:solidFill>
            <a:srgbClr val="FFFF00"/>
          </a:solidFill>
          <a:ln w="3175">
            <a:solidFill>
              <a:schemeClr val="tx2"/>
            </a:solidFill>
          </a:ln>
        </p:spPr>
        <p:txBody>
          <a:bodyPr wrap="square" rtlCol="0" anchor="ctr" anchorCtr="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solidFill>
                  <a:schemeClr val="tx1"/>
                </a:solidFill>
                <a:latin typeface="Roboto Condensed Light" panose="02000000000000000000" pitchFamily="2" charset="0"/>
              </a:rPr>
              <a:t>Risk </a:t>
            </a:r>
          </a:p>
          <a:p>
            <a:r>
              <a:rPr lang="en-CA" dirty="0">
                <a:solidFill>
                  <a:schemeClr val="tx1"/>
                </a:solidFill>
                <a:latin typeface="Roboto Condensed Light" panose="02000000000000000000" pitchFamily="2" charset="0"/>
              </a:rPr>
              <a:t>Management</a:t>
            </a:r>
          </a:p>
        </p:txBody>
      </p:sp>
      <p:sp>
        <p:nvSpPr>
          <p:cNvPr id="38" name="TextBox 37">
            <a:extLst>
              <a:ext uri="{FF2B5EF4-FFF2-40B4-BE49-F238E27FC236}">
                <a16:creationId xmlns:a16="http://schemas.microsoft.com/office/drawing/2014/main" id="{98B62D68-1C11-4BF0-9E79-FE542FABCDB3}"/>
              </a:ext>
            </a:extLst>
          </p:cNvPr>
          <p:cNvSpPr txBox="1">
            <a:spLocks/>
          </p:cNvSpPr>
          <p:nvPr/>
        </p:nvSpPr>
        <p:spPr>
          <a:xfrm>
            <a:off x="2945234" y="4865639"/>
            <a:ext cx="1188000" cy="369332"/>
          </a:xfrm>
          <a:prstGeom prst="rect">
            <a:avLst/>
          </a:prstGeom>
          <a:solidFill>
            <a:srgbClr val="FFC000"/>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latin typeface="Roboto Condensed Light" panose="02000000000000000000" pitchFamily="2" charset="0"/>
              </a:rPr>
              <a:t>Customer</a:t>
            </a:r>
          </a:p>
          <a:p>
            <a:r>
              <a:rPr lang="en-CA" dirty="0">
                <a:latin typeface="Roboto Condensed Light" panose="02000000000000000000" pitchFamily="2" charset="0"/>
              </a:rPr>
              <a:t>Management</a:t>
            </a:r>
          </a:p>
        </p:txBody>
      </p:sp>
      <p:sp>
        <p:nvSpPr>
          <p:cNvPr id="39" name="Chevron 131">
            <a:extLst>
              <a:ext uri="{FF2B5EF4-FFF2-40B4-BE49-F238E27FC236}">
                <a16:creationId xmlns:a16="http://schemas.microsoft.com/office/drawing/2014/main" id="{96D89D21-8875-4C85-B69B-23DE44B98382}"/>
              </a:ext>
            </a:extLst>
          </p:cNvPr>
          <p:cNvSpPr/>
          <p:nvPr/>
        </p:nvSpPr>
        <p:spPr>
          <a:xfrm>
            <a:off x="2896327" y="1181684"/>
            <a:ext cx="2952000" cy="841000"/>
          </a:xfrm>
          <a:prstGeom prst="chevron">
            <a:avLst>
              <a:gd name="adj" fmla="val 21598"/>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400"/>
            <a:r>
              <a:rPr lang="en-CA" sz="1200" b="1" dirty="0">
                <a:solidFill>
                  <a:prstClr val="black">
                    <a:lumMod val="75000"/>
                    <a:lumOff val="25000"/>
                  </a:prstClr>
                </a:solidFill>
                <a:latin typeface="Roboto Condensed Light" panose="02000000000000000000" pitchFamily="2" charset="0"/>
                <a:cs typeface="Arial" panose="020B0604020202020204" pitchFamily="34" charset="0"/>
              </a:rPr>
              <a:t>Design </a:t>
            </a:r>
          </a:p>
          <a:p>
            <a:pPr algn="ctr" defTabSz="914400"/>
            <a:r>
              <a:rPr lang="en-CA" sz="1200" b="1" dirty="0">
                <a:solidFill>
                  <a:prstClr val="black">
                    <a:lumMod val="75000"/>
                    <a:lumOff val="25000"/>
                  </a:prstClr>
                </a:solidFill>
                <a:latin typeface="Roboto Condensed Light" panose="02000000000000000000" pitchFamily="2" charset="0"/>
                <a:cs typeface="Arial" panose="020B0604020202020204" pitchFamily="34" charset="0"/>
              </a:rPr>
              <a:t>Product</a:t>
            </a:r>
          </a:p>
        </p:txBody>
      </p:sp>
      <p:sp>
        <p:nvSpPr>
          <p:cNvPr id="40" name="Chevron 133">
            <a:extLst>
              <a:ext uri="{FF2B5EF4-FFF2-40B4-BE49-F238E27FC236}">
                <a16:creationId xmlns:a16="http://schemas.microsoft.com/office/drawing/2014/main" id="{2867A4B5-2B73-4537-B0F1-DF6762AD212E}"/>
              </a:ext>
            </a:extLst>
          </p:cNvPr>
          <p:cNvSpPr/>
          <p:nvPr/>
        </p:nvSpPr>
        <p:spPr>
          <a:xfrm>
            <a:off x="5883368" y="1190842"/>
            <a:ext cx="2952000" cy="841000"/>
          </a:xfrm>
          <a:prstGeom prst="chevron">
            <a:avLst>
              <a:gd name="adj" fmla="val 21598"/>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400"/>
            <a:r>
              <a:rPr lang="en-CA" sz="1200" b="1" dirty="0">
                <a:solidFill>
                  <a:prstClr val="black">
                    <a:lumMod val="75000"/>
                    <a:lumOff val="25000"/>
                  </a:prstClr>
                </a:solidFill>
                <a:latin typeface="Roboto Condensed Light" panose="02000000000000000000" pitchFamily="2" charset="0"/>
                <a:cs typeface="Arial" panose="020B0604020202020204" pitchFamily="34" charset="0"/>
              </a:rPr>
              <a:t>Produce</a:t>
            </a:r>
          </a:p>
          <a:p>
            <a:pPr algn="ctr" defTabSz="914400"/>
            <a:r>
              <a:rPr lang="en-CA" sz="1200" b="1" dirty="0">
                <a:solidFill>
                  <a:prstClr val="black">
                    <a:lumMod val="75000"/>
                    <a:lumOff val="25000"/>
                  </a:prstClr>
                </a:solidFill>
                <a:latin typeface="Roboto Condensed Light" panose="02000000000000000000" pitchFamily="2" charset="0"/>
                <a:cs typeface="Arial" panose="020B0604020202020204" pitchFamily="34" charset="0"/>
              </a:rPr>
              <a:t>Product</a:t>
            </a:r>
          </a:p>
        </p:txBody>
      </p:sp>
      <p:sp>
        <p:nvSpPr>
          <p:cNvPr id="41" name="Chevron 135">
            <a:extLst>
              <a:ext uri="{FF2B5EF4-FFF2-40B4-BE49-F238E27FC236}">
                <a16:creationId xmlns:a16="http://schemas.microsoft.com/office/drawing/2014/main" id="{96B22687-95C0-4A82-9761-F4D0DB42083E}"/>
              </a:ext>
            </a:extLst>
          </p:cNvPr>
          <p:cNvSpPr/>
          <p:nvPr/>
        </p:nvSpPr>
        <p:spPr>
          <a:xfrm>
            <a:off x="8870407" y="1199722"/>
            <a:ext cx="2952000" cy="841000"/>
          </a:xfrm>
          <a:prstGeom prst="chevron">
            <a:avLst>
              <a:gd name="adj" fmla="val 21598"/>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400"/>
            <a:r>
              <a:rPr lang="en-CA" sz="1200" b="1" dirty="0">
                <a:solidFill>
                  <a:prstClr val="black">
                    <a:lumMod val="75000"/>
                    <a:lumOff val="25000"/>
                  </a:prstClr>
                </a:solidFill>
                <a:latin typeface="Roboto Condensed Light" panose="02000000000000000000" pitchFamily="2" charset="0"/>
                <a:cs typeface="Arial" panose="020B0604020202020204" pitchFamily="34" charset="0"/>
              </a:rPr>
              <a:t>Sell </a:t>
            </a:r>
          </a:p>
          <a:p>
            <a:pPr algn="ctr" defTabSz="914400"/>
            <a:r>
              <a:rPr lang="en-CA" sz="1200" b="1" dirty="0">
                <a:solidFill>
                  <a:prstClr val="black">
                    <a:lumMod val="75000"/>
                    <a:lumOff val="25000"/>
                  </a:prstClr>
                </a:solidFill>
                <a:latin typeface="Roboto Condensed Light" panose="02000000000000000000" pitchFamily="2" charset="0"/>
                <a:cs typeface="Arial" panose="020B0604020202020204" pitchFamily="34" charset="0"/>
              </a:rPr>
              <a:t>Product</a:t>
            </a:r>
          </a:p>
        </p:txBody>
      </p:sp>
      <p:sp>
        <p:nvSpPr>
          <p:cNvPr id="42" name="TextBox 41">
            <a:extLst>
              <a:ext uri="{FF2B5EF4-FFF2-40B4-BE49-F238E27FC236}">
                <a16:creationId xmlns:a16="http://schemas.microsoft.com/office/drawing/2014/main" id="{00F39036-F371-43D5-8C7E-7869F064BABE}"/>
              </a:ext>
            </a:extLst>
          </p:cNvPr>
          <p:cNvSpPr txBox="1"/>
          <p:nvPr/>
        </p:nvSpPr>
        <p:spPr>
          <a:xfrm rot="16200000">
            <a:off x="1689529" y="5346965"/>
            <a:ext cx="1700418" cy="261610"/>
          </a:xfrm>
          <a:prstGeom prst="rect">
            <a:avLst/>
          </a:prstGeom>
          <a:noFill/>
        </p:spPr>
        <p:txBody>
          <a:bodyPr wrap="square" rtlCol="0">
            <a:spAutoFit/>
          </a:bodyPr>
          <a:lstStyle/>
          <a:p>
            <a:pPr algn="ctr" defTabSz="914400"/>
            <a:r>
              <a:rPr lang="en-CA" sz="1100" dirty="0">
                <a:solidFill>
                  <a:prstClr val="black">
                    <a:lumMod val="65000"/>
                    <a:lumOff val="35000"/>
                  </a:prstClr>
                </a:solidFill>
                <a:latin typeface="Roboto Condensed Light" panose="02000000000000000000" pitchFamily="2" charset="0"/>
                <a:ea typeface="Arial Unicode MS" panose="020B0604020202020204" pitchFamily="34" charset="-128"/>
                <a:cs typeface="Arial" panose="020B0604020202020204" pitchFamily="34" charset="0"/>
              </a:rPr>
              <a:t>Shared</a:t>
            </a:r>
          </a:p>
        </p:txBody>
      </p:sp>
      <p:sp>
        <p:nvSpPr>
          <p:cNvPr id="43" name="TextBox 42">
            <a:extLst>
              <a:ext uri="{FF2B5EF4-FFF2-40B4-BE49-F238E27FC236}">
                <a16:creationId xmlns:a16="http://schemas.microsoft.com/office/drawing/2014/main" id="{2FA9B163-5213-4C42-A2F3-3DC39E077862}"/>
              </a:ext>
            </a:extLst>
          </p:cNvPr>
          <p:cNvSpPr txBox="1"/>
          <p:nvPr/>
        </p:nvSpPr>
        <p:spPr>
          <a:xfrm rot="16200000">
            <a:off x="1689529" y="2716934"/>
            <a:ext cx="1700418" cy="261610"/>
          </a:xfrm>
          <a:prstGeom prst="rect">
            <a:avLst/>
          </a:prstGeom>
          <a:noFill/>
        </p:spPr>
        <p:txBody>
          <a:bodyPr wrap="square" rtlCol="0">
            <a:spAutoFit/>
          </a:bodyPr>
          <a:lstStyle/>
          <a:p>
            <a:pPr algn="ctr" defTabSz="914400"/>
            <a:r>
              <a:rPr lang="en-CA" sz="1100" dirty="0">
                <a:solidFill>
                  <a:prstClr val="black">
                    <a:lumMod val="65000"/>
                    <a:lumOff val="35000"/>
                  </a:prstClr>
                </a:solidFill>
                <a:latin typeface="Roboto Condensed Light" panose="02000000000000000000" pitchFamily="2" charset="0"/>
                <a:ea typeface="Arial Unicode MS" panose="020B0604020202020204" pitchFamily="34" charset="-128"/>
                <a:cs typeface="Arial" panose="020B0604020202020204" pitchFamily="34" charset="0"/>
              </a:rPr>
              <a:t>Defining</a:t>
            </a:r>
          </a:p>
        </p:txBody>
      </p:sp>
      <p:sp>
        <p:nvSpPr>
          <p:cNvPr id="44" name="TextBox 43">
            <a:extLst>
              <a:ext uri="{FF2B5EF4-FFF2-40B4-BE49-F238E27FC236}">
                <a16:creationId xmlns:a16="http://schemas.microsoft.com/office/drawing/2014/main" id="{57A3BBC3-A7DF-4282-A593-17D571BE0125}"/>
              </a:ext>
            </a:extLst>
          </p:cNvPr>
          <p:cNvSpPr txBox="1">
            <a:spLocks/>
          </p:cNvSpPr>
          <p:nvPr/>
        </p:nvSpPr>
        <p:spPr>
          <a:xfrm>
            <a:off x="8909096" y="4865639"/>
            <a:ext cx="1188000" cy="369332"/>
          </a:xfrm>
          <a:prstGeom prst="rect">
            <a:avLst/>
          </a:prstGeom>
          <a:solidFill>
            <a:srgbClr val="FFFF00"/>
          </a:solidFill>
          <a:ln w="3175">
            <a:solidFill>
              <a:schemeClr val="tx2"/>
            </a:solidFill>
          </a:ln>
        </p:spPr>
        <p:txBody>
          <a:bodyPr wrap="square" rtlCol="0" anchor="ctr" anchorCtr="0">
            <a:spAutoFit/>
          </a:bodyPr>
          <a:lstStyle>
            <a:defPPr>
              <a:defRPr lang="en-US"/>
            </a:defPPr>
            <a:lvl1pPr algn="ctr">
              <a:defRPr sz="900">
                <a:solidFill>
                  <a:srgbClr val="333333"/>
                </a:solidFill>
                <a:latin typeface="Arial Unicode MS" panose="020B0604020202020204" pitchFamily="34" charset="-128"/>
                <a:ea typeface="Arial Unicode MS" panose="020B0604020202020204" pitchFamily="34" charset="-128"/>
                <a:cs typeface="Arial Unicode MS" panose="020B0604020202020204" pitchFamily="34" charset="-128"/>
              </a:defRPr>
            </a:lvl1pPr>
          </a:lstStyle>
          <a:p>
            <a:pPr defTabSz="914400"/>
            <a:r>
              <a:rPr lang="en-CA" dirty="0">
                <a:solidFill>
                  <a:schemeClr val="tx1"/>
                </a:solidFill>
                <a:latin typeface="Roboto Condensed Light" panose="02000000000000000000" pitchFamily="2" charset="0"/>
                <a:cs typeface="Arial" panose="020B0604020202020204" pitchFamily="34" charset="0"/>
              </a:rPr>
              <a:t>Regulatory &amp; Compliance</a:t>
            </a:r>
          </a:p>
        </p:txBody>
      </p:sp>
      <p:sp>
        <p:nvSpPr>
          <p:cNvPr id="56" name="TextBox 55">
            <a:extLst>
              <a:ext uri="{FF2B5EF4-FFF2-40B4-BE49-F238E27FC236}">
                <a16:creationId xmlns:a16="http://schemas.microsoft.com/office/drawing/2014/main" id="{F93D9F17-C756-404A-AA4D-60931B71334F}"/>
              </a:ext>
            </a:extLst>
          </p:cNvPr>
          <p:cNvSpPr txBox="1">
            <a:spLocks/>
          </p:cNvSpPr>
          <p:nvPr/>
        </p:nvSpPr>
        <p:spPr>
          <a:xfrm>
            <a:off x="5935726" y="3823089"/>
            <a:ext cx="1188000" cy="369332"/>
          </a:xfrm>
          <a:prstGeom prst="rect">
            <a:avLst/>
          </a:prstGeom>
          <a:solidFill>
            <a:srgbClr val="FFC000"/>
          </a:solidFill>
          <a:ln w="3175">
            <a:solidFill>
              <a:schemeClr val="tx2"/>
            </a:solidFill>
          </a:ln>
        </p:spPr>
        <p:txBody>
          <a:bodyPr wrap="square" rtlCol="0">
            <a:spAutoFit/>
          </a:bodyPr>
          <a:lstStyle/>
          <a:p>
            <a:pPr algn="ctr" defTabSz="914400"/>
            <a:r>
              <a:rPr lang="en-CA" sz="900" dirty="0">
                <a:solidFill>
                  <a:srgbClr val="333333"/>
                </a:solidFill>
                <a:latin typeface="Roboto Condensed Light" panose="02000000000000000000" pitchFamily="2" charset="0"/>
                <a:ea typeface="Arial Unicode MS" panose="020B0604020202020204" pitchFamily="34" charset="-128"/>
                <a:cs typeface="Arial" panose="020B0604020202020204" pitchFamily="34" charset="0"/>
              </a:rPr>
              <a:t>Process</a:t>
            </a:r>
          </a:p>
          <a:p>
            <a:pPr algn="ctr" defTabSz="914400"/>
            <a:r>
              <a:rPr lang="en-CA" sz="900" dirty="0">
                <a:solidFill>
                  <a:srgbClr val="333333"/>
                </a:solidFill>
                <a:latin typeface="Roboto Condensed Light" panose="02000000000000000000" pitchFamily="2" charset="0"/>
                <a:ea typeface="Arial Unicode MS" panose="020B0604020202020204" pitchFamily="34" charset="-128"/>
                <a:cs typeface="Arial" panose="020B0604020202020204" pitchFamily="34" charset="0"/>
              </a:rPr>
              <a:t>Refinement</a:t>
            </a:r>
          </a:p>
        </p:txBody>
      </p:sp>
      <p:sp>
        <p:nvSpPr>
          <p:cNvPr id="57" name="TextBox 56">
            <a:extLst>
              <a:ext uri="{FF2B5EF4-FFF2-40B4-BE49-F238E27FC236}">
                <a16:creationId xmlns:a16="http://schemas.microsoft.com/office/drawing/2014/main" id="{B406D2D3-F77A-4662-879A-7DB2B332CAA8}"/>
              </a:ext>
            </a:extLst>
          </p:cNvPr>
          <p:cNvSpPr txBox="1">
            <a:spLocks/>
          </p:cNvSpPr>
          <p:nvPr/>
        </p:nvSpPr>
        <p:spPr>
          <a:xfrm>
            <a:off x="2948416" y="3403080"/>
            <a:ext cx="1188000" cy="369332"/>
          </a:xfrm>
          <a:prstGeom prst="rect">
            <a:avLst/>
          </a:prstGeom>
          <a:solidFill>
            <a:schemeClr val="accent1">
              <a:lumMod val="40000"/>
              <a:lumOff val="60000"/>
            </a:schemeClr>
          </a:solidFill>
          <a:ln w="3175">
            <a:solidFill>
              <a:schemeClr val="tx2"/>
            </a:solidFill>
          </a:ln>
        </p:spPr>
        <p:txBody>
          <a:bodyPr wrap="square" rtlCol="0">
            <a:spAutoFit/>
          </a:bodyPr>
          <a:lstStyle/>
          <a:p>
            <a:pPr algn="ctr" defTabSz="914400"/>
            <a:r>
              <a:rPr lang="en-CA" sz="900" dirty="0">
                <a:solidFill>
                  <a:prstClr val="black">
                    <a:lumMod val="75000"/>
                    <a:lumOff val="25000"/>
                  </a:prstClr>
                </a:solidFill>
                <a:latin typeface="Roboto Condensed Light" panose="02000000000000000000" pitchFamily="2" charset="0"/>
                <a:ea typeface="Arial Unicode MS" panose="020B0604020202020204" pitchFamily="34" charset="-128"/>
                <a:cs typeface="Arial" panose="020B0604020202020204" pitchFamily="34" charset="0"/>
              </a:rPr>
              <a:t>Conceptual</a:t>
            </a:r>
          </a:p>
          <a:p>
            <a:pPr algn="ctr" defTabSz="914400"/>
            <a:r>
              <a:rPr lang="en-CA" sz="900" dirty="0">
                <a:solidFill>
                  <a:prstClr val="black">
                    <a:lumMod val="75000"/>
                    <a:lumOff val="25000"/>
                  </a:prstClr>
                </a:solidFill>
                <a:latin typeface="Roboto Condensed Light" panose="02000000000000000000" pitchFamily="2" charset="0"/>
                <a:ea typeface="Arial Unicode MS" panose="020B0604020202020204" pitchFamily="34" charset="-128"/>
                <a:cs typeface="Arial" panose="020B0604020202020204" pitchFamily="34" charset="0"/>
              </a:rPr>
              <a:t>Modelling</a:t>
            </a:r>
          </a:p>
        </p:txBody>
      </p:sp>
      <p:sp>
        <p:nvSpPr>
          <p:cNvPr id="58" name="TextBox 57">
            <a:extLst>
              <a:ext uri="{FF2B5EF4-FFF2-40B4-BE49-F238E27FC236}">
                <a16:creationId xmlns:a16="http://schemas.microsoft.com/office/drawing/2014/main" id="{CA90819D-8760-4824-AAA6-6E9159F412B5}"/>
              </a:ext>
            </a:extLst>
          </p:cNvPr>
          <p:cNvSpPr txBox="1">
            <a:spLocks/>
          </p:cNvSpPr>
          <p:nvPr/>
        </p:nvSpPr>
        <p:spPr>
          <a:xfrm>
            <a:off x="2948416" y="3823089"/>
            <a:ext cx="1188000" cy="369332"/>
          </a:xfrm>
          <a:prstGeom prst="rect">
            <a:avLst/>
          </a:prstGeom>
          <a:solidFill>
            <a:schemeClr val="accent1">
              <a:lumMod val="40000"/>
              <a:lumOff val="60000"/>
            </a:schemeClr>
          </a:solidFill>
          <a:ln w="3175">
            <a:solidFill>
              <a:schemeClr val="tx2"/>
            </a:solidFill>
          </a:ln>
        </p:spPr>
        <p:txBody>
          <a:bodyPr wrap="square" rtlCol="0">
            <a:spAutoFit/>
          </a:bodyPr>
          <a:lstStyle/>
          <a:p>
            <a:pPr algn="ctr" defTabSz="914400"/>
            <a:r>
              <a:rPr lang="en-CA" sz="900" dirty="0">
                <a:solidFill>
                  <a:prstClr val="black">
                    <a:lumMod val="75000"/>
                    <a:lumOff val="25000"/>
                  </a:prstClr>
                </a:solidFill>
                <a:latin typeface="Roboto Condensed Light" panose="02000000000000000000" pitchFamily="2" charset="0"/>
                <a:ea typeface="Arial Unicode MS" panose="020B0604020202020204" pitchFamily="34" charset="-128"/>
                <a:cs typeface="Arial" panose="020B0604020202020204" pitchFamily="34" charset="0"/>
              </a:rPr>
              <a:t>Cost</a:t>
            </a:r>
          </a:p>
          <a:p>
            <a:pPr algn="ctr" defTabSz="914400"/>
            <a:r>
              <a:rPr lang="en-CA" sz="900" dirty="0">
                <a:solidFill>
                  <a:prstClr val="black">
                    <a:lumMod val="75000"/>
                    <a:lumOff val="25000"/>
                  </a:prstClr>
                </a:solidFill>
                <a:latin typeface="Roboto Condensed Light" panose="02000000000000000000" pitchFamily="2" charset="0"/>
                <a:ea typeface="Arial Unicode MS" panose="020B0604020202020204" pitchFamily="34" charset="-128"/>
                <a:cs typeface="Arial" panose="020B0604020202020204" pitchFamily="34" charset="0"/>
              </a:rPr>
              <a:t>Estimation</a:t>
            </a:r>
          </a:p>
        </p:txBody>
      </p:sp>
      <p:sp>
        <p:nvSpPr>
          <p:cNvPr id="59" name="TextBox 58">
            <a:extLst>
              <a:ext uri="{FF2B5EF4-FFF2-40B4-BE49-F238E27FC236}">
                <a16:creationId xmlns:a16="http://schemas.microsoft.com/office/drawing/2014/main" id="{4CD61F91-F45C-4A56-B01B-FA16992FD616}"/>
              </a:ext>
            </a:extLst>
          </p:cNvPr>
          <p:cNvSpPr txBox="1">
            <a:spLocks/>
          </p:cNvSpPr>
          <p:nvPr/>
        </p:nvSpPr>
        <p:spPr>
          <a:xfrm>
            <a:off x="5935726" y="4458851"/>
            <a:ext cx="1188000" cy="369332"/>
          </a:xfrm>
          <a:prstGeom prst="rect">
            <a:avLst/>
          </a:prstGeom>
          <a:solidFill>
            <a:schemeClr val="accent1">
              <a:lumMod val="40000"/>
              <a:lumOff val="60000"/>
            </a:schemeClr>
          </a:solidFill>
          <a:ln w="3175">
            <a:solidFill>
              <a:schemeClr val="tx2"/>
            </a:solidFill>
          </a:ln>
        </p:spPr>
        <p:txBody>
          <a:bodyPr wrap="square" rtlCol="0">
            <a:spAutoFit/>
          </a:bodyPr>
          <a:lstStyle/>
          <a:p>
            <a:pPr algn="ctr"/>
            <a:r>
              <a:rPr lang="en-CA" sz="900" dirty="0">
                <a:solidFill>
                  <a:srgbClr val="333333"/>
                </a:solidFill>
                <a:latin typeface="Roboto Condensed Light" panose="02000000000000000000" pitchFamily="2" charset="0"/>
                <a:ea typeface="Arial Unicode MS" panose="020B0604020202020204" pitchFamily="34" charset="-128"/>
                <a:cs typeface="Arial" panose="020B0604020202020204" pitchFamily="34" charset="0"/>
              </a:rPr>
              <a:t>Channel</a:t>
            </a:r>
          </a:p>
          <a:p>
            <a:pPr algn="ctr"/>
            <a:r>
              <a:rPr lang="en-CA" sz="900" dirty="0">
                <a:solidFill>
                  <a:srgbClr val="333333"/>
                </a:solidFill>
                <a:latin typeface="Roboto Condensed Light" panose="02000000000000000000" pitchFamily="2" charset="0"/>
                <a:ea typeface="Arial Unicode MS" panose="020B0604020202020204" pitchFamily="34" charset="-128"/>
                <a:cs typeface="Arial" panose="020B0604020202020204" pitchFamily="34" charset="0"/>
              </a:rPr>
              <a:t>Management</a:t>
            </a:r>
          </a:p>
        </p:txBody>
      </p:sp>
      <p:sp>
        <p:nvSpPr>
          <p:cNvPr id="60" name="TextBox 59">
            <a:extLst>
              <a:ext uri="{FF2B5EF4-FFF2-40B4-BE49-F238E27FC236}">
                <a16:creationId xmlns:a16="http://schemas.microsoft.com/office/drawing/2014/main" id="{6BA3DDB1-EE02-4877-BB89-1A5E63C7A235}"/>
              </a:ext>
            </a:extLst>
          </p:cNvPr>
          <p:cNvSpPr txBox="1">
            <a:spLocks/>
          </p:cNvSpPr>
          <p:nvPr/>
        </p:nvSpPr>
        <p:spPr>
          <a:xfrm>
            <a:off x="7412886" y="3823089"/>
            <a:ext cx="1188000" cy="369332"/>
          </a:xfrm>
          <a:prstGeom prst="rect">
            <a:avLst/>
          </a:prstGeom>
          <a:solidFill>
            <a:schemeClr val="accent1">
              <a:lumMod val="40000"/>
              <a:lumOff val="60000"/>
            </a:schemeClr>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latin typeface="Roboto Condensed Light" panose="02000000000000000000" pitchFamily="2" charset="0"/>
              </a:rPr>
              <a:t>Packaging</a:t>
            </a:r>
          </a:p>
          <a:p>
            <a:r>
              <a:rPr lang="en-CA" dirty="0">
                <a:latin typeface="Roboto Condensed Light" panose="02000000000000000000" pitchFamily="2" charset="0"/>
              </a:rPr>
              <a:t>Management</a:t>
            </a:r>
          </a:p>
        </p:txBody>
      </p:sp>
      <p:sp>
        <p:nvSpPr>
          <p:cNvPr id="61" name="TextBox 60">
            <a:extLst>
              <a:ext uri="{FF2B5EF4-FFF2-40B4-BE49-F238E27FC236}">
                <a16:creationId xmlns:a16="http://schemas.microsoft.com/office/drawing/2014/main" id="{798823C2-4BBF-49A7-BC9F-D5CD64DEDFBD}"/>
              </a:ext>
            </a:extLst>
          </p:cNvPr>
          <p:cNvSpPr txBox="1">
            <a:spLocks/>
          </p:cNvSpPr>
          <p:nvPr/>
        </p:nvSpPr>
        <p:spPr>
          <a:xfrm>
            <a:off x="10419919" y="5285779"/>
            <a:ext cx="1188000" cy="369332"/>
          </a:xfrm>
          <a:prstGeom prst="rect">
            <a:avLst/>
          </a:prstGeom>
          <a:solidFill>
            <a:srgbClr val="FFFF00"/>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latin typeface="Roboto Condensed Light" panose="02000000000000000000" pitchFamily="2" charset="0"/>
              </a:rPr>
              <a:t>Product </a:t>
            </a:r>
          </a:p>
          <a:p>
            <a:r>
              <a:rPr lang="en-CA" dirty="0">
                <a:latin typeface="Roboto Condensed Light" panose="02000000000000000000" pitchFamily="2" charset="0"/>
              </a:rPr>
              <a:t>Innovation</a:t>
            </a:r>
          </a:p>
        </p:txBody>
      </p:sp>
      <p:sp>
        <p:nvSpPr>
          <p:cNvPr id="62" name="TextBox 61">
            <a:extLst>
              <a:ext uri="{FF2B5EF4-FFF2-40B4-BE49-F238E27FC236}">
                <a16:creationId xmlns:a16="http://schemas.microsoft.com/office/drawing/2014/main" id="{DCD9C25D-E18E-4168-96FF-EEC87C4A57AC}"/>
              </a:ext>
            </a:extLst>
          </p:cNvPr>
          <p:cNvSpPr txBox="1">
            <a:spLocks/>
          </p:cNvSpPr>
          <p:nvPr/>
        </p:nvSpPr>
        <p:spPr>
          <a:xfrm>
            <a:off x="10419919" y="2143053"/>
            <a:ext cx="1188000" cy="369332"/>
          </a:xfrm>
          <a:prstGeom prst="rect">
            <a:avLst/>
          </a:prstGeom>
          <a:solidFill>
            <a:srgbClr val="FF0000"/>
          </a:solidFill>
          <a:ln w="3175">
            <a:solidFill>
              <a:schemeClr val="tx2"/>
            </a:solidFill>
          </a:ln>
        </p:spPr>
        <p:txBody>
          <a:bodyPr wrap="square" rtlCol="0" anchor="ctr" anchorCtr="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solidFill>
                  <a:schemeClr val="bg2"/>
                </a:solidFill>
                <a:latin typeface="Roboto Condensed Light" panose="02000000000000000000" pitchFamily="2" charset="0"/>
              </a:rPr>
              <a:t>Product</a:t>
            </a:r>
          </a:p>
          <a:p>
            <a:r>
              <a:rPr lang="en-CA" dirty="0">
                <a:solidFill>
                  <a:schemeClr val="bg2"/>
                </a:solidFill>
                <a:latin typeface="Roboto Condensed Light" panose="02000000000000000000" pitchFamily="2" charset="0"/>
              </a:rPr>
              <a:t>Delivery</a:t>
            </a:r>
          </a:p>
        </p:txBody>
      </p:sp>
      <p:sp>
        <p:nvSpPr>
          <p:cNvPr id="63" name="TextBox 62">
            <a:extLst>
              <a:ext uri="{FF2B5EF4-FFF2-40B4-BE49-F238E27FC236}">
                <a16:creationId xmlns:a16="http://schemas.microsoft.com/office/drawing/2014/main" id="{E5BCD14E-F9E8-4425-B8D3-4DBC85B742FD}"/>
              </a:ext>
            </a:extLst>
          </p:cNvPr>
          <p:cNvSpPr txBox="1">
            <a:spLocks/>
          </p:cNvSpPr>
          <p:nvPr/>
        </p:nvSpPr>
        <p:spPr>
          <a:xfrm>
            <a:off x="10419919" y="2563062"/>
            <a:ext cx="1188000" cy="369332"/>
          </a:xfrm>
          <a:prstGeom prst="rect">
            <a:avLst/>
          </a:prstGeom>
          <a:solidFill>
            <a:srgbClr val="FFC000"/>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solidFill>
                  <a:schemeClr val="tx1"/>
                </a:solidFill>
                <a:latin typeface="Roboto Condensed Light" panose="02000000000000000000" pitchFamily="2" charset="0"/>
              </a:rPr>
              <a:t>Invoice</a:t>
            </a:r>
          </a:p>
          <a:p>
            <a:r>
              <a:rPr lang="en-CA" dirty="0">
                <a:solidFill>
                  <a:schemeClr val="tx1"/>
                </a:solidFill>
                <a:latin typeface="Roboto Condensed Light" panose="02000000000000000000" pitchFamily="2" charset="0"/>
              </a:rPr>
              <a:t>Management</a:t>
            </a:r>
          </a:p>
        </p:txBody>
      </p:sp>
      <p:sp>
        <p:nvSpPr>
          <p:cNvPr id="64" name="TextBox 63">
            <a:extLst>
              <a:ext uri="{FF2B5EF4-FFF2-40B4-BE49-F238E27FC236}">
                <a16:creationId xmlns:a16="http://schemas.microsoft.com/office/drawing/2014/main" id="{C31FB2B0-797B-44A2-B946-B0BF21D29F26}"/>
              </a:ext>
            </a:extLst>
          </p:cNvPr>
          <p:cNvSpPr txBox="1">
            <a:spLocks/>
          </p:cNvSpPr>
          <p:nvPr/>
        </p:nvSpPr>
        <p:spPr>
          <a:xfrm>
            <a:off x="10419919" y="2983071"/>
            <a:ext cx="1188000" cy="369332"/>
          </a:xfrm>
          <a:prstGeom prst="rect">
            <a:avLst/>
          </a:prstGeom>
          <a:pattFill prst="wdUpDiag">
            <a:fgClr>
              <a:schemeClr val="accent3">
                <a:lumMod val="60000"/>
                <a:lumOff val="40000"/>
              </a:schemeClr>
            </a:fgClr>
            <a:bgClr>
              <a:schemeClr val="bg1"/>
            </a:bgClr>
          </a:pattFill>
          <a:ln w="3175">
            <a:solidFill>
              <a:schemeClr val="tx2"/>
            </a:solidFill>
          </a:ln>
        </p:spPr>
        <p:txBody>
          <a:bodyPr wrap="square" rtlCol="0">
            <a:spAutoFit/>
          </a:bodyPr>
          <a:lstStyle>
            <a:defPPr>
              <a:defRPr lang="en-US"/>
            </a:defPPr>
            <a:lvl1pPr algn="ctr" defTabSz="914400">
              <a:defRPr sz="900">
                <a:solidFill>
                  <a:prstClr val="black">
                    <a:lumMod val="75000"/>
                    <a:lumOff val="25000"/>
                  </a:prstClr>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latin typeface="Roboto Condensed Light" panose="02000000000000000000" pitchFamily="2" charset="0"/>
              </a:rPr>
              <a:t>Customer</a:t>
            </a:r>
          </a:p>
          <a:p>
            <a:r>
              <a:rPr lang="en-CA" dirty="0">
                <a:latin typeface="Roboto Condensed Light" panose="02000000000000000000" pitchFamily="2" charset="0"/>
              </a:rPr>
              <a:t>Care</a:t>
            </a:r>
          </a:p>
        </p:txBody>
      </p:sp>
      <p:sp>
        <p:nvSpPr>
          <p:cNvPr id="65" name="TextBox 64">
            <a:extLst>
              <a:ext uri="{FF2B5EF4-FFF2-40B4-BE49-F238E27FC236}">
                <a16:creationId xmlns:a16="http://schemas.microsoft.com/office/drawing/2014/main" id="{4EE801D2-20C3-42A5-B9D8-3172D1B4A57C}"/>
              </a:ext>
            </a:extLst>
          </p:cNvPr>
          <p:cNvSpPr txBox="1">
            <a:spLocks/>
          </p:cNvSpPr>
          <p:nvPr/>
        </p:nvSpPr>
        <p:spPr>
          <a:xfrm>
            <a:off x="10419919" y="3403080"/>
            <a:ext cx="1188000" cy="369332"/>
          </a:xfrm>
          <a:prstGeom prst="rect">
            <a:avLst/>
          </a:prstGeom>
          <a:solidFill>
            <a:srgbClr val="FF0000"/>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solidFill>
                  <a:schemeClr val="bg2"/>
                </a:solidFill>
                <a:latin typeface="Roboto Condensed Light" panose="02000000000000000000" pitchFamily="2" charset="0"/>
              </a:rPr>
              <a:t>Complain</a:t>
            </a:r>
          </a:p>
          <a:p>
            <a:r>
              <a:rPr lang="en-CA" dirty="0">
                <a:solidFill>
                  <a:schemeClr val="bg2"/>
                </a:solidFill>
                <a:latin typeface="Roboto Condensed Light" panose="02000000000000000000" pitchFamily="2" charset="0"/>
              </a:rPr>
              <a:t>Management</a:t>
            </a:r>
          </a:p>
        </p:txBody>
      </p:sp>
      <p:sp>
        <p:nvSpPr>
          <p:cNvPr id="66" name="TextBox 65">
            <a:extLst>
              <a:ext uri="{FF2B5EF4-FFF2-40B4-BE49-F238E27FC236}">
                <a16:creationId xmlns:a16="http://schemas.microsoft.com/office/drawing/2014/main" id="{6383E9D4-646D-43DE-93E3-5C8CB5806DCD}"/>
              </a:ext>
            </a:extLst>
          </p:cNvPr>
          <p:cNvSpPr txBox="1">
            <a:spLocks/>
          </p:cNvSpPr>
          <p:nvPr/>
        </p:nvSpPr>
        <p:spPr>
          <a:xfrm>
            <a:off x="10419919" y="3823089"/>
            <a:ext cx="1188000" cy="369332"/>
          </a:xfrm>
          <a:prstGeom prst="rect">
            <a:avLst/>
          </a:prstGeom>
          <a:solidFill>
            <a:srgbClr val="FFC000"/>
          </a:solidFill>
          <a:ln w="3175">
            <a:solidFill>
              <a:schemeClr val="tx2"/>
            </a:solidFill>
          </a:ln>
        </p:spPr>
        <p:txBody>
          <a:bodyPr wrap="square" rtlCol="0" anchor="ctr" anchorCtr="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solidFill>
                  <a:schemeClr val="tx1"/>
                </a:solidFill>
                <a:latin typeface="Roboto Condensed Light" panose="02000000000000000000" pitchFamily="2" charset="0"/>
              </a:rPr>
              <a:t>Lifetime Revenue Assessment</a:t>
            </a:r>
          </a:p>
        </p:txBody>
      </p:sp>
      <p:sp>
        <p:nvSpPr>
          <p:cNvPr id="67" name="TextBox 66">
            <a:extLst>
              <a:ext uri="{FF2B5EF4-FFF2-40B4-BE49-F238E27FC236}">
                <a16:creationId xmlns:a16="http://schemas.microsoft.com/office/drawing/2014/main" id="{FED6B160-F09B-4A4E-A215-E9792ACC505F}"/>
              </a:ext>
            </a:extLst>
          </p:cNvPr>
          <p:cNvSpPr txBox="1">
            <a:spLocks/>
          </p:cNvSpPr>
          <p:nvPr/>
        </p:nvSpPr>
        <p:spPr>
          <a:xfrm>
            <a:off x="10419919" y="4458851"/>
            <a:ext cx="1188000" cy="369332"/>
          </a:xfrm>
          <a:prstGeom prst="rect">
            <a:avLst/>
          </a:prstGeom>
          <a:solidFill>
            <a:srgbClr val="FF0000"/>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solidFill>
                  <a:schemeClr val="bg2"/>
                </a:solidFill>
                <a:latin typeface="Roboto Condensed Light" panose="02000000000000000000" pitchFamily="2" charset="0"/>
              </a:rPr>
              <a:t>Sales</a:t>
            </a:r>
          </a:p>
          <a:p>
            <a:r>
              <a:rPr lang="en-CA" dirty="0">
                <a:solidFill>
                  <a:schemeClr val="bg2"/>
                </a:solidFill>
                <a:latin typeface="Roboto Condensed Light" panose="02000000000000000000" pitchFamily="2" charset="0"/>
              </a:rPr>
              <a:t>Execution</a:t>
            </a:r>
          </a:p>
        </p:txBody>
      </p:sp>
      <p:sp>
        <p:nvSpPr>
          <p:cNvPr id="68" name="TextBox 67">
            <a:extLst>
              <a:ext uri="{FF2B5EF4-FFF2-40B4-BE49-F238E27FC236}">
                <a16:creationId xmlns:a16="http://schemas.microsoft.com/office/drawing/2014/main" id="{E4679A7C-C83D-4AB7-8A04-9E5590C1AD5E}"/>
              </a:ext>
            </a:extLst>
          </p:cNvPr>
          <p:cNvSpPr txBox="1">
            <a:spLocks/>
          </p:cNvSpPr>
          <p:nvPr/>
        </p:nvSpPr>
        <p:spPr>
          <a:xfrm>
            <a:off x="10419919" y="4865639"/>
            <a:ext cx="1188000" cy="369332"/>
          </a:xfrm>
          <a:prstGeom prst="rect">
            <a:avLst/>
          </a:prstGeom>
          <a:solidFill>
            <a:srgbClr val="FFFF00"/>
          </a:solidFill>
          <a:ln w="3175">
            <a:solidFill>
              <a:schemeClr val="tx2"/>
            </a:solidFill>
          </a:ln>
        </p:spPr>
        <p:txBody>
          <a:bodyPr wrap="square" rtlCol="0" anchor="ctr" anchorCtr="0">
            <a:spAutoFit/>
          </a:bodyPr>
          <a:lstStyle>
            <a:defPPr>
              <a:defRPr lang="en-US"/>
            </a:defPPr>
            <a:lvl1pPr algn="ctr">
              <a:defRPr sz="900">
                <a:solidFill>
                  <a:srgbClr val="333333"/>
                </a:solidFill>
                <a:latin typeface="Arial Unicode MS" panose="020B0604020202020204" pitchFamily="34" charset="-128"/>
                <a:ea typeface="Arial Unicode MS" panose="020B0604020202020204" pitchFamily="34" charset="-128"/>
                <a:cs typeface="Arial Unicode MS" panose="020B0604020202020204" pitchFamily="34" charset="-128"/>
              </a:defRPr>
            </a:lvl1pPr>
          </a:lstStyle>
          <a:p>
            <a:r>
              <a:rPr lang="en-CA" dirty="0">
                <a:latin typeface="Roboto Condensed Light" panose="02000000000000000000" pitchFamily="2" charset="0"/>
                <a:cs typeface="Arial" panose="020B0604020202020204" pitchFamily="34" charset="0"/>
              </a:rPr>
              <a:t>Knowledge </a:t>
            </a:r>
          </a:p>
          <a:p>
            <a:r>
              <a:rPr lang="en-CA" dirty="0">
                <a:latin typeface="Roboto Condensed Light" panose="02000000000000000000" pitchFamily="2" charset="0"/>
                <a:cs typeface="Arial" panose="020B0604020202020204" pitchFamily="34" charset="0"/>
              </a:rPr>
              <a:t>Management</a:t>
            </a:r>
          </a:p>
        </p:txBody>
      </p:sp>
      <p:sp>
        <p:nvSpPr>
          <p:cNvPr id="70" name="TextBox 69">
            <a:extLst>
              <a:ext uri="{FF2B5EF4-FFF2-40B4-BE49-F238E27FC236}">
                <a16:creationId xmlns:a16="http://schemas.microsoft.com/office/drawing/2014/main" id="{D340CE35-58E9-46B1-874F-A7F531344ACA}"/>
              </a:ext>
            </a:extLst>
          </p:cNvPr>
          <p:cNvSpPr txBox="1">
            <a:spLocks/>
          </p:cNvSpPr>
          <p:nvPr/>
        </p:nvSpPr>
        <p:spPr>
          <a:xfrm>
            <a:off x="2950934" y="4442895"/>
            <a:ext cx="1188000" cy="369332"/>
          </a:xfrm>
          <a:prstGeom prst="rect">
            <a:avLst/>
          </a:prstGeom>
          <a:solidFill>
            <a:srgbClr val="FF0000"/>
          </a:solidFill>
          <a:ln w="3175">
            <a:solidFill>
              <a:schemeClr val="tx2"/>
            </a:solidFill>
          </a:ln>
        </p:spPr>
        <p:txBody>
          <a:bodyPr wrap="square" rtlCol="0">
            <a:spAutoFit/>
          </a:bodyPr>
          <a:lstStyle/>
          <a:p>
            <a:pPr algn="ctr" defTabSz="914400"/>
            <a:r>
              <a:rPr lang="en-CA" sz="900" dirty="0">
                <a:solidFill>
                  <a:schemeClr val="bg2"/>
                </a:solidFill>
                <a:latin typeface="Roboto Condensed Light" panose="02000000000000000000" pitchFamily="2" charset="0"/>
                <a:ea typeface="Arial Unicode MS" panose="020B0604020202020204" pitchFamily="34" charset="-128"/>
                <a:cs typeface="Arial" panose="020B0604020202020204" pitchFamily="34" charset="0"/>
              </a:rPr>
              <a:t>Sourcing</a:t>
            </a:r>
          </a:p>
          <a:p>
            <a:pPr algn="ctr" defTabSz="914400"/>
            <a:r>
              <a:rPr lang="en-CA" sz="900" dirty="0">
                <a:solidFill>
                  <a:schemeClr val="bg2"/>
                </a:solidFill>
                <a:latin typeface="Roboto Condensed Light" panose="02000000000000000000" pitchFamily="2" charset="0"/>
                <a:ea typeface="Arial Unicode MS" panose="020B0604020202020204" pitchFamily="34" charset="-128"/>
                <a:cs typeface="Arial" panose="020B0604020202020204" pitchFamily="34" charset="0"/>
              </a:rPr>
              <a:t>Strategy</a:t>
            </a:r>
          </a:p>
        </p:txBody>
      </p:sp>
      <p:sp>
        <p:nvSpPr>
          <p:cNvPr id="71" name="TextBox 70">
            <a:extLst>
              <a:ext uri="{FF2B5EF4-FFF2-40B4-BE49-F238E27FC236}">
                <a16:creationId xmlns:a16="http://schemas.microsoft.com/office/drawing/2014/main" id="{ECAC5A62-99E7-4205-BFF9-C4DF05EE4BA5}"/>
              </a:ext>
            </a:extLst>
          </p:cNvPr>
          <p:cNvSpPr txBox="1">
            <a:spLocks/>
          </p:cNvSpPr>
          <p:nvPr/>
        </p:nvSpPr>
        <p:spPr>
          <a:xfrm>
            <a:off x="4420467" y="4458851"/>
            <a:ext cx="1188000" cy="369332"/>
          </a:xfrm>
          <a:prstGeom prst="rect">
            <a:avLst/>
          </a:prstGeom>
          <a:solidFill>
            <a:schemeClr val="accent1">
              <a:lumMod val="40000"/>
              <a:lumOff val="60000"/>
            </a:schemeClr>
          </a:solidFill>
          <a:ln w="3175">
            <a:solidFill>
              <a:schemeClr val="tx2"/>
            </a:solidFill>
          </a:ln>
        </p:spPr>
        <p:txBody>
          <a:bodyPr wrap="square" rtlCol="0" anchor="ctr" anchorCtr="0">
            <a:spAutoFit/>
          </a:bodyPr>
          <a:lstStyle>
            <a:defPPr>
              <a:defRPr lang="en-US"/>
            </a:defPPr>
            <a:lvl1pPr algn="ctr">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latin typeface="Roboto Condensed Light" panose="02000000000000000000" pitchFamily="2" charset="0"/>
              </a:rPr>
              <a:t>Contract</a:t>
            </a:r>
          </a:p>
          <a:p>
            <a:r>
              <a:rPr lang="en-CA" dirty="0">
                <a:latin typeface="Roboto Condensed Light" panose="02000000000000000000" pitchFamily="2" charset="0"/>
              </a:rPr>
              <a:t>Management</a:t>
            </a:r>
          </a:p>
        </p:txBody>
      </p:sp>
      <p:sp>
        <p:nvSpPr>
          <p:cNvPr id="72" name="Rectangle 71">
            <a:extLst>
              <a:ext uri="{FF2B5EF4-FFF2-40B4-BE49-F238E27FC236}">
                <a16:creationId xmlns:a16="http://schemas.microsoft.com/office/drawing/2014/main" id="{24E77D15-2616-4538-8A5D-889601934C61}"/>
              </a:ext>
            </a:extLst>
          </p:cNvPr>
          <p:cNvSpPr/>
          <p:nvPr/>
        </p:nvSpPr>
        <p:spPr>
          <a:xfrm>
            <a:off x="2896329" y="2022684"/>
            <a:ext cx="2770447" cy="2220413"/>
          </a:xfrm>
          <a:prstGeom prst="rect">
            <a:avLst/>
          </a:prstGeom>
          <a:noFill/>
          <a:ln w="31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Roboto Condensed Light" panose="02000000000000000000" pitchFamily="2" charset="0"/>
              <a:cs typeface="Arial" panose="020B0604020202020204" pitchFamily="34" charset="0"/>
            </a:endParaRPr>
          </a:p>
        </p:txBody>
      </p:sp>
      <p:sp>
        <p:nvSpPr>
          <p:cNvPr id="73" name="Rectangle 72">
            <a:extLst>
              <a:ext uri="{FF2B5EF4-FFF2-40B4-BE49-F238E27FC236}">
                <a16:creationId xmlns:a16="http://schemas.microsoft.com/office/drawing/2014/main" id="{C6744B35-2AE3-41FA-9ACF-C3674C4B4688}"/>
              </a:ext>
            </a:extLst>
          </p:cNvPr>
          <p:cNvSpPr/>
          <p:nvPr/>
        </p:nvSpPr>
        <p:spPr>
          <a:xfrm>
            <a:off x="5883368" y="2030749"/>
            <a:ext cx="2787148" cy="2220413"/>
          </a:xfrm>
          <a:prstGeom prst="rect">
            <a:avLst/>
          </a:prstGeom>
          <a:noFill/>
          <a:ln w="31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Roboto Condensed Light" panose="02000000000000000000" pitchFamily="2" charset="0"/>
              <a:cs typeface="Arial" panose="020B0604020202020204" pitchFamily="34" charset="0"/>
            </a:endParaRPr>
          </a:p>
        </p:txBody>
      </p:sp>
      <p:sp>
        <p:nvSpPr>
          <p:cNvPr id="74" name="Rectangle 73">
            <a:extLst>
              <a:ext uri="{FF2B5EF4-FFF2-40B4-BE49-F238E27FC236}">
                <a16:creationId xmlns:a16="http://schemas.microsoft.com/office/drawing/2014/main" id="{F4EB79E5-4FAC-42EF-BCA8-FB3C60ABD1AB}"/>
              </a:ext>
            </a:extLst>
          </p:cNvPr>
          <p:cNvSpPr/>
          <p:nvPr/>
        </p:nvSpPr>
        <p:spPr>
          <a:xfrm>
            <a:off x="8870407" y="2040722"/>
            <a:ext cx="2772000" cy="2208064"/>
          </a:xfrm>
          <a:prstGeom prst="rect">
            <a:avLst/>
          </a:prstGeom>
          <a:noFill/>
          <a:ln w="31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Roboto Condensed Light" panose="02000000000000000000" pitchFamily="2" charset="0"/>
              <a:cs typeface="Arial" panose="020B0604020202020204" pitchFamily="34" charset="0"/>
            </a:endParaRPr>
          </a:p>
        </p:txBody>
      </p:sp>
      <p:sp>
        <p:nvSpPr>
          <p:cNvPr id="76" name="TextBox 75">
            <a:extLst>
              <a:ext uri="{FF2B5EF4-FFF2-40B4-BE49-F238E27FC236}">
                <a16:creationId xmlns:a16="http://schemas.microsoft.com/office/drawing/2014/main" id="{E97E2581-6DC2-4225-97C2-84C1FAB39E6D}"/>
              </a:ext>
            </a:extLst>
          </p:cNvPr>
          <p:cNvSpPr txBox="1">
            <a:spLocks/>
          </p:cNvSpPr>
          <p:nvPr/>
        </p:nvSpPr>
        <p:spPr>
          <a:xfrm>
            <a:off x="4420467" y="5704537"/>
            <a:ext cx="1188000" cy="369332"/>
          </a:xfrm>
          <a:prstGeom prst="rect">
            <a:avLst/>
          </a:prstGeom>
          <a:solidFill>
            <a:schemeClr val="accent1">
              <a:lumMod val="40000"/>
              <a:lumOff val="60000"/>
            </a:schemeClr>
          </a:solidFill>
          <a:ln w="3175">
            <a:solidFill>
              <a:schemeClr val="tx2"/>
            </a:solidFill>
          </a:ln>
        </p:spPr>
        <p:txBody>
          <a:bodyPr wrap="square" rtlCol="0" anchor="ctr" anchorCtr="0">
            <a:spAutoFit/>
          </a:bodyPr>
          <a:lstStyle>
            <a:defPPr>
              <a:defRPr lang="en-US"/>
            </a:defPPr>
            <a:lvl1pPr algn="ctr">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latin typeface="Roboto Condensed Light" panose="02000000000000000000" pitchFamily="2" charset="0"/>
              </a:rPr>
              <a:t>Procurement</a:t>
            </a:r>
          </a:p>
          <a:p>
            <a:r>
              <a:rPr lang="en-CA" dirty="0">
                <a:latin typeface="Roboto Condensed Light" panose="02000000000000000000" pitchFamily="2" charset="0"/>
              </a:rPr>
              <a:t>Management</a:t>
            </a:r>
          </a:p>
        </p:txBody>
      </p:sp>
      <p:sp>
        <p:nvSpPr>
          <p:cNvPr id="77" name="TextBox 76">
            <a:extLst>
              <a:ext uri="{FF2B5EF4-FFF2-40B4-BE49-F238E27FC236}">
                <a16:creationId xmlns:a16="http://schemas.microsoft.com/office/drawing/2014/main" id="{6EB6403B-7361-4E63-9BB9-109AE96856EE}"/>
              </a:ext>
            </a:extLst>
          </p:cNvPr>
          <p:cNvSpPr txBox="1">
            <a:spLocks/>
          </p:cNvSpPr>
          <p:nvPr/>
        </p:nvSpPr>
        <p:spPr>
          <a:xfrm>
            <a:off x="8909096" y="5704537"/>
            <a:ext cx="1188000" cy="369332"/>
          </a:xfrm>
          <a:prstGeom prst="rect">
            <a:avLst/>
          </a:prstGeom>
          <a:solidFill>
            <a:srgbClr val="FFFF00"/>
          </a:solidFill>
          <a:ln w="3175">
            <a:solidFill>
              <a:schemeClr val="tx2"/>
            </a:solidFill>
          </a:ln>
        </p:spPr>
        <p:txBody>
          <a:bodyPr wrap="square" rtlCol="0" anchor="ctr" anchorCtr="0">
            <a:spAutoFit/>
          </a:bodyPr>
          <a:lstStyle>
            <a:defPPr>
              <a:defRPr lang="en-US"/>
            </a:defPPr>
            <a:lvl1pPr algn="ctr">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solidFill>
                  <a:schemeClr val="tx1"/>
                </a:solidFill>
                <a:latin typeface="Roboto Condensed Light" panose="02000000000000000000" pitchFamily="2" charset="0"/>
              </a:rPr>
              <a:t>Supply Chain</a:t>
            </a:r>
          </a:p>
          <a:p>
            <a:r>
              <a:rPr lang="en-CA" dirty="0">
                <a:solidFill>
                  <a:schemeClr val="tx1"/>
                </a:solidFill>
                <a:latin typeface="Roboto Condensed Light" panose="02000000000000000000" pitchFamily="2" charset="0"/>
              </a:rPr>
              <a:t>Management</a:t>
            </a:r>
          </a:p>
        </p:txBody>
      </p:sp>
      <p:sp>
        <p:nvSpPr>
          <p:cNvPr id="78" name="TextBox 77">
            <a:extLst>
              <a:ext uri="{FF2B5EF4-FFF2-40B4-BE49-F238E27FC236}">
                <a16:creationId xmlns:a16="http://schemas.microsoft.com/office/drawing/2014/main" id="{28567DF1-9E1B-4A0E-9757-E9B9B0E59169}"/>
              </a:ext>
            </a:extLst>
          </p:cNvPr>
          <p:cNvSpPr txBox="1">
            <a:spLocks/>
          </p:cNvSpPr>
          <p:nvPr/>
        </p:nvSpPr>
        <p:spPr>
          <a:xfrm>
            <a:off x="2943307" y="5789556"/>
            <a:ext cx="1188000" cy="230832"/>
          </a:xfrm>
          <a:prstGeom prst="rect">
            <a:avLst/>
          </a:prstGeom>
          <a:solidFill>
            <a:srgbClr val="FFC000"/>
          </a:solidFill>
          <a:ln w="3175">
            <a:solidFill>
              <a:schemeClr val="tx2"/>
            </a:solidFill>
          </a:ln>
        </p:spPr>
        <p:txBody>
          <a:bodyPr wrap="square" rtlCol="0" anchor="ctr" anchorCtr="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latin typeface="Roboto Condensed Light" panose="02000000000000000000" pitchFamily="2" charset="0"/>
              </a:rPr>
              <a:t>Contract Negotiation</a:t>
            </a:r>
          </a:p>
        </p:txBody>
      </p:sp>
      <p:sp>
        <p:nvSpPr>
          <p:cNvPr id="79" name="TextBox 78">
            <a:extLst>
              <a:ext uri="{FF2B5EF4-FFF2-40B4-BE49-F238E27FC236}">
                <a16:creationId xmlns:a16="http://schemas.microsoft.com/office/drawing/2014/main" id="{270159CA-CB58-4291-A4D0-B83739682D3A}"/>
              </a:ext>
            </a:extLst>
          </p:cNvPr>
          <p:cNvSpPr txBox="1">
            <a:spLocks/>
          </p:cNvSpPr>
          <p:nvPr/>
        </p:nvSpPr>
        <p:spPr>
          <a:xfrm>
            <a:off x="10420655" y="5720306"/>
            <a:ext cx="1188000" cy="369332"/>
          </a:xfrm>
          <a:prstGeom prst="rect">
            <a:avLst/>
          </a:prstGeom>
          <a:solidFill>
            <a:schemeClr val="accent1">
              <a:lumMod val="40000"/>
              <a:lumOff val="60000"/>
            </a:schemeClr>
          </a:solidFill>
          <a:ln w="3175">
            <a:solidFill>
              <a:schemeClr val="tx2"/>
            </a:solidFill>
          </a:ln>
        </p:spPr>
        <p:txBody>
          <a:bodyPr wrap="square" rtlCol="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latin typeface="Roboto Condensed Light" panose="02000000000000000000" pitchFamily="2" charset="0"/>
              </a:rPr>
              <a:t>Asset</a:t>
            </a:r>
          </a:p>
          <a:p>
            <a:r>
              <a:rPr lang="en-CA" dirty="0">
                <a:latin typeface="Roboto Condensed Light" panose="02000000000000000000" pitchFamily="2" charset="0"/>
              </a:rPr>
              <a:t>Management</a:t>
            </a:r>
          </a:p>
        </p:txBody>
      </p:sp>
      <p:sp>
        <p:nvSpPr>
          <p:cNvPr id="81" name="TextBox 80">
            <a:extLst>
              <a:ext uri="{FF2B5EF4-FFF2-40B4-BE49-F238E27FC236}">
                <a16:creationId xmlns:a16="http://schemas.microsoft.com/office/drawing/2014/main" id="{2CD2F8F1-BD8C-4468-A561-CDD26AD2C044}"/>
              </a:ext>
            </a:extLst>
          </p:cNvPr>
          <p:cNvSpPr txBox="1">
            <a:spLocks/>
          </p:cNvSpPr>
          <p:nvPr/>
        </p:nvSpPr>
        <p:spPr>
          <a:xfrm>
            <a:off x="5931290" y="2212172"/>
            <a:ext cx="1188000" cy="230832"/>
          </a:xfrm>
          <a:prstGeom prst="rect">
            <a:avLst/>
          </a:prstGeom>
          <a:solidFill>
            <a:schemeClr val="accent1">
              <a:lumMod val="40000"/>
              <a:lumOff val="60000"/>
            </a:schemeClr>
          </a:solidFill>
          <a:ln w="3175">
            <a:solidFill>
              <a:schemeClr val="tx2"/>
            </a:solidFill>
          </a:ln>
        </p:spPr>
        <p:txBody>
          <a:bodyPr wrap="square" rtlCol="0" anchor="ctr" anchorCtr="0">
            <a:spAutoFit/>
          </a:bodyPr>
          <a:lstStyle>
            <a:defPPr>
              <a:defRPr lang="en-US"/>
            </a:defPPr>
            <a:lvl1pPr algn="ctr" defTabSz="914400">
              <a:defRPr sz="900">
                <a:solidFill>
                  <a:srgbClr val="333333"/>
                </a:solidFill>
                <a:latin typeface="Arial" panose="020B0604020202020204" pitchFamily="34" charset="0"/>
                <a:ea typeface="Arial Unicode MS" panose="020B0604020202020204" pitchFamily="34" charset="-128"/>
                <a:cs typeface="Arial" panose="020B0604020202020204" pitchFamily="34" charset="0"/>
              </a:defRPr>
            </a:lvl1pPr>
          </a:lstStyle>
          <a:p>
            <a:r>
              <a:rPr lang="en-CA" dirty="0">
                <a:latin typeface="Roboto Condensed Light" panose="02000000000000000000" pitchFamily="2" charset="0"/>
              </a:rPr>
              <a:t>Material Management</a:t>
            </a:r>
          </a:p>
        </p:txBody>
      </p:sp>
      <p:sp>
        <p:nvSpPr>
          <p:cNvPr id="2" name="Rectangle 1">
            <a:extLst>
              <a:ext uri="{FF2B5EF4-FFF2-40B4-BE49-F238E27FC236}">
                <a16:creationId xmlns:a16="http://schemas.microsoft.com/office/drawing/2014/main" id="{805EC224-2F56-4CF0-B8C0-97872DF0BA51}"/>
              </a:ext>
            </a:extLst>
          </p:cNvPr>
          <p:cNvSpPr/>
          <p:nvPr/>
        </p:nvSpPr>
        <p:spPr>
          <a:xfrm>
            <a:off x="89559" y="1507322"/>
            <a:ext cx="388859" cy="39971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Roboto Condensed Light" panose="02000000000000000000" pitchFamily="2" charset="0"/>
            </a:endParaRPr>
          </a:p>
        </p:txBody>
      </p:sp>
      <p:sp>
        <p:nvSpPr>
          <p:cNvPr id="69" name="TextBox 68">
            <a:extLst>
              <a:ext uri="{FF2B5EF4-FFF2-40B4-BE49-F238E27FC236}">
                <a16:creationId xmlns:a16="http://schemas.microsoft.com/office/drawing/2014/main" id="{B7E8FB1B-7FC3-4795-8A51-CAD207C56D71}"/>
              </a:ext>
            </a:extLst>
          </p:cNvPr>
          <p:cNvSpPr txBox="1"/>
          <p:nvPr/>
        </p:nvSpPr>
        <p:spPr>
          <a:xfrm>
            <a:off x="613755" y="1587410"/>
            <a:ext cx="1422144" cy="241415"/>
          </a:xfrm>
          <a:prstGeom prst="rect">
            <a:avLst/>
          </a:prstGeom>
        </p:spPr>
        <p:txBody>
          <a:bodyPr wrap="none" lIns="0" tIns="0" rIns="0" bIns="0" numCol="1" spcCol="360000" rtlCol="0">
            <a:noAutofit/>
          </a:bodyPr>
          <a:lstStyle/>
          <a:p>
            <a:pPr algn="l">
              <a:lnSpc>
                <a:spcPct val="110000"/>
              </a:lnSpc>
              <a:tabLst/>
            </a:pPr>
            <a:r>
              <a:rPr lang="en-US" sz="1400" dirty="0">
                <a:solidFill>
                  <a:schemeClr val="tx1">
                    <a:lumMod val="50000"/>
                  </a:schemeClr>
                </a:solidFill>
                <a:latin typeface="Roboto Condensed Light" panose="02000000000000000000" pitchFamily="2" charset="0"/>
                <a:ea typeface="Roboto Condensed Light" panose="02000000000000000000" pitchFamily="2" charset="0"/>
              </a:rPr>
              <a:t>High Risk</a:t>
            </a:r>
            <a:endParaRPr lang="en-CA"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75" name="TextBox 74">
            <a:extLst>
              <a:ext uri="{FF2B5EF4-FFF2-40B4-BE49-F238E27FC236}">
                <a16:creationId xmlns:a16="http://schemas.microsoft.com/office/drawing/2014/main" id="{D094C660-3859-453E-BBC2-E2355A4E6F05}"/>
              </a:ext>
            </a:extLst>
          </p:cNvPr>
          <p:cNvSpPr txBox="1"/>
          <p:nvPr/>
        </p:nvSpPr>
        <p:spPr>
          <a:xfrm>
            <a:off x="613755" y="2005738"/>
            <a:ext cx="1422144" cy="241415"/>
          </a:xfrm>
          <a:prstGeom prst="rect">
            <a:avLst/>
          </a:prstGeom>
        </p:spPr>
        <p:txBody>
          <a:bodyPr wrap="none" lIns="0" tIns="0" rIns="0" bIns="0" numCol="1" spcCol="360000" rtlCol="0">
            <a:noAutofit/>
          </a:bodyPr>
          <a:lstStyle/>
          <a:p>
            <a:pPr algn="l">
              <a:lnSpc>
                <a:spcPct val="110000"/>
              </a:lnSpc>
              <a:tabLst/>
            </a:pPr>
            <a:r>
              <a:rPr lang="en-US" sz="1400" dirty="0">
                <a:solidFill>
                  <a:schemeClr val="tx1">
                    <a:lumMod val="50000"/>
                  </a:schemeClr>
                </a:solidFill>
                <a:latin typeface="Roboto Condensed Light" panose="02000000000000000000" pitchFamily="2" charset="0"/>
                <a:ea typeface="Roboto Condensed Light" panose="02000000000000000000" pitchFamily="2" charset="0"/>
              </a:rPr>
              <a:t>Moderate Risk</a:t>
            </a:r>
            <a:endParaRPr lang="en-CA"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80" name="TextBox 79">
            <a:extLst>
              <a:ext uri="{FF2B5EF4-FFF2-40B4-BE49-F238E27FC236}">
                <a16:creationId xmlns:a16="http://schemas.microsoft.com/office/drawing/2014/main" id="{334581B0-D148-47D2-AFB9-F81E7FE65897}"/>
              </a:ext>
            </a:extLst>
          </p:cNvPr>
          <p:cNvSpPr txBox="1"/>
          <p:nvPr/>
        </p:nvSpPr>
        <p:spPr>
          <a:xfrm>
            <a:off x="613755" y="2424066"/>
            <a:ext cx="1422144" cy="241415"/>
          </a:xfrm>
          <a:prstGeom prst="rect">
            <a:avLst/>
          </a:prstGeom>
        </p:spPr>
        <p:txBody>
          <a:bodyPr wrap="none" lIns="0" tIns="0" rIns="0" bIns="0" numCol="1" spcCol="360000" rtlCol="0">
            <a:noAutofit/>
          </a:bodyPr>
          <a:lstStyle/>
          <a:p>
            <a:pPr algn="l">
              <a:lnSpc>
                <a:spcPct val="110000"/>
              </a:lnSpc>
              <a:tabLst/>
            </a:pPr>
            <a:r>
              <a:rPr lang="en-US" sz="1400" dirty="0">
                <a:solidFill>
                  <a:schemeClr val="tx1">
                    <a:lumMod val="50000"/>
                  </a:schemeClr>
                </a:solidFill>
                <a:latin typeface="Roboto Condensed Light" panose="02000000000000000000" pitchFamily="2" charset="0"/>
                <a:ea typeface="Roboto Condensed Light" panose="02000000000000000000" pitchFamily="2" charset="0"/>
              </a:rPr>
              <a:t>Low Risk</a:t>
            </a:r>
            <a:endParaRPr lang="en-CA"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82" name="TextBox 81">
            <a:extLst>
              <a:ext uri="{FF2B5EF4-FFF2-40B4-BE49-F238E27FC236}">
                <a16:creationId xmlns:a16="http://schemas.microsoft.com/office/drawing/2014/main" id="{94BFF4CB-C51C-46FD-AE3C-E0561B649930}"/>
              </a:ext>
            </a:extLst>
          </p:cNvPr>
          <p:cNvSpPr txBox="1"/>
          <p:nvPr/>
        </p:nvSpPr>
        <p:spPr>
          <a:xfrm>
            <a:off x="613755" y="2842394"/>
            <a:ext cx="1422144" cy="241415"/>
          </a:xfrm>
          <a:prstGeom prst="rect">
            <a:avLst/>
          </a:prstGeom>
        </p:spPr>
        <p:txBody>
          <a:bodyPr wrap="none" lIns="0" tIns="0" rIns="0" bIns="0" numCol="1" spcCol="360000" rtlCol="0">
            <a:noAutofit/>
          </a:bodyPr>
          <a:lstStyle/>
          <a:p>
            <a:pPr algn="l">
              <a:lnSpc>
                <a:spcPct val="110000"/>
              </a:lnSpc>
              <a:tabLst/>
            </a:pPr>
            <a:r>
              <a:rPr lang="en-US" sz="1400" dirty="0">
                <a:solidFill>
                  <a:schemeClr val="tx1">
                    <a:lumMod val="50000"/>
                  </a:schemeClr>
                </a:solidFill>
                <a:latin typeface="Roboto Condensed Light" panose="02000000000000000000" pitchFamily="2" charset="0"/>
                <a:ea typeface="Roboto Condensed Light" panose="02000000000000000000" pitchFamily="2" charset="0"/>
              </a:rPr>
              <a:t>Minimal Risk</a:t>
            </a:r>
            <a:endParaRPr lang="en-CA"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83" name="Rectangle 82">
            <a:extLst>
              <a:ext uri="{FF2B5EF4-FFF2-40B4-BE49-F238E27FC236}">
                <a16:creationId xmlns:a16="http://schemas.microsoft.com/office/drawing/2014/main" id="{AD78CA1D-7E7C-4BAB-85ED-88D11EA14EEA}"/>
              </a:ext>
            </a:extLst>
          </p:cNvPr>
          <p:cNvSpPr/>
          <p:nvPr/>
        </p:nvSpPr>
        <p:spPr>
          <a:xfrm>
            <a:off x="89559" y="1911291"/>
            <a:ext cx="388859" cy="39971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Roboto Condensed Light" panose="02000000000000000000" pitchFamily="2" charset="0"/>
            </a:endParaRPr>
          </a:p>
        </p:txBody>
      </p:sp>
      <p:sp>
        <p:nvSpPr>
          <p:cNvPr id="84" name="Rectangle 83">
            <a:extLst>
              <a:ext uri="{FF2B5EF4-FFF2-40B4-BE49-F238E27FC236}">
                <a16:creationId xmlns:a16="http://schemas.microsoft.com/office/drawing/2014/main" id="{51BCD8B5-21E2-4ACF-9546-DA6A765775BC}"/>
              </a:ext>
            </a:extLst>
          </p:cNvPr>
          <p:cNvSpPr/>
          <p:nvPr/>
        </p:nvSpPr>
        <p:spPr>
          <a:xfrm>
            <a:off x="89559" y="2315260"/>
            <a:ext cx="388859" cy="3997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Roboto Condensed Light" panose="02000000000000000000" pitchFamily="2" charset="0"/>
            </a:endParaRPr>
          </a:p>
        </p:txBody>
      </p:sp>
      <p:sp>
        <p:nvSpPr>
          <p:cNvPr id="85" name="Rectangle 84">
            <a:extLst>
              <a:ext uri="{FF2B5EF4-FFF2-40B4-BE49-F238E27FC236}">
                <a16:creationId xmlns:a16="http://schemas.microsoft.com/office/drawing/2014/main" id="{1DB663DC-CACE-4331-BF58-BEE9E10A63C2}"/>
              </a:ext>
            </a:extLst>
          </p:cNvPr>
          <p:cNvSpPr/>
          <p:nvPr/>
        </p:nvSpPr>
        <p:spPr>
          <a:xfrm>
            <a:off x="89559" y="2719230"/>
            <a:ext cx="388859" cy="369332"/>
          </a:xfrm>
          <a:prstGeom prst="rect">
            <a:avLst/>
          </a:prstGeom>
          <a:solidFill>
            <a:schemeClr val="accent1">
              <a:lumMod val="40000"/>
              <a:lumOff val="60000"/>
            </a:schemeClr>
          </a:solidFill>
          <a:ln w="3175">
            <a:solidFill>
              <a:schemeClr val="tx2"/>
            </a:solidFill>
          </a:ln>
        </p:spPr>
        <p:txBody>
          <a:bodyPr wrap="square" rtlCol="0">
            <a:spAutoFit/>
          </a:bodyPr>
          <a:lstStyle/>
          <a:p>
            <a:pPr algn="ctr" defTabSz="914400"/>
            <a:endParaRPr lang="en-US" sz="900" dirty="0">
              <a:solidFill>
                <a:prstClr val="black">
                  <a:lumMod val="75000"/>
                  <a:lumOff val="25000"/>
                </a:prstClr>
              </a:solidFill>
              <a:latin typeface="Roboto Condensed Light" panose="02000000000000000000" pitchFamily="2" charset="0"/>
              <a:ea typeface="Arial Unicode MS" panose="020B0604020202020204" pitchFamily="34" charset="-128"/>
              <a:cs typeface="Arial" panose="020B0604020202020204" pitchFamily="34" charset="0"/>
            </a:endParaRPr>
          </a:p>
          <a:p>
            <a:pPr algn="ctr" defTabSz="914400"/>
            <a:endParaRPr lang="en-CA" sz="900" dirty="0">
              <a:solidFill>
                <a:prstClr val="black">
                  <a:lumMod val="75000"/>
                  <a:lumOff val="25000"/>
                </a:prstClr>
              </a:solidFill>
              <a:latin typeface="Roboto Condensed Light" panose="02000000000000000000" pitchFamily="2" charset="0"/>
              <a:ea typeface="Arial Unicode MS" panose="020B0604020202020204" pitchFamily="34" charset="-128"/>
              <a:cs typeface="Arial" panose="020B0604020202020204" pitchFamily="34" charset="0"/>
            </a:endParaRPr>
          </a:p>
        </p:txBody>
      </p:sp>
      <p:sp>
        <p:nvSpPr>
          <p:cNvPr id="86" name="TextBox 85">
            <a:extLst>
              <a:ext uri="{FF2B5EF4-FFF2-40B4-BE49-F238E27FC236}">
                <a16:creationId xmlns:a16="http://schemas.microsoft.com/office/drawing/2014/main" id="{AD3FD3A9-573F-4E38-AD83-18A74321428E}"/>
              </a:ext>
            </a:extLst>
          </p:cNvPr>
          <p:cNvSpPr txBox="1"/>
          <p:nvPr/>
        </p:nvSpPr>
        <p:spPr>
          <a:xfrm>
            <a:off x="613755" y="3211726"/>
            <a:ext cx="1700724" cy="564835"/>
          </a:xfrm>
          <a:prstGeom prst="rect">
            <a:avLst/>
          </a:prstGeom>
        </p:spPr>
        <p:txBody>
          <a:bodyPr wrap="square" lIns="0" tIns="0" rIns="0" bIns="0" numCol="1" spcCol="360000" rtlCol="0">
            <a:spAutoFit/>
          </a:bodyPr>
          <a:lstStyle/>
          <a:p>
            <a:pPr algn="l">
              <a:lnSpc>
                <a:spcPct val="110000"/>
              </a:lnSpc>
              <a:tabLst/>
            </a:pPr>
            <a:r>
              <a:rPr lang="en-US" sz="1400" dirty="0">
                <a:solidFill>
                  <a:schemeClr val="tx1">
                    <a:lumMod val="50000"/>
                  </a:schemeClr>
                </a:solidFill>
                <a:latin typeface="Roboto Condensed Light" panose="02000000000000000000" pitchFamily="2" charset="0"/>
                <a:ea typeface="Roboto Condensed Light" panose="02000000000000000000" pitchFamily="2" charset="0"/>
              </a:rPr>
              <a:t>Unknown Risk</a:t>
            </a:r>
          </a:p>
          <a:p>
            <a:pPr algn="l">
              <a:lnSpc>
                <a:spcPct val="110000"/>
              </a:lnSpc>
              <a:tabLst/>
            </a:pPr>
            <a:r>
              <a:rPr lang="en-US" sz="1000" dirty="0">
                <a:solidFill>
                  <a:schemeClr val="tx1">
                    <a:lumMod val="50000"/>
                  </a:schemeClr>
                </a:solidFill>
                <a:latin typeface="Roboto Condensed Light" panose="02000000000000000000" pitchFamily="2" charset="0"/>
                <a:ea typeface="Roboto Condensed Light" panose="02000000000000000000" pitchFamily="2" charset="0"/>
              </a:rPr>
              <a:t>(Risk can not be measured as IT has no oversight over applications)</a:t>
            </a:r>
          </a:p>
        </p:txBody>
      </p:sp>
      <p:sp>
        <p:nvSpPr>
          <p:cNvPr id="88" name="Rectangle 87">
            <a:extLst>
              <a:ext uri="{FF2B5EF4-FFF2-40B4-BE49-F238E27FC236}">
                <a16:creationId xmlns:a16="http://schemas.microsoft.com/office/drawing/2014/main" id="{5FFB2F10-4FC4-40E5-8894-FC56BB899888}"/>
              </a:ext>
            </a:extLst>
          </p:cNvPr>
          <p:cNvSpPr/>
          <p:nvPr/>
        </p:nvSpPr>
        <p:spPr>
          <a:xfrm>
            <a:off x="89559" y="3088562"/>
            <a:ext cx="388859" cy="369332"/>
          </a:xfrm>
          <a:prstGeom prst="rect">
            <a:avLst/>
          </a:prstGeom>
          <a:pattFill prst="wdUpDiag">
            <a:fgClr>
              <a:schemeClr val="accent3">
                <a:lumMod val="60000"/>
                <a:lumOff val="40000"/>
              </a:schemeClr>
            </a:fgClr>
            <a:bgClr>
              <a:schemeClr val="bg1"/>
            </a:bgClr>
          </a:pattFill>
          <a:ln w="3175">
            <a:solidFill>
              <a:schemeClr val="tx2"/>
            </a:solidFill>
          </a:ln>
        </p:spPr>
        <p:txBody>
          <a:bodyPr wrap="square" rtlCol="0">
            <a:spAutoFit/>
          </a:bodyPr>
          <a:lstStyle/>
          <a:p>
            <a:pPr algn="ctr" defTabSz="914400"/>
            <a:endParaRPr lang="en-US" sz="900" dirty="0">
              <a:solidFill>
                <a:prstClr val="black">
                  <a:lumMod val="75000"/>
                  <a:lumOff val="25000"/>
                </a:prstClr>
              </a:solidFill>
              <a:latin typeface="Roboto Condensed Light" panose="02000000000000000000" pitchFamily="2" charset="0"/>
              <a:ea typeface="Arial Unicode MS" panose="020B0604020202020204" pitchFamily="34" charset="-128"/>
              <a:cs typeface="Arial" panose="020B0604020202020204" pitchFamily="34" charset="0"/>
            </a:endParaRPr>
          </a:p>
          <a:p>
            <a:pPr algn="ctr" defTabSz="914400"/>
            <a:endParaRPr lang="en-CA" sz="900" dirty="0">
              <a:solidFill>
                <a:prstClr val="black">
                  <a:lumMod val="75000"/>
                  <a:lumOff val="25000"/>
                </a:prstClr>
              </a:solidFill>
              <a:latin typeface="Roboto Condensed Light" panose="02000000000000000000" pitchFamily="2" charset="0"/>
              <a:ea typeface="Arial Unicode MS" panose="020B0604020202020204" pitchFamily="34" charset="-128"/>
              <a:cs typeface="Arial" panose="020B0604020202020204" pitchFamily="34" charset="0"/>
            </a:endParaRPr>
          </a:p>
        </p:txBody>
      </p:sp>
      <p:sp>
        <p:nvSpPr>
          <p:cNvPr id="3" name="Oval 2">
            <a:extLst>
              <a:ext uri="{FF2B5EF4-FFF2-40B4-BE49-F238E27FC236}">
                <a16:creationId xmlns:a16="http://schemas.microsoft.com/office/drawing/2014/main" id="{41A13E61-7677-4881-AA97-D802C108B280}"/>
              </a:ext>
            </a:extLst>
          </p:cNvPr>
          <p:cNvSpPr/>
          <p:nvPr/>
        </p:nvSpPr>
        <p:spPr>
          <a:xfrm>
            <a:off x="173271" y="5086790"/>
            <a:ext cx="161502" cy="148181"/>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89" name="TextBox 88">
            <a:extLst>
              <a:ext uri="{FF2B5EF4-FFF2-40B4-BE49-F238E27FC236}">
                <a16:creationId xmlns:a16="http://schemas.microsoft.com/office/drawing/2014/main" id="{A62F8470-7E23-41AC-A295-7D425F35A24E}"/>
              </a:ext>
            </a:extLst>
          </p:cNvPr>
          <p:cNvSpPr txBox="1"/>
          <p:nvPr/>
        </p:nvSpPr>
        <p:spPr>
          <a:xfrm>
            <a:off x="214197" y="4767911"/>
            <a:ext cx="1422144" cy="241415"/>
          </a:xfrm>
          <a:prstGeom prst="rect">
            <a:avLst/>
          </a:prstGeom>
        </p:spPr>
        <p:txBody>
          <a:bodyPr wrap="none" lIns="0" tIns="0" rIns="0" bIns="0" numCol="1" spcCol="360000" rtlCol="0">
            <a:noAutofit/>
          </a:bodyPr>
          <a:lstStyle/>
          <a:p>
            <a:pPr algn="l">
              <a:lnSpc>
                <a:spcPct val="110000"/>
              </a:lnSpc>
              <a:tabLst/>
            </a:pPr>
            <a:r>
              <a:rPr lang="en-US" sz="1400" dirty="0">
                <a:solidFill>
                  <a:schemeClr val="tx1">
                    <a:lumMod val="50000"/>
                  </a:schemeClr>
                </a:solidFill>
                <a:latin typeface="Roboto Condensed Light" panose="02000000000000000000" pitchFamily="2" charset="0"/>
                <a:ea typeface="Roboto Condensed Light" panose="02000000000000000000" pitchFamily="2" charset="0"/>
              </a:rPr>
              <a:t>Application Legend</a:t>
            </a:r>
            <a:endParaRPr lang="en-CA" sz="14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90" name="TextBox 89">
            <a:extLst>
              <a:ext uri="{FF2B5EF4-FFF2-40B4-BE49-F238E27FC236}">
                <a16:creationId xmlns:a16="http://schemas.microsoft.com/office/drawing/2014/main" id="{4005E2E4-0779-4E2A-931E-A4CFD2A55BA9}"/>
              </a:ext>
            </a:extLst>
          </p:cNvPr>
          <p:cNvSpPr txBox="1"/>
          <p:nvPr/>
        </p:nvSpPr>
        <p:spPr>
          <a:xfrm>
            <a:off x="182193" y="3872838"/>
            <a:ext cx="1922304" cy="668581"/>
          </a:xfrm>
          <a:prstGeom prst="rect">
            <a:avLst/>
          </a:prstGeom>
        </p:spPr>
        <p:txBody>
          <a:bodyPr wrap="square" lIns="0" tIns="0" rIns="0" bIns="0" numCol="1" spcCol="360000" rtlCol="0">
            <a:spAutoFit/>
          </a:bodyPr>
          <a:lstStyle/>
          <a:p>
            <a:pPr algn="l">
              <a:lnSpc>
                <a:spcPct val="110000"/>
              </a:lnSpc>
              <a:tabLst/>
            </a:pPr>
            <a:r>
              <a:rPr lang="en-US" sz="800" b="1" dirty="0">
                <a:solidFill>
                  <a:schemeClr val="tx1">
                    <a:lumMod val="50000"/>
                  </a:schemeClr>
                </a:solidFill>
                <a:latin typeface="Roboto Condensed Light" panose="02000000000000000000" pitchFamily="2" charset="0"/>
                <a:ea typeface="Roboto Condensed Light" panose="02000000000000000000" pitchFamily="2" charset="0"/>
              </a:rPr>
              <a:t>Risk</a:t>
            </a:r>
            <a:r>
              <a:rPr lang="en-US" sz="800" dirty="0">
                <a:solidFill>
                  <a:schemeClr val="tx1">
                    <a:lumMod val="50000"/>
                  </a:schemeClr>
                </a:solidFill>
                <a:latin typeface="Roboto Condensed Light" panose="02000000000000000000" pitchFamily="2" charset="0"/>
                <a:ea typeface="Roboto Condensed Light" panose="02000000000000000000" pitchFamily="2" charset="0"/>
              </a:rPr>
              <a:t> is an aggregate measure of estimations on</a:t>
            </a:r>
          </a:p>
          <a:p>
            <a:pPr marL="85725" indent="-85725" algn="l">
              <a:lnSpc>
                <a:spcPct val="110000"/>
              </a:lnSpc>
              <a:buFont typeface="Arial" panose="020B0604020202020204" pitchFamily="34" charset="0"/>
              <a:buChar char="•"/>
              <a:tabLst/>
            </a:pPr>
            <a:r>
              <a:rPr lang="en-US" sz="800" dirty="0">
                <a:solidFill>
                  <a:schemeClr val="tx1">
                    <a:lumMod val="50000"/>
                  </a:schemeClr>
                </a:solidFill>
                <a:latin typeface="Roboto Condensed Light" panose="02000000000000000000" pitchFamily="2" charset="0"/>
                <a:ea typeface="Roboto Condensed Light" panose="02000000000000000000" pitchFamily="2" charset="0"/>
              </a:rPr>
              <a:t>Non-compliance with IT policies</a:t>
            </a:r>
          </a:p>
          <a:p>
            <a:pPr marL="85725" indent="-85725" algn="l">
              <a:lnSpc>
                <a:spcPct val="110000"/>
              </a:lnSpc>
              <a:buFont typeface="Arial" panose="020B0604020202020204" pitchFamily="34" charset="0"/>
              <a:buChar char="•"/>
              <a:tabLst/>
            </a:pPr>
            <a:r>
              <a:rPr lang="en-US" sz="800" dirty="0">
                <a:solidFill>
                  <a:schemeClr val="tx1">
                    <a:lumMod val="50000"/>
                  </a:schemeClr>
                </a:solidFill>
                <a:latin typeface="Roboto Condensed Light" panose="02000000000000000000" pitchFamily="2" charset="0"/>
                <a:ea typeface="Roboto Condensed Light" panose="02000000000000000000" pitchFamily="2" charset="0"/>
              </a:rPr>
              <a:t>Immediacy of software expiration or end of life</a:t>
            </a:r>
          </a:p>
          <a:p>
            <a:pPr marL="85725" indent="-85725" algn="l">
              <a:lnSpc>
                <a:spcPct val="110000"/>
              </a:lnSpc>
              <a:buFont typeface="Arial" panose="020B0604020202020204" pitchFamily="34" charset="0"/>
              <a:buChar char="•"/>
              <a:tabLst/>
            </a:pPr>
            <a:r>
              <a:rPr lang="en-US" sz="800" dirty="0">
                <a:solidFill>
                  <a:schemeClr val="tx1">
                    <a:lumMod val="50000"/>
                  </a:schemeClr>
                </a:solidFill>
                <a:latin typeface="Roboto Condensed Light" panose="02000000000000000000" pitchFamily="2" charset="0"/>
                <a:ea typeface="Roboto Condensed Light" panose="02000000000000000000" pitchFamily="2" charset="0"/>
              </a:rPr>
              <a:t>Maintainability of application</a:t>
            </a:r>
          </a:p>
          <a:p>
            <a:pPr marL="85725" indent="-85725" algn="l">
              <a:lnSpc>
                <a:spcPct val="110000"/>
              </a:lnSpc>
              <a:buFont typeface="Arial" panose="020B0604020202020204" pitchFamily="34" charset="0"/>
              <a:buChar char="•"/>
              <a:tabLst/>
            </a:pPr>
            <a:r>
              <a:rPr lang="en-US" sz="800" dirty="0">
                <a:solidFill>
                  <a:schemeClr val="tx1">
                    <a:lumMod val="50000"/>
                  </a:schemeClr>
                </a:solidFill>
                <a:latin typeface="Roboto Condensed Light" panose="02000000000000000000" pitchFamily="2" charset="0"/>
                <a:ea typeface="Roboto Condensed Light" panose="02000000000000000000" pitchFamily="2" charset="0"/>
              </a:rPr>
              <a:t>Misalignment to technology strategy</a:t>
            </a:r>
          </a:p>
        </p:txBody>
      </p:sp>
      <p:sp>
        <p:nvSpPr>
          <p:cNvPr id="117" name="Oval 116">
            <a:extLst>
              <a:ext uri="{FF2B5EF4-FFF2-40B4-BE49-F238E27FC236}">
                <a16:creationId xmlns:a16="http://schemas.microsoft.com/office/drawing/2014/main" id="{59793546-11D0-4C76-A6CD-C1AC9071B459}"/>
              </a:ext>
            </a:extLst>
          </p:cNvPr>
          <p:cNvSpPr/>
          <p:nvPr/>
        </p:nvSpPr>
        <p:spPr>
          <a:xfrm>
            <a:off x="2934787" y="2400427"/>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118" name="Oval 117">
            <a:extLst>
              <a:ext uri="{FF2B5EF4-FFF2-40B4-BE49-F238E27FC236}">
                <a16:creationId xmlns:a16="http://schemas.microsoft.com/office/drawing/2014/main" id="{74862F34-C250-460A-9D5C-D1478F24C003}"/>
              </a:ext>
            </a:extLst>
          </p:cNvPr>
          <p:cNvSpPr/>
          <p:nvPr/>
        </p:nvSpPr>
        <p:spPr>
          <a:xfrm>
            <a:off x="3087187" y="2400427"/>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119" name="Oval 118">
            <a:extLst>
              <a:ext uri="{FF2B5EF4-FFF2-40B4-BE49-F238E27FC236}">
                <a16:creationId xmlns:a16="http://schemas.microsoft.com/office/drawing/2014/main" id="{C34A5D80-F38C-486B-8658-6A1021968F18}"/>
              </a:ext>
            </a:extLst>
          </p:cNvPr>
          <p:cNvSpPr/>
          <p:nvPr/>
        </p:nvSpPr>
        <p:spPr>
          <a:xfrm>
            <a:off x="3239587" y="2400427"/>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120" name="Oval 119">
            <a:extLst>
              <a:ext uri="{FF2B5EF4-FFF2-40B4-BE49-F238E27FC236}">
                <a16:creationId xmlns:a16="http://schemas.microsoft.com/office/drawing/2014/main" id="{30842248-8000-4E69-8949-6B38BF9FEC6A}"/>
              </a:ext>
            </a:extLst>
          </p:cNvPr>
          <p:cNvSpPr/>
          <p:nvPr/>
        </p:nvSpPr>
        <p:spPr>
          <a:xfrm>
            <a:off x="3391987" y="2400427"/>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121" name="Oval 120">
            <a:extLst>
              <a:ext uri="{FF2B5EF4-FFF2-40B4-BE49-F238E27FC236}">
                <a16:creationId xmlns:a16="http://schemas.microsoft.com/office/drawing/2014/main" id="{E27A0A67-884E-4EEE-8B83-C6E575D09493}"/>
              </a:ext>
            </a:extLst>
          </p:cNvPr>
          <p:cNvSpPr/>
          <p:nvPr/>
        </p:nvSpPr>
        <p:spPr>
          <a:xfrm>
            <a:off x="3544387" y="2400427"/>
            <a:ext cx="161502" cy="14818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122" name="Oval 121">
            <a:extLst>
              <a:ext uri="{FF2B5EF4-FFF2-40B4-BE49-F238E27FC236}">
                <a16:creationId xmlns:a16="http://schemas.microsoft.com/office/drawing/2014/main" id="{11BF700F-F551-4723-AD4C-4A83A680A18D}"/>
              </a:ext>
            </a:extLst>
          </p:cNvPr>
          <p:cNvSpPr/>
          <p:nvPr/>
        </p:nvSpPr>
        <p:spPr>
          <a:xfrm>
            <a:off x="3696787" y="2400427"/>
            <a:ext cx="161502" cy="148181"/>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123" name="Oval 122">
            <a:extLst>
              <a:ext uri="{FF2B5EF4-FFF2-40B4-BE49-F238E27FC236}">
                <a16:creationId xmlns:a16="http://schemas.microsoft.com/office/drawing/2014/main" id="{6E54E820-6EBC-4508-9C76-5C0D78293584}"/>
              </a:ext>
            </a:extLst>
          </p:cNvPr>
          <p:cNvSpPr/>
          <p:nvPr/>
        </p:nvSpPr>
        <p:spPr>
          <a:xfrm>
            <a:off x="3849187" y="2400427"/>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124" name="Oval 123">
            <a:extLst>
              <a:ext uri="{FF2B5EF4-FFF2-40B4-BE49-F238E27FC236}">
                <a16:creationId xmlns:a16="http://schemas.microsoft.com/office/drawing/2014/main" id="{40C6320E-7AF5-4856-8E08-E35516A78F0D}"/>
              </a:ext>
            </a:extLst>
          </p:cNvPr>
          <p:cNvSpPr/>
          <p:nvPr/>
        </p:nvSpPr>
        <p:spPr>
          <a:xfrm>
            <a:off x="4001587" y="2400427"/>
            <a:ext cx="161502" cy="14818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125" name="Oval 124">
            <a:extLst>
              <a:ext uri="{FF2B5EF4-FFF2-40B4-BE49-F238E27FC236}">
                <a16:creationId xmlns:a16="http://schemas.microsoft.com/office/drawing/2014/main" id="{41065B4C-D237-4830-841E-212E6DB1A0B1}"/>
              </a:ext>
            </a:extLst>
          </p:cNvPr>
          <p:cNvSpPr/>
          <p:nvPr/>
        </p:nvSpPr>
        <p:spPr>
          <a:xfrm>
            <a:off x="4413067" y="2400427"/>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126" name="Oval 125">
            <a:extLst>
              <a:ext uri="{FF2B5EF4-FFF2-40B4-BE49-F238E27FC236}">
                <a16:creationId xmlns:a16="http://schemas.microsoft.com/office/drawing/2014/main" id="{112D7D88-207B-4BE4-971B-3735F87C28C5}"/>
              </a:ext>
            </a:extLst>
          </p:cNvPr>
          <p:cNvSpPr/>
          <p:nvPr/>
        </p:nvSpPr>
        <p:spPr>
          <a:xfrm>
            <a:off x="4565467" y="2400427"/>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127" name="Oval 126">
            <a:extLst>
              <a:ext uri="{FF2B5EF4-FFF2-40B4-BE49-F238E27FC236}">
                <a16:creationId xmlns:a16="http://schemas.microsoft.com/office/drawing/2014/main" id="{1BE98831-8189-417C-BBAE-4586D260B2CA}"/>
              </a:ext>
            </a:extLst>
          </p:cNvPr>
          <p:cNvSpPr/>
          <p:nvPr/>
        </p:nvSpPr>
        <p:spPr>
          <a:xfrm>
            <a:off x="4717867" y="2400427"/>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128" name="Oval 127">
            <a:extLst>
              <a:ext uri="{FF2B5EF4-FFF2-40B4-BE49-F238E27FC236}">
                <a16:creationId xmlns:a16="http://schemas.microsoft.com/office/drawing/2014/main" id="{178F04C4-A1D1-4DD2-A84D-A0A3EA522903}"/>
              </a:ext>
            </a:extLst>
          </p:cNvPr>
          <p:cNvSpPr/>
          <p:nvPr/>
        </p:nvSpPr>
        <p:spPr>
          <a:xfrm>
            <a:off x="4870267" y="2400427"/>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133" name="Oval 132">
            <a:extLst>
              <a:ext uri="{FF2B5EF4-FFF2-40B4-BE49-F238E27FC236}">
                <a16:creationId xmlns:a16="http://schemas.microsoft.com/office/drawing/2014/main" id="{6E5FF130-7D4F-45CC-809B-0CFC5CAC5000}"/>
              </a:ext>
            </a:extLst>
          </p:cNvPr>
          <p:cNvSpPr/>
          <p:nvPr/>
        </p:nvSpPr>
        <p:spPr>
          <a:xfrm>
            <a:off x="5921176" y="2400427"/>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134" name="Oval 133">
            <a:extLst>
              <a:ext uri="{FF2B5EF4-FFF2-40B4-BE49-F238E27FC236}">
                <a16:creationId xmlns:a16="http://schemas.microsoft.com/office/drawing/2014/main" id="{9ECCACDC-470B-4C63-B170-9E9A7AA837BA}"/>
              </a:ext>
            </a:extLst>
          </p:cNvPr>
          <p:cNvSpPr/>
          <p:nvPr/>
        </p:nvSpPr>
        <p:spPr>
          <a:xfrm>
            <a:off x="6073576" y="2400427"/>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135" name="Oval 134">
            <a:extLst>
              <a:ext uri="{FF2B5EF4-FFF2-40B4-BE49-F238E27FC236}">
                <a16:creationId xmlns:a16="http://schemas.microsoft.com/office/drawing/2014/main" id="{448703D7-E1E9-4108-B9B1-FF19C9DE1084}"/>
              </a:ext>
            </a:extLst>
          </p:cNvPr>
          <p:cNvSpPr/>
          <p:nvPr/>
        </p:nvSpPr>
        <p:spPr>
          <a:xfrm>
            <a:off x="6225976" y="2400427"/>
            <a:ext cx="161502" cy="148181"/>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136" name="Oval 135">
            <a:extLst>
              <a:ext uri="{FF2B5EF4-FFF2-40B4-BE49-F238E27FC236}">
                <a16:creationId xmlns:a16="http://schemas.microsoft.com/office/drawing/2014/main" id="{FBF35775-5AFD-4933-9670-D5501CF3002D}"/>
              </a:ext>
            </a:extLst>
          </p:cNvPr>
          <p:cNvSpPr/>
          <p:nvPr/>
        </p:nvSpPr>
        <p:spPr>
          <a:xfrm>
            <a:off x="6378376" y="2400427"/>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137" name="Oval 136">
            <a:extLst>
              <a:ext uri="{FF2B5EF4-FFF2-40B4-BE49-F238E27FC236}">
                <a16:creationId xmlns:a16="http://schemas.microsoft.com/office/drawing/2014/main" id="{8DC445F4-EA00-476C-8C75-CCCED648EF78}"/>
              </a:ext>
            </a:extLst>
          </p:cNvPr>
          <p:cNvSpPr/>
          <p:nvPr/>
        </p:nvSpPr>
        <p:spPr>
          <a:xfrm>
            <a:off x="6530776" y="2400427"/>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141" name="Oval 140">
            <a:extLst>
              <a:ext uri="{FF2B5EF4-FFF2-40B4-BE49-F238E27FC236}">
                <a16:creationId xmlns:a16="http://schemas.microsoft.com/office/drawing/2014/main" id="{D6A8CFBC-AC7D-4021-B49D-4AE662B83C82}"/>
              </a:ext>
            </a:extLst>
          </p:cNvPr>
          <p:cNvSpPr/>
          <p:nvPr/>
        </p:nvSpPr>
        <p:spPr>
          <a:xfrm>
            <a:off x="7399456" y="2400427"/>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142" name="Oval 141">
            <a:extLst>
              <a:ext uri="{FF2B5EF4-FFF2-40B4-BE49-F238E27FC236}">
                <a16:creationId xmlns:a16="http://schemas.microsoft.com/office/drawing/2014/main" id="{CD6D1129-210E-457A-B393-4172350B1324}"/>
              </a:ext>
            </a:extLst>
          </p:cNvPr>
          <p:cNvSpPr/>
          <p:nvPr/>
        </p:nvSpPr>
        <p:spPr>
          <a:xfrm>
            <a:off x="7551856" y="2400427"/>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143" name="Oval 142">
            <a:extLst>
              <a:ext uri="{FF2B5EF4-FFF2-40B4-BE49-F238E27FC236}">
                <a16:creationId xmlns:a16="http://schemas.microsoft.com/office/drawing/2014/main" id="{C2008C9B-C57F-4A18-B2DD-BB711CB9A39F}"/>
              </a:ext>
            </a:extLst>
          </p:cNvPr>
          <p:cNvSpPr/>
          <p:nvPr/>
        </p:nvSpPr>
        <p:spPr>
          <a:xfrm>
            <a:off x="7704256" y="2400427"/>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144" name="Oval 143">
            <a:extLst>
              <a:ext uri="{FF2B5EF4-FFF2-40B4-BE49-F238E27FC236}">
                <a16:creationId xmlns:a16="http://schemas.microsoft.com/office/drawing/2014/main" id="{52E2E24C-F987-4B93-BDD7-4F8379C3423B}"/>
              </a:ext>
            </a:extLst>
          </p:cNvPr>
          <p:cNvSpPr/>
          <p:nvPr/>
        </p:nvSpPr>
        <p:spPr>
          <a:xfrm>
            <a:off x="7856656" y="2400427"/>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145" name="Oval 144">
            <a:extLst>
              <a:ext uri="{FF2B5EF4-FFF2-40B4-BE49-F238E27FC236}">
                <a16:creationId xmlns:a16="http://schemas.microsoft.com/office/drawing/2014/main" id="{C8F28DD2-09A3-4827-B161-58F868A4DAEE}"/>
              </a:ext>
            </a:extLst>
          </p:cNvPr>
          <p:cNvSpPr/>
          <p:nvPr/>
        </p:nvSpPr>
        <p:spPr>
          <a:xfrm>
            <a:off x="8009056" y="2400427"/>
            <a:ext cx="161502" cy="148181"/>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146" name="Oval 145">
            <a:extLst>
              <a:ext uri="{FF2B5EF4-FFF2-40B4-BE49-F238E27FC236}">
                <a16:creationId xmlns:a16="http://schemas.microsoft.com/office/drawing/2014/main" id="{61EC3A93-2BA9-4BD9-BC43-71BE35B856B5}"/>
              </a:ext>
            </a:extLst>
          </p:cNvPr>
          <p:cNvSpPr/>
          <p:nvPr/>
        </p:nvSpPr>
        <p:spPr>
          <a:xfrm>
            <a:off x="8161456" y="2400427"/>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149" name="Oval 148">
            <a:extLst>
              <a:ext uri="{FF2B5EF4-FFF2-40B4-BE49-F238E27FC236}">
                <a16:creationId xmlns:a16="http://schemas.microsoft.com/office/drawing/2014/main" id="{A49C938E-8F82-4910-A039-0AA7681B22D2}"/>
              </a:ext>
            </a:extLst>
          </p:cNvPr>
          <p:cNvSpPr/>
          <p:nvPr/>
        </p:nvSpPr>
        <p:spPr>
          <a:xfrm>
            <a:off x="8894482" y="2400427"/>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150" name="Oval 149">
            <a:extLst>
              <a:ext uri="{FF2B5EF4-FFF2-40B4-BE49-F238E27FC236}">
                <a16:creationId xmlns:a16="http://schemas.microsoft.com/office/drawing/2014/main" id="{B6CBC1F3-4551-477E-8C51-AC37FAAC2051}"/>
              </a:ext>
            </a:extLst>
          </p:cNvPr>
          <p:cNvSpPr/>
          <p:nvPr/>
        </p:nvSpPr>
        <p:spPr>
          <a:xfrm>
            <a:off x="9046882" y="2400427"/>
            <a:ext cx="161502" cy="14818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151" name="Oval 150">
            <a:extLst>
              <a:ext uri="{FF2B5EF4-FFF2-40B4-BE49-F238E27FC236}">
                <a16:creationId xmlns:a16="http://schemas.microsoft.com/office/drawing/2014/main" id="{59C2049B-095C-468B-BAAD-4044240E11FA}"/>
              </a:ext>
            </a:extLst>
          </p:cNvPr>
          <p:cNvSpPr/>
          <p:nvPr/>
        </p:nvSpPr>
        <p:spPr>
          <a:xfrm>
            <a:off x="9199282" y="2400427"/>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152" name="Oval 151">
            <a:extLst>
              <a:ext uri="{FF2B5EF4-FFF2-40B4-BE49-F238E27FC236}">
                <a16:creationId xmlns:a16="http://schemas.microsoft.com/office/drawing/2014/main" id="{33DBF07A-BD9E-4AC0-8A71-144C2D7A33D1}"/>
              </a:ext>
            </a:extLst>
          </p:cNvPr>
          <p:cNvSpPr/>
          <p:nvPr/>
        </p:nvSpPr>
        <p:spPr>
          <a:xfrm>
            <a:off x="9351682" y="2400427"/>
            <a:ext cx="161502" cy="148181"/>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157" name="Oval 156">
            <a:extLst>
              <a:ext uri="{FF2B5EF4-FFF2-40B4-BE49-F238E27FC236}">
                <a16:creationId xmlns:a16="http://schemas.microsoft.com/office/drawing/2014/main" id="{D69D2D27-EC55-469D-8655-7CC5D18511B6}"/>
              </a:ext>
            </a:extLst>
          </p:cNvPr>
          <p:cNvSpPr/>
          <p:nvPr/>
        </p:nvSpPr>
        <p:spPr>
          <a:xfrm>
            <a:off x="10372762" y="2400427"/>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158" name="Oval 157">
            <a:extLst>
              <a:ext uri="{FF2B5EF4-FFF2-40B4-BE49-F238E27FC236}">
                <a16:creationId xmlns:a16="http://schemas.microsoft.com/office/drawing/2014/main" id="{56CD2BA2-19F6-4A4C-B3DD-F972B6474A97}"/>
              </a:ext>
            </a:extLst>
          </p:cNvPr>
          <p:cNvSpPr/>
          <p:nvPr/>
        </p:nvSpPr>
        <p:spPr>
          <a:xfrm>
            <a:off x="10525162" y="2400427"/>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159" name="Oval 158">
            <a:extLst>
              <a:ext uri="{FF2B5EF4-FFF2-40B4-BE49-F238E27FC236}">
                <a16:creationId xmlns:a16="http://schemas.microsoft.com/office/drawing/2014/main" id="{B7B2B7AD-8479-4756-A58D-0D574CDCECF2}"/>
              </a:ext>
            </a:extLst>
          </p:cNvPr>
          <p:cNvSpPr/>
          <p:nvPr/>
        </p:nvSpPr>
        <p:spPr>
          <a:xfrm>
            <a:off x="10677562" y="2400427"/>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160" name="Oval 159">
            <a:extLst>
              <a:ext uri="{FF2B5EF4-FFF2-40B4-BE49-F238E27FC236}">
                <a16:creationId xmlns:a16="http://schemas.microsoft.com/office/drawing/2014/main" id="{022B9F5F-7730-49A5-B10E-051BF5E8A8BB}"/>
              </a:ext>
            </a:extLst>
          </p:cNvPr>
          <p:cNvSpPr/>
          <p:nvPr/>
        </p:nvSpPr>
        <p:spPr>
          <a:xfrm>
            <a:off x="10829962" y="2400427"/>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161" name="Oval 160">
            <a:extLst>
              <a:ext uri="{FF2B5EF4-FFF2-40B4-BE49-F238E27FC236}">
                <a16:creationId xmlns:a16="http://schemas.microsoft.com/office/drawing/2014/main" id="{10A7D100-6740-40BF-9E43-29B73A1F04D4}"/>
              </a:ext>
            </a:extLst>
          </p:cNvPr>
          <p:cNvSpPr/>
          <p:nvPr/>
        </p:nvSpPr>
        <p:spPr>
          <a:xfrm>
            <a:off x="10982362" y="2400427"/>
            <a:ext cx="161502" cy="148181"/>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162" name="Oval 161">
            <a:extLst>
              <a:ext uri="{FF2B5EF4-FFF2-40B4-BE49-F238E27FC236}">
                <a16:creationId xmlns:a16="http://schemas.microsoft.com/office/drawing/2014/main" id="{136412B4-034C-4279-AA00-B11048FD8D8F}"/>
              </a:ext>
            </a:extLst>
          </p:cNvPr>
          <p:cNvSpPr/>
          <p:nvPr/>
        </p:nvSpPr>
        <p:spPr>
          <a:xfrm>
            <a:off x="11134762" y="2400427"/>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213" name="Oval 212">
            <a:extLst>
              <a:ext uri="{FF2B5EF4-FFF2-40B4-BE49-F238E27FC236}">
                <a16:creationId xmlns:a16="http://schemas.microsoft.com/office/drawing/2014/main" id="{650C3BF8-F39D-47E4-AD78-39B7EEF423EE}"/>
              </a:ext>
            </a:extLst>
          </p:cNvPr>
          <p:cNvSpPr/>
          <p:nvPr/>
        </p:nvSpPr>
        <p:spPr>
          <a:xfrm>
            <a:off x="2953837" y="2771902"/>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214" name="Oval 213">
            <a:extLst>
              <a:ext uri="{FF2B5EF4-FFF2-40B4-BE49-F238E27FC236}">
                <a16:creationId xmlns:a16="http://schemas.microsoft.com/office/drawing/2014/main" id="{A7499640-58BC-40E6-813C-F29BEC0E062F}"/>
              </a:ext>
            </a:extLst>
          </p:cNvPr>
          <p:cNvSpPr/>
          <p:nvPr/>
        </p:nvSpPr>
        <p:spPr>
          <a:xfrm>
            <a:off x="3106237" y="2771902"/>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221" name="Oval 220">
            <a:extLst>
              <a:ext uri="{FF2B5EF4-FFF2-40B4-BE49-F238E27FC236}">
                <a16:creationId xmlns:a16="http://schemas.microsoft.com/office/drawing/2014/main" id="{C3D81AD5-AFAB-4EEF-82EA-4A419963001D}"/>
              </a:ext>
            </a:extLst>
          </p:cNvPr>
          <p:cNvSpPr/>
          <p:nvPr/>
        </p:nvSpPr>
        <p:spPr>
          <a:xfrm>
            <a:off x="4432117" y="2771902"/>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222" name="Oval 221">
            <a:extLst>
              <a:ext uri="{FF2B5EF4-FFF2-40B4-BE49-F238E27FC236}">
                <a16:creationId xmlns:a16="http://schemas.microsoft.com/office/drawing/2014/main" id="{E8F3C8DF-99BF-448E-BCE8-51C108D98DE9}"/>
              </a:ext>
            </a:extLst>
          </p:cNvPr>
          <p:cNvSpPr/>
          <p:nvPr/>
        </p:nvSpPr>
        <p:spPr>
          <a:xfrm>
            <a:off x="4584517" y="2771902"/>
            <a:ext cx="161502" cy="14818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223" name="Oval 222">
            <a:extLst>
              <a:ext uri="{FF2B5EF4-FFF2-40B4-BE49-F238E27FC236}">
                <a16:creationId xmlns:a16="http://schemas.microsoft.com/office/drawing/2014/main" id="{7522A0EA-8EC6-4108-9C25-5BCD783AFECE}"/>
              </a:ext>
            </a:extLst>
          </p:cNvPr>
          <p:cNvSpPr/>
          <p:nvPr/>
        </p:nvSpPr>
        <p:spPr>
          <a:xfrm>
            <a:off x="4736917" y="2771902"/>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224" name="Oval 223">
            <a:extLst>
              <a:ext uri="{FF2B5EF4-FFF2-40B4-BE49-F238E27FC236}">
                <a16:creationId xmlns:a16="http://schemas.microsoft.com/office/drawing/2014/main" id="{13CDE0AF-B26A-4720-84D3-B35B1407DCC7}"/>
              </a:ext>
            </a:extLst>
          </p:cNvPr>
          <p:cNvSpPr/>
          <p:nvPr/>
        </p:nvSpPr>
        <p:spPr>
          <a:xfrm>
            <a:off x="4889317" y="2771902"/>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229" name="Oval 228">
            <a:extLst>
              <a:ext uri="{FF2B5EF4-FFF2-40B4-BE49-F238E27FC236}">
                <a16:creationId xmlns:a16="http://schemas.microsoft.com/office/drawing/2014/main" id="{8241AB65-96F9-4A20-946D-087B388E1A84}"/>
              </a:ext>
            </a:extLst>
          </p:cNvPr>
          <p:cNvSpPr/>
          <p:nvPr/>
        </p:nvSpPr>
        <p:spPr>
          <a:xfrm>
            <a:off x="5940226" y="2771902"/>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230" name="Oval 229">
            <a:extLst>
              <a:ext uri="{FF2B5EF4-FFF2-40B4-BE49-F238E27FC236}">
                <a16:creationId xmlns:a16="http://schemas.microsoft.com/office/drawing/2014/main" id="{FB17301F-4427-4EE9-A5F7-5299CEC3AB78}"/>
              </a:ext>
            </a:extLst>
          </p:cNvPr>
          <p:cNvSpPr/>
          <p:nvPr/>
        </p:nvSpPr>
        <p:spPr>
          <a:xfrm>
            <a:off x="6092626" y="2771902"/>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231" name="Oval 230">
            <a:extLst>
              <a:ext uri="{FF2B5EF4-FFF2-40B4-BE49-F238E27FC236}">
                <a16:creationId xmlns:a16="http://schemas.microsoft.com/office/drawing/2014/main" id="{E72CF9A5-49AE-42E4-9685-9B34491DD175}"/>
              </a:ext>
            </a:extLst>
          </p:cNvPr>
          <p:cNvSpPr/>
          <p:nvPr/>
        </p:nvSpPr>
        <p:spPr>
          <a:xfrm>
            <a:off x="6245026" y="2771902"/>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232" name="Oval 231">
            <a:extLst>
              <a:ext uri="{FF2B5EF4-FFF2-40B4-BE49-F238E27FC236}">
                <a16:creationId xmlns:a16="http://schemas.microsoft.com/office/drawing/2014/main" id="{28384E0D-CE60-42E1-A15C-D667093F1EF8}"/>
              </a:ext>
            </a:extLst>
          </p:cNvPr>
          <p:cNvSpPr/>
          <p:nvPr/>
        </p:nvSpPr>
        <p:spPr>
          <a:xfrm>
            <a:off x="6397426" y="2771902"/>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233" name="Oval 232">
            <a:extLst>
              <a:ext uri="{FF2B5EF4-FFF2-40B4-BE49-F238E27FC236}">
                <a16:creationId xmlns:a16="http://schemas.microsoft.com/office/drawing/2014/main" id="{6042F8EF-682D-4114-882B-9E8F18E1C3CD}"/>
              </a:ext>
            </a:extLst>
          </p:cNvPr>
          <p:cNvSpPr/>
          <p:nvPr/>
        </p:nvSpPr>
        <p:spPr>
          <a:xfrm>
            <a:off x="6549826" y="2771902"/>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237" name="Oval 236">
            <a:extLst>
              <a:ext uri="{FF2B5EF4-FFF2-40B4-BE49-F238E27FC236}">
                <a16:creationId xmlns:a16="http://schemas.microsoft.com/office/drawing/2014/main" id="{E1B567E3-D78B-4A03-B8C2-95A87959C752}"/>
              </a:ext>
            </a:extLst>
          </p:cNvPr>
          <p:cNvSpPr/>
          <p:nvPr/>
        </p:nvSpPr>
        <p:spPr>
          <a:xfrm>
            <a:off x="7418506" y="2771902"/>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238" name="Oval 237">
            <a:extLst>
              <a:ext uri="{FF2B5EF4-FFF2-40B4-BE49-F238E27FC236}">
                <a16:creationId xmlns:a16="http://schemas.microsoft.com/office/drawing/2014/main" id="{733ED8DF-7B54-4C5E-A828-BD18C1754A6B}"/>
              </a:ext>
            </a:extLst>
          </p:cNvPr>
          <p:cNvSpPr/>
          <p:nvPr/>
        </p:nvSpPr>
        <p:spPr>
          <a:xfrm>
            <a:off x="7570906" y="2771902"/>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239" name="Oval 238">
            <a:extLst>
              <a:ext uri="{FF2B5EF4-FFF2-40B4-BE49-F238E27FC236}">
                <a16:creationId xmlns:a16="http://schemas.microsoft.com/office/drawing/2014/main" id="{455FEF58-CDEB-4254-BEBC-08865BF51B5F}"/>
              </a:ext>
            </a:extLst>
          </p:cNvPr>
          <p:cNvSpPr/>
          <p:nvPr/>
        </p:nvSpPr>
        <p:spPr>
          <a:xfrm>
            <a:off x="7723306" y="2771902"/>
            <a:ext cx="161502" cy="148181"/>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240" name="Oval 239">
            <a:extLst>
              <a:ext uri="{FF2B5EF4-FFF2-40B4-BE49-F238E27FC236}">
                <a16:creationId xmlns:a16="http://schemas.microsoft.com/office/drawing/2014/main" id="{09BA8C57-70D1-48A4-8BDA-AF77F37F9F9B}"/>
              </a:ext>
            </a:extLst>
          </p:cNvPr>
          <p:cNvSpPr/>
          <p:nvPr/>
        </p:nvSpPr>
        <p:spPr>
          <a:xfrm>
            <a:off x="7875706" y="2771902"/>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241" name="Oval 240">
            <a:extLst>
              <a:ext uri="{FF2B5EF4-FFF2-40B4-BE49-F238E27FC236}">
                <a16:creationId xmlns:a16="http://schemas.microsoft.com/office/drawing/2014/main" id="{9D8E83BE-E8C5-461C-83E5-98E10EB52E5D}"/>
              </a:ext>
            </a:extLst>
          </p:cNvPr>
          <p:cNvSpPr/>
          <p:nvPr/>
        </p:nvSpPr>
        <p:spPr>
          <a:xfrm>
            <a:off x="8028106" y="2771902"/>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245" name="Oval 244">
            <a:extLst>
              <a:ext uri="{FF2B5EF4-FFF2-40B4-BE49-F238E27FC236}">
                <a16:creationId xmlns:a16="http://schemas.microsoft.com/office/drawing/2014/main" id="{B56C4EB4-1F62-404B-BCD8-BB777CB00385}"/>
              </a:ext>
            </a:extLst>
          </p:cNvPr>
          <p:cNvSpPr/>
          <p:nvPr/>
        </p:nvSpPr>
        <p:spPr>
          <a:xfrm>
            <a:off x="8913532" y="2771902"/>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246" name="Oval 245">
            <a:extLst>
              <a:ext uri="{FF2B5EF4-FFF2-40B4-BE49-F238E27FC236}">
                <a16:creationId xmlns:a16="http://schemas.microsoft.com/office/drawing/2014/main" id="{A77E09BC-9A91-4B91-8DCD-F5D6EFC52A60}"/>
              </a:ext>
            </a:extLst>
          </p:cNvPr>
          <p:cNvSpPr/>
          <p:nvPr/>
        </p:nvSpPr>
        <p:spPr>
          <a:xfrm>
            <a:off x="9065932" y="2771902"/>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247" name="Oval 246">
            <a:extLst>
              <a:ext uri="{FF2B5EF4-FFF2-40B4-BE49-F238E27FC236}">
                <a16:creationId xmlns:a16="http://schemas.microsoft.com/office/drawing/2014/main" id="{CCC32CF8-9919-4035-B8FD-264A0C9B7A9C}"/>
              </a:ext>
            </a:extLst>
          </p:cNvPr>
          <p:cNvSpPr/>
          <p:nvPr/>
        </p:nvSpPr>
        <p:spPr>
          <a:xfrm>
            <a:off x="9218332" y="2771902"/>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248" name="Oval 247">
            <a:extLst>
              <a:ext uri="{FF2B5EF4-FFF2-40B4-BE49-F238E27FC236}">
                <a16:creationId xmlns:a16="http://schemas.microsoft.com/office/drawing/2014/main" id="{10768AB4-9B1E-4994-ADD8-697AC3653114}"/>
              </a:ext>
            </a:extLst>
          </p:cNvPr>
          <p:cNvSpPr/>
          <p:nvPr/>
        </p:nvSpPr>
        <p:spPr>
          <a:xfrm>
            <a:off x="9370732" y="2771902"/>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249" name="Oval 248">
            <a:extLst>
              <a:ext uri="{FF2B5EF4-FFF2-40B4-BE49-F238E27FC236}">
                <a16:creationId xmlns:a16="http://schemas.microsoft.com/office/drawing/2014/main" id="{B72CF3E0-840E-47BC-91B9-37EBEF6F6888}"/>
              </a:ext>
            </a:extLst>
          </p:cNvPr>
          <p:cNvSpPr/>
          <p:nvPr/>
        </p:nvSpPr>
        <p:spPr>
          <a:xfrm>
            <a:off x="9523132" y="2771902"/>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250" name="Oval 249">
            <a:extLst>
              <a:ext uri="{FF2B5EF4-FFF2-40B4-BE49-F238E27FC236}">
                <a16:creationId xmlns:a16="http://schemas.microsoft.com/office/drawing/2014/main" id="{5497798B-BDC4-419C-A1BB-641C05B0FCD4}"/>
              </a:ext>
            </a:extLst>
          </p:cNvPr>
          <p:cNvSpPr/>
          <p:nvPr/>
        </p:nvSpPr>
        <p:spPr>
          <a:xfrm>
            <a:off x="9675532" y="2771902"/>
            <a:ext cx="161502" cy="14818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253" name="Oval 252">
            <a:extLst>
              <a:ext uri="{FF2B5EF4-FFF2-40B4-BE49-F238E27FC236}">
                <a16:creationId xmlns:a16="http://schemas.microsoft.com/office/drawing/2014/main" id="{9D6AE6F2-5BBB-41C3-9A2F-C0C4A1511C76}"/>
              </a:ext>
            </a:extLst>
          </p:cNvPr>
          <p:cNvSpPr/>
          <p:nvPr/>
        </p:nvSpPr>
        <p:spPr>
          <a:xfrm>
            <a:off x="10391812" y="2771902"/>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254" name="Oval 253">
            <a:extLst>
              <a:ext uri="{FF2B5EF4-FFF2-40B4-BE49-F238E27FC236}">
                <a16:creationId xmlns:a16="http://schemas.microsoft.com/office/drawing/2014/main" id="{E847EEF3-8978-4480-9A80-15D08B878665}"/>
              </a:ext>
            </a:extLst>
          </p:cNvPr>
          <p:cNvSpPr/>
          <p:nvPr/>
        </p:nvSpPr>
        <p:spPr>
          <a:xfrm>
            <a:off x="10544212" y="2771902"/>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255" name="Oval 254">
            <a:extLst>
              <a:ext uri="{FF2B5EF4-FFF2-40B4-BE49-F238E27FC236}">
                <a16:creationId xmlns:a16="http://schemas.microsoft.com/office/drawing/2014/main" id="{4FCBC3F5-6382-4364-9CE1-3DEA8F588597}"/>
              </a:ext>
            </a:extLst>
          </p:cNvPr>
          <p:cNvSpPr/>
          <p:nvPr/>
        </p:nvSpPr>
        <p:spPr>
          <a:xfrm>
            <a:off x="10696612" y="2771902"/>
            <a:ext cx="161502" cy="148181"/>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261" name="Oval 260">
            <a:extLst>
              <a:ext uri="{FF2B5EF4-FFF2-40B4-BE49-F238E27FC236}">
                <a16:creationId xmlns:a16="http://schemas.microsoft.com/office/drawing/2014/main" id="{DD326488-D10C-4621-AF07-0F47B040DA69}"/>
              </a:ext>
            </a:extLst>
          </p:cNvPr>
          <p:cNvSpPr/>
          <p:nvPr/>
        </p:nvSpPr>
        <p:spPr>
          <a:xfrm>
            <a:off x="2973485" y="3220693"/>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262" name="Oval 261">
            <a:extLst>
              <a:ext uri="{FF2B5EF4-FFF2-40B4-BE49-F238E27FC236}">
                <a16:creationId xmlns:a16="http://schemas.microsoft.com/office/drawing/2014/main" id="{A60AE67C-E6BE-4AE7-A29C-5F14F32EEDC1}"/>
              </a:ext>
            </a:extLst>
          </p:cNvPr>
          <p:cNvSpPr/>
          <p:nvPr/>
        </p:nvSpPr>
        <p:spPr>
          <a:xfrm>
            <a:off x="3125885" y="3220693"/>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263" name="Oval 262">
            <a:extLst>
              <a:ext uri="{FF2B5EF4-FFF2-40B4-BE49-F238E27FC236}">
                <a16:creationId xmlns:a16="http://schemas.microsoft.com/office/drawing/2014/main" id="{E862D865-2CD3-4AE4-B7A8-8E32E2405330}"/>
              </a:ext>
            </a:extLst>
          </p:cNvPr>
          <p:cNvSpPr/>
          <p:nvPr/>
        </p:nvSpPr>
        <p:spPr>
          <a:xfrm>
            <a:off x="3278285" y="3220693"/>
            <a:ext cx="161502" cy="148181"/>
          </a:xfrm>
          <a:prstGeom prst="ellipse">
            <a:avLst/>
          </a:prstGeom>
          <a:solidFill>
            <a:srgbClr val="898989"/>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264" name="Oval 263">
            <a:extLst>
              <a:ext uri="{FF2B5EF4-FFF2-40B4-BE49-F238E27FC236}">
                <a16:creationId xmlns:a16="http://schemas.microsoft.com/office/drawing/2014/main" id="{D24DBF96-B9A5-40F3-994B-7B1EA5747A93}"/>
              </a:ext>
            </a:extLst>
          </p:cNvPr>
          <p:cNvSpPr/>
          <p:nvPr/>
        </p:nvSpPr>
        <p:spPr>
          <a:xfrm>
            <a:off x="3430685" y="3220693"/>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265" name="Oval 264">
            <a:extLst>
              <a:ext uri="{FF2B5EF4-FFF2-40B4-BE49-F238E27FC236}">
                <a16:creationId xmlns:a16="http://schemas.microsoft.com/office/drawing/2014/main" id="{CFA87B52-3D44-4FA0-9709-FD673C809D79}"/>
              </a:ext>
            </a:extLst>
          </p:cNvPr>
          <p:cNvSpPr/>
          <p:nvPr/>
        </p:nvSpPr>
        <p:spPr>
          <a:xfrm>
            <a:off x="3583085" y="3220693"/>
            <a:ext cx="161502" cy="148181"/>
          </a:xfrm>
          <a:prstGeom prst="ellipse">
            <a:avLst/>
          </a:prstGeom>
          <a:solidFill>
            <a:srgbClr val="898989"/>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269" name="Oval 268">
            <a:extLst>
              <a:ext uri="{FF2B5EF4-FFF2-40B4-BE49-F238E27FC236}">
                <a16:creationId xmlns:a16="http://schemas.microsoft.com/office/drawing/2014/main" id="{99DD4F75-765E-4244-9FAC-63F3AD4AC674}"/>
              </a:ext>
            </a:extLst>
          </p:cNvPr>
          <p:cNvSpPr/>
          <p:nvPr/>
        </p:nvSpPr>
        <p:spPr>
          <a:xfrm>
            <a:off x="4451765" y="3220693"/>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270" name="Oval 269">
            <a:extLst>
              <a:ext uri="{FF2B5EF4-FFF2-40B4-BE49-F238E27FC236}">
                <a16:creationId xmlns:a16="http://schemas.microsoft.com/office/drawing/2014/main" id="{608FABCF-059E-4861-AD7F-49AAC180442C}"/>
              </a:ext>
            </a:extLst>
          </p:cNvPr>
          <p:cNvSpPr/>
          <p:nvPr/>
        </p:nvSpPr>
        <p:spPr>
          <a:xfrm>
            <a:off x="4604165" y="3220693"/>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271" name="Oval 270">
            <a:extLst>
              <a:ext uri="{FF2B5EF4-FFF2-40B4-BE49-F238E27FC236}">
                <a16:creationId xmlns:a16="http://schemas.microsoft.com/office/drawing/2014/main" id="{1E013FA4-F8D5-42DD-A37E-20361564E34C}"/>
              </a:ext>
            </a:extLst>
          </p:cNvPr>
          <p:cNvSpPr/>
          <p:nvPr/>
        </p:nvSpPr>
        <p:spPr>
          <a:xfrm>
            <a:off x="4756565" y="3220693"/>
            <a:ext cx="161502" cy="14818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272" name="Oval 271">
            <a:extLst>
              <a:ext uri="{FF2B5EF4-FFF2-40B4-BE49-F238E27FC236}">
                <a16:creationId xmlns:a16="http://schemas.microsoft.com/office/drawing/2014/main" id="{99092D39-12CC-4C2D-B3D7-2EC37EB9ECBF}"/>
              </a:ext>
            </a:extLst>
          </p:cNvPr>
          <p:cNvSpPr/>
          <p:nvPr/>
        </p:nvSpPr>
        <p:spPr>
          <a:xfrm>
            <a:off x="4908965" y="3220693"/>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277" name="Oval 276">
            <a:extLst>
              <a:ext uri="{FF2B5EF4-FFF2-40B4-BE49-F238E27FC236}">
                <a16:creationId xmlns:a16="http://schemas.microsoft.com/office/drawing/2014/main" id="{F0F086D8-0920-4877-883C-8EAFC57AC4A1}"/>
              </a:ext>
            </a:extLst>
          </p:cNvPr>
          <p:cNvSpPr/>
          <p:nvPr/>
        </p:nvSpPr>
        <p:spPr>
          <a:xfrm>
            <a:off x="5959874" y="3220693"/>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278" name="Oval 277">
            <a:extLst>
              <a:ext uri="{FF2B5EF4-FFF2-40B4-BE49-F238E27FC236}">
                <a16:creationId xmlns:a16="http://schemas.microsoft.com/office/drawing/2014/main" id="{C3939D77-2DA5-4566-AF89-B98E5B2342AB}"/>
              </a:ext>
            </a:extLst>
          </p:cNvPr>
          <p:cNvSpPr/>
          <p:nvPr/>
        </p:nvSpPr>
        <p:spPr>
          <a:xfrm>
            <a:off x="6112274" y="3220693"/>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279" name="Oval 278">
            <a:extLst>
              <a:ext uri="{FF2B5EF4-FFF2-40B4-BE49-F238E27FC236}">
                <a16:creationId xmlns:a16="http://schemas.microsoft.com/office/drawing/2014/main" id="{C0A9B8FA-2E42-4AEB-858D-C6CC9D9E2E89}"/>
              </a:ext>
            </a:extLst>
          </p:cNvPr>
          <p:cNvSpPr/>
          <p:nvPr/>
        </p:nvSpPr>
        <p:spPr>
          <a:xfrm>
            <a:off x="6264674" y="3220693"/>
            <a:ext cx="161502" cy="148181"/>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280" name="Oval 279">
            <a:extLst>
              <a:ext uri="{FF2B5EF4-FFF2-40B4-BE49-F238E27FC236}">
                <a16:creationId xmlns:a16="http://schemas.microsoft.com/office/drawing/2014/main" id="{60C3302B-9A8B-4BC6-A581-5E9885BB04B1}"/>
              </a:ext>
            </a:extLst>
          </p:cNvPr>
          <p:cNvSpPr/>
          <p:nvPr/>
        </p:nvSpPr>
        <p:spPr>
          <a:xfrm>
            <a:off x="6417074" y="3220693"/>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285" name="Oval 284">
            <a:extLst>
              <a:ext uri="{FF2B5EF4-FFF2-40B4-BE49-F238E27FC236}">
                <a16:creationId xmlns:a16="http://schemas.microsoft.com/office/drawing/2014/main" id="{B523CF38-FDB2-4249-B50E-BFA120BA35D9}"/>
              </a:ext>
            </a:extLst>
          </p:cNvPr>
          <p:cNvSpPr/>
          <p:nvPr/>
        </p:nvSpPr>
        <p:spPr>
          <a:xfrm>
            <a:off x="7438154" y="3220693"/>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286" name="Oval 285">
            <a:extLst>
              <a:ext uri="{FF2B5EF4-FFF2-40B4-BE49-F238E27FC236}">
                <a16:creationId xmlns:a16="http://schemas.microsoft.com/office/drawing/2014/main" id="{4D8FBD7C-50D4-453E-8A16-4A08326C7F83}"/>
              </a:ext>
            </a:extLst>
          </p:cNvPr>
          <p:cNvSpPr/>
          <p:nvPr/>
        </p:nvSpPr>
        <p:spPr>
          <a:xfrm>
            <a:off x="7590554" y="3220693"/>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287" name="Oval 286">
            <a:extLst>
              <a:ext uri="{FF2B5EF4-FFF2-40B4-BE49-F238E27FC236}">
                <a16:creationId xmlns:a16="http://schemas.microsoft.com/office/drawing/2014/main" id="{D4C99036-AF54-4209-9DC7-AABE6FF1FF4D}"/>
              </a:ext>
            </a:extLst>
          </p:cNvPr>
          <p:cNvSpPr/>
          <p:nvPr/>
        </p:nvSpPr>
        <p:spPr>
          <a:xfrm>
            <a:off x="7742954" y="3220693"/>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288" name="Oval 287">
            <a:extLst>
              <a:ext uri="{FF2B5EF4-FFF2-40B4-BE49-F238E27FC236}">
                <a16:creationId xmlns:a16="http://schemas.microsoft.com/office/drawing/2014/main" id="{A4A82A92-EDAA-4D00-81DF-DAD6A005D2EA}"/>
              </a:ext>
            </a:extLst>
          </p:cNvPr>
          <p:cNvSpPr/>
          <p:nvPr/>
        </p:nvSpPr>
        <p:spPr>
          <a:xfrm>
            <a:off x="7895354" y="3220693"/>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289" name="Oval 288">
            <a:extLst>
              <a:ext uri="{FF2B5EF4-FFF2-40B4-BE49-F238E27FC236}">
                <a16:creationId xmlns:a16="http://schemas.microsoft.com/office/drawing/2014/main" id="{71FBAD3B-3DF8-4283-8094-3C942225D358}"/>
              </a:ext>
            </a:extLst>
          </p:cNvPr>
          <p:cNvSpPr/>
          <p:nvPr/>
        </p:nvSpPr>
        <p:spPr>
          <a:xfrm>
            <a:off x="8047754" y="3220693"/>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293" name="Oval 292">
            <a:extLst>
              <a:ext uri="{FF2B5EF4-FFF2-40B4-BE49-F238E27FC236}">
                <a16:creationId xmlns:a16="http://schemas.microsoft.com/office/drawing/2014/main" id="{B8FF4B3A-B198-4C65-A3F3-B69DE96EAA25}"/>
              </a:ext>
            </a:extLst>
          </p:cNvPr>
          <p:cNvSpPr/>
          <p:nvPr/>
        </p:nvSpPr>
        <p:spPr>
          <a:xfrm>
            <a:off x="8933180" y="3220693"/>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294" name="Oval 293">
            <a:extLst>
              <a:ext uri="{FF2B5EF4-FFF2-40B4-BE49-F238E27FC236}">
                <a16:creationId xmlns:a16="http://schemas.microsoft.com/office/drawing/2014/main" id="{49446018-B5F7-4466-B7C7-B105BEA34484}"/>
              </a:ext>
            </a:extLst>
          </p:cNvPr>
          <p:cNvSpPr/>
          <p:nvPr/>
        </p:nvSpPr>
        <p:spPr>
          <a:xfrm>
            <a:off x="9085580" y="3220693"/>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295" name="Oval 294">
            <a:extLst>
              <a:ext uri="{FF2B5EF4-FFF2-40B4-BE49-F238E27FC236}">
                <a16:creationId xmlns:a16="http://schemas.microsoft.com/office/drawing/2014/main" id="{9AD6A903-AE7A-458D-8E5C-7B4B2B21F145}"/>
              </a:ext>
            </a:extLst>
          </p:cNvPr>
          <p:cNvSpPr/>
          <p:nvPr/>
        </p:nvSpPr>
        <p:spPr>
          <a:xfrm>
            <a:off x="9237980" y="3220693"/>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296" name="Oval 295">
            <a:extLst>
              <a:ext uri="{FF2B5EF4-FFF2-40B4-BE49-F238E27FC236}">
                <a16:creationId xmlns:a16="http://schemas.microsoft.com/office/drawing/2014/main" id="{F6666615-8ACB-4311-8AE2-796F6E00BCE6}"/>
              </a:ext>
            </a:extLst>
          </p:cNvPr>
          <p:cNvSpPr/>
          <p:nvPr/>
        </p:nvSpPr>
        <p:spPr>
          <a:xfrm>
            <a:off x="9390380" y="3220693"/>
            <a:ext cx="161502" cy="148181"/>
          </a:xfrm>
          <a:prstGeom prst="ellipse">
            <a:avLst/>
          </a:prstGeom>
          <a:solidFill>
            <a:srgbClr val="898989"/>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297" name="Oval 296">
            <a:extLst>
              <a:ext uri="{FF2B5EF4-FFF2-40B4-BE49-F238E27FC236}">
                <a16:creationId xmlns:a16="http://schemas.microsoft.com/office/drawing/2014/main" id="{FAC2C47D-A65A-4CC1-BB44-B3F87296250E}"/>
              </a:ext>
            </a:extLst>
          </p:cNvPr>
          <p:cNvSpPr/>
          <p:nvPr/>
        </p:nvSpPr>
        <p:spPr>
          <a:xfrm>
            <a:off x="9542780" y="3220693"/>
            <a:ext cx="161502" cy="148181"/>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301" name="Oval 300">
            <a:extLst>
              <a:ext uri="{FF2B5EF4-FFF2-40B4-BE49-F238E27FC236}">
                <a16:creationId xmlns:a16="http://schemas.microsoft.com/office/drawing/2014/main" id="{0A6A9978-EE25-4E42-99E4-EAAE38158D02}"/>
              </a:ext>
            </a:extLst>
          </p:cNvPr>
          <p:cNvSpPr/>
          <p:nvPr/>
        </p:nvSpPr>
        <p:spPr>
          <a:xfrm>
            <a:off x="10411460" y="3220693"/>
            <a:ext cx="161502" cy="148181"/>
          </a:xfrm>
          <a:prstGeom prst="ellipse">
            <a:avLst/>
          </a:prstGeom>
          <a:solidFill>
            <a:srgbClr val="898989"/>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302" name="Oval 301">
            <a:extLst>
              <a:ext uri="{FF2B5EF4-FFF2-40B4-BE49-F238E27FC236}">
                <a16:creationId xmlns:a16="http://schemas.microsoft.com/office/drawing/2014/main" id="{B199D260-1AF2-4DFC-BAF0-D34AC6551E5D}"/>
              </a:ext>
            </a:extLst>
          </p:cNvPr>
          <p:cNvSpPr/>
          <p:nvPr/>
        </p:nvSpPr>
        <p:spPr>
          <a:xfrm>
            <a:off x="10563860" y="3220693"/>
            <a:ext cx="161502" cy="148181"/>
          </a:xfrm>
          <a:prstGeom prst="ellipse">
            <a:avLst/>
          </a:prstGeom>
          <a:solidFill>
            <a:srgbClr val="898989"/>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303" name="Oval 302">
            <a:extLst>
              <a:ext uri="{FF2B5EF4-FFF2-40B4-BE49-F238E27FC236}">
                <a16:creationId xmlns:a16="http://schemas.microsoft.com/office/drawing/2014/main" id="{E5450E25-07E8-4199-A1E2-B3929EDCEDC2}"/>
              </a:ext>
            </a:extLst>
          </p:cNvPr>
          <p:cNvSpPr/>
          <p:nvPr/>
        </p:nvSpPr>
        <p:spPr>
          <a:xfrm>
            <a:off x="10716260" y="3220693"/>
            <a:ext cx="161502" cy="148181"/>
          </a:xfrm>
          <a:prstGeom prst="ellipse">
            <a:avLst/>
          </a:prstGeom>
          <a:solidFill>
            <a:srgbClr val="898989"/>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304" name="Oval 303">
            <a:extLst>
              <a:ext uri="{FF2B5EF4-FFF2-40B4-BE49-F238E27FC236}">
                <a16:creationId xmlns:a16="http://schemas.microsoft.com/office/drawing/2014/main" id="{147E4CC2-D44C-4CE6-BFBF-8D330C4674A3}"/>
              </a:ext>
            </a:extLst>
          </p:cNvPr>
          <p:cNvSpPr/>
          <p:nvPr/>
        </p:nvSpPr>
        <p:spPr>
          <a:xfrm>
            <a:off x="10868660" y="3220693"/>
            <a:ext cx="161502" cy="148181"/>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305" name="Oval 304">
            <a:extLst>
              <a:ext uri="{FF2B5EF4-FFF2-40B4-BE49-F238E27FC236}">
                <a16:creationId xmlns:a16="http://schemas.microsoft.com/office/drawing/2014/main" id="{8D9A312F-B4D1-4359-AD3B-110525A9F546}"/>
              </a:ext>
            </a:extLst>
          </p:cNvPr>
          <p:cNvSpPr/>
          <p:nvPr/>
        </p:nvSpPr>
        <p:spPr>
          <a:xfrm>
            <a:off x="11021060" y="3220693"/>
            <a:ext cx="161502" cy="148181"/>
          </a:xfrm>
          <a:prstGeom prst="ellipse">
            <a:avLst/>
          </a:prstGeom>
          <a:solidFill>
            <a:srgbClr val="898989"/>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306" name="Oval 305">
            <a:extLst>
              <a:ext uri="{FF2B5EF4-FFF2-40B4-BE49-F238E27FC236}">
                <a16:creationId xmlns:a16="http://schemas.microsoft.com/office/drawing/2014/main" id="{C865776B-3D57-4C20-89F1-0A54B25382FD}"/>
              </a:ext>
            </a:extLst>
          </p:cNvPr>
          <p:cNvSpPr/>
          <p:nvPr/>
        </p:nvSpPr>
        <p:spPr>
          <a:xfrm>
            <a:off x="11173460" y="3220693"/>
            <a:ext cx="161502" cy="148181"/>
          </a:xfrm>
          <a:prstGeom prst="ellipse">
            <a:avLst/>
          </a:prstGeom>
          <a:solidFill>
            <a:srgbClr val="898989"/>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309" name="Oval 308">
            <a:extLst>
              <a:ext uri="{FF2B5EF4-FFF2-40B4-BE49-F238E27FC236}">
                <a16:creationId xmlns:a16="http://schemas.microsoft.com/office/drawing/2014/main" id="{7B0F5DFA-0013-475B-B299-EFA129BEFD47}"/>
              </a:ext>
            </a:extLst>
          </p:cNvPr>
          <p:cNvSpPr/>
          <p:nvPr/>
        </p:nvSpPr>
        <p:spPr>
          <a:xfrm>
            <a:off x="2962677" y="3602455"/>
            <a:ext cx="161502" cy="148181"/>
          </a:xfrm>
          <a:prstGeom prst="ellipse">
            <a:avLst/>
          </a:prstGeom>
          <a:solidFill>
            <a:srgbClr val="898989"/>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310" name="Oval 309">
            <a:extLst>
              <a:ext uri="{FF2B5EF4-FFF2-40B4-BE49-F238E27FC236}">
                <a16:creationId xmlns:a16="http://schemas.microsoft.com/office/drawing/2014/main" id="{A5B27614-DAC1-4F82-AF0A-54FB7A6C9355}"/>
              </a:ext>
            </a:extLst>
          </p:cNvPr>
          <p:cNvSpPr/>
          <p:nvPr/>
        </p:nvSpPr>
        <p:spPr>
          <a:xfrm>
            <a:off x="3115077" y="3602455"/>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311" name="Oval 310">
            <a:extLst>
              <a:ext uri="{FF2B5EF4-FFF2-40B4-BE49-F238E27FC236}">
                <a16:creationId xmlns:a16="http://schemas.microsoft.com/office/drawing/2014/main" id="{36C6E99F-15D9-4610-9CD7-BA2C5B9A22A4}"/>
              </a:ext>
            </a:extLst>
          </p:cNvPr>
          <p:cNvSpPr/>
          <p:nvPr/>
        </p:nvSpPr>
        <p:spPr>
          <a:xfrm>
            <a:off x="3267477" y="3602455"/>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312" name="Oval 311">
            <a:extLst>
              <a:ext uri="{FF2B5EF4-FFF2-40B4-BE49-F238E27FC236}">
                <a16:creationId xmlns:a16="http://schemas.microsoft.com/office/drawing/2014/main" id="{A655D86E-DCA3-4AA5-94C0-B0BF0D98937E}"/>
              </a:ext>
            </a:extLst>
          </p:cNvPr>
          <p:cNvSpPr/>
          <p:nvPr/>
        </p:nvSpPr>
        <p:spPr>
          <a:xfrm>
            <a:off x="3419877" y="3602455"/>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313" name="Oval 312">
            <a:extLst>
              <a:ext uri="{FF2B5EF4-FFF2-40B4-BE49-F238E27FC236}">
                <a16:creationId xmlns:a16="http://schemas.microsoft.com/office/drawing/2014/main" id="{FD5AFE0E-0982-42A3-BD86-921D1D3A9F15}"/>
              </a:ext>
            </a:extLst>
          </p:cNvPr>
          <p:cNvSpPr/>
          <p:nvPr/>
        </p:nvSpPr>
        <p:spPr>
          <a:xfrm>
            <a:off x="3572277" y="3602455"/>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317" name="Oval 316">
            <a:extLst>
              <a:ext uri="{FF2B5EF4-FFF2-40B4-BE49-F238E27FC236}">
                <a16:creationId xmlns:a16="http://schemas.microsoft.com/office/drawing/2014/main" id="{82671E09-3A94-4860-88D8-645ACDB8C925}"/>
              </a:ext>
            </a:extLst>
          </p:cNvPr>
          <p:cNvSpPr/>
          <p:nvPr/>
        </p:nvSpPr>
        <p:spPr>
          <a:xfrm>
            <a:off x="4440957" y="3602455"/>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318" name="Oval 317">
            <a:extLst>
              <a:ext uri="{FF2B5EF4-FFF2-40B4-BE49-F238E27FC236}">
                <a16:creationId xmlns:a16="http://schemas.microsoft.com/office/drawing/2014/main" id="{31560AB0-415B-4908-BBBE-EFBD4EAA6D7F}"/>
              </a:ext>
            </a:extLst>
          </p:cNvPr>
          <p:cNvSpPr/>
          <p:nvPr/>
        </p:nvSpPr>
        <p:spPr>
          <a:xfrm>
            <a:off x="4593357" y="3602455"/>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319" name="Oval 318">
            <a:extLst>
              <a:ext uri="{FF2B5EF4-FFF2-40B4-BE49-F238E27FC236}">
                <a16:creationId xmlns:a16="http://schemas.microsoft.com/office/drawing/2014/main" id="{46DA3DEF-CD35-4E3F-8169-9797D767BFB2}"/>
              </a:ext>
            </a:extLst>
          </p:cNvPr>
          <p:cNvSpPr/>
          <p:nvPr/>
        </p:nvSpPr>
        <p:spPr>
          <a:xfrm>
            <a:off x="4745757" y="3602455"/>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320" name="Oval 319">
            <a:extLst>
              <a:ext uri="{FF2B5EF4-FFF2-40B4-BE49-F238E27FC236}">
                <a16:creationId xmlns:a16="http://schemas.microsoft.com/office/drawing/2014/main" id="{937D5B2E-FF9E-4C23-97ED-D93F56A598B8}"/>
              </a:ext>
            </a:extLst>
          </p:cNvPr>
          <p:cNvSpPr/>
          <p:nvPr/>
        </p:nvSpPr>
        <p:spPr>
          <a:xfrm>
            <a:off x="4898157" y="3602455"/>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325" name="Oval 324">
            <a:extLst>
              <a:ext uri="{FF2B5EF4-FFF2-40B4-BE49-F238E27FC236}">
                <a16:creationId xmlns:a16="http://schemas.microsoft.com/office/drawing/2014/main" id="{75CC3D2F-DBB8-4C5D-8305-A9232E9CA611}"/>
              </a:ext>
            </a:extLst>
          </p:cNvPr>
          <p:cNvSpPr/>
          <p:nvPr/>
        </p:nvSpPr>
        <p:spPr>
          <a:xfrm>
            <a:off x="5949066" y="3602455"/>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326" name="Oval 325">
            <a:extLst>
              <a:ext uri="{FF2B5EF4-FFF2-40B4-BE49-F238E27FC236}">
                <a16:creationId xmlns:a16="http://schemas.microsoft.com/office/drawing/2014/main" id="{9874F513-E026-49F5-9841-0CF26E723F2A}"/>
              </a:ext>
            </a:extLst>
          </p:cNvPr>
          <p:cNvSpPr/>
          <p:nvPr/>
        </p:nvSpPr>
        <p:spPr>
          <a:xfrm>
            <a:off x="6101466" y="3602455"/>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327" name="Oval 326">
            <a:extLst>
              <a:ext uri="{FF2B5EF4-FFF2-40B4-BE49-F238E27FC236}">
                <a16:creationId xmlns:a16="http://schemas.microsoft.com/office/drawing/2014/main" id="{58F3CC74-8DF2-4B14-9A09-A5D6CA9B2BA9}"/>
              </a:ext>
            </a:extLst>
          </p:cNvPr>
          <p:cNvSpPr/>
          <p:nvPr/>
        </p:nvSpPr>
        <p:spPr>
          <a:xfrm>
            <a:off x="6253866" y="3602455"/>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328" name="Oval 327">
            <a:extLst>
              <a:ext uri="{FF2B5EF4-FFF2-40B4-BE49-F238E27FC236}">
                <a16:creationId xmlns:a16="http://schemas.microsoft.com/office/drawing/2014/main" id="{8C08C706-8553-4475-9D3E-AB1E655D3DC8}"/>
              </a:ext>
            </a:extLst>
          </p:cNvPr>
          <p:cNvSpPr/>
          <p:nvPr/>
        </p:nvSpPr>
        <p:spPr>
          <a:xfrm>
            <a:off x="6406266" y="3602455"/>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329" name="Oval 328">
            <a:extLst>
              <a:ext uri="{FF2B5EF4-FFF2-40B4-BE49-F238E27FC236}">
                <a16:creationId xmlns:a16="http://schemas.microsoft.com/office/drawing/2014/main" id="{2653216E-9DD3-4D25-BB09-B4C63A0B7A9B}"/>
              </a:ext>
            </a:extLst>
          </p:cNvPr>
          <p:cNvSpPr/>
          <p:nvPr/>
        </p:nvSpPr>
        <p:spPr>
          <a:xfrm>
            <a:off x="6558666" y="3602455"/>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330" name="Oval 329">
            <a:extLst>
              <a:ext uri="{FF2B5EF4-FFF2-40B4-BE49-F238E27FC236}">
                <a16:creationId xmlns:a16="http://schemas.microsoft.com/office/drawing/2014/main" id="{696A3362-5751-4675-96A2-7E3120BAEAF7}"/>
              </a:ext>
            </a:extLst>
          </p:cNvPr>
          <p:cNvSpPr/>
          <p:nvPr/>
        </p:nvSpPr>
        <p:spPr>
          <a:xfrm>
            <a:off x="6711066" y="3602455"/>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331" name="Oval 330">
            <a:extLst>
              <a:ext uri="{FF2B5EF4-FFF2-40B4-BE49-F238E27FC236}">
                <a16:creationId xmlns:a16="http://schemas.microsoft.com/office/drawing/2014/main" id="{3F2473BA-07D9-4C41-8953-1FE1583F8EEF}"/>
              </a:ext>
            </a:extLst>
          </p:cNvPr>
          <p:cNvSpPr/>
          <p:nvPr/>
        </p:nvSpPr>
        <p:spPr>
          <a:xfrm>
            <a:off x="6863466" y="3602455"/>
            <a:ext cx="161502" cy="148181"/>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332" name="Oval 331">
            <a:extLst>
              <a:ext uri="{FF2B5EF4-FFF2-40B4-BE49-F238E27FC236}">
                <a16:creationId xmlns:a16="http://schemas.microsoft.com/office/drawing/2014/main" id="{446F05F4-55DD-4E41-ADC2-5F160274CB19}"/>
              </a:ext>
            </a:extLst>
          </p:cNvPr>
          <p:cNvSpPr/>
          <p:nvPr/>
        </p:nvSpPr>
        <p:spPr>
          <a:xfrm>
            <a:off x="7015866" y="3602455"/>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333" name="Oval 332">
            <a:extLst>
              <a:ext uri="{FF2B5EF4-FFF2-40B4-BE49-F238E27FC236}">
                <a16:creationId xmlns:a16="http://schemas.microsoft.com/office/drawing/2014/main" id="{1FC9FDA5-4B47-472C-A4B1-E3F959E7B27E}"/>
              </a:ext>
            </a:extLst>
          </p:cNvPr>
          <p:cNvSpPr/>
          <p:nvPr/>
        </p:nvSpPr>
        <p:spPr>
          <a:xfrm>
            <a:off x="7427346" y="3602455"/>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334" name="Oval 333">
            <a:extLst>
              <a:ext uri="{FF2B5EF4-FFF2-40B4-BE49-F238E27FC236}">
                <a16:creationId xmlns:a16="http://schemas.microsoft.com/office/drawing/2014/main" id="{A7F999AF-31A5-4CE7-826A-18455BCD06A6}"/>
              </a:ext>
            </a:extLst>
          </p:cNvPr>
          <p:cNvSpPr/>
          <p:nvPr/>
        </p:nvSpPr>
        <p:spPr>
          <a:xfrm>
            <a:off x="7579746" y="3602455"/>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335" name="Oval 334">
            <a:extLst>
              <a:ext uri="{FF2B5EF4-FFF2-40B4-BE49-F238E27FC236}">
                <a16:creationId xmlns:a16="http://schemas.microsoft.com/office/drawing/2014/main" id="{59F9F56A-2E65-4A7F-98FB-EE53A08A52C4}"/>
              </a:ext>
            </a:extLst>
          </p:cNvPr>
          <p:cNvSpPr/>
          <p:nvPr/>
        </p:nvSpPr>
        <p:spPr>
          <a:xfrm>
            <a:off x="7732146" y="3602455"/>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336" name="Oval 335">
            <a:extLst>
              <a:ext uri="{FF2B5EF4-FFF2-40B4-BE49-F238E27FC236}">
                <a16:creationId xmlns:a16="http://schemas.microsoft.com/office/drawing/2014/main" id="{941B91BA-3271-48C3-BB21-DBA2574366D3}"/>
              </a:ext>
            </a:extLst>
          </p:cNvPr>
          <p:cNvSpPr/>
          <p:nvPr/>
        </p:nvSpPr>
        <p:spPr>
          <a:xfrm>
            <a:off x="7884546" y="3602455"/>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337" name="Oval 336">
            <a:extLst>
              <a:ext uri="{FF2B5EF4-FFF2-40B4-BE49-F238E27FC236}">
                <a16:creationId xmlns:a16="http://schemas.microsoft.com/office/drawing/2014/main" id="{9726CB7C-B6BB-4A1F-A665-84A735564E0B}"/>
              </a:ext>
            </a:extLst>
          </p:cNvPr>
          <p:cNvSpPr/>
          <p:nvPr/>
        </p:nvSpPr>
        <p:spPr>
          <a:xfrm>
            <a:off x="8036946" y="3602455"/>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341" name="Oval 340">
            <a:extLst>
              <a:ext uri="{FF2B5EF4-FFF2-40B4-BE49-F238E27FC236}">
                <a16:creationId xmlns:a16="http://schemas.microsoft.com/office/drawing/2014/main" id="{A8AEEE8B-D69D-459C-B575-9D64EF59A402}"/>
              </a:ext>
            </a:extLst>
          </p:cNvPr>
          <p:cNvSpPr/>
          <p:nvPr/>
        </p:nvSpPr>
        <p:spPr>
          <a:xfrm>
            <a:off x="8922372" y="3602455"/>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342" name="Oval 341">
            <a:extLst>
              <a:ext uri="{FF2B5EF4-FFF2-40B4-BE49-F238E27FC236}">
                <a16:creationId xmlns:a16="http://schemas.microsoft.com/office/drawing/2014/main" id="{1367D000-E617-444B-B0FD-4B0EF800ABF7}"/>
              </a:ext>
            </a:extLst>
          </p:cNvPr>
          <p:cNvSpPr/>
          <p:nvPr/>
        </p:nvSpPr>
        <p:spPr>
          <a:xfrm>
            <a:off x="9074772" y="3602455"/>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343" name="Oval 342">
            <a:extLst>
              <a:ext uri="{FF2B5EF4-FFF2-40B4-BE49-F238E27FC236}">
                <a16:creationId xmlns:a16="http://schemas.microsoft.com/office/drawing/2014/main" id="{8ED08ED2-4113-408B-B534-3307722595B8}"/>
              </a:ext>
            </a:extLst>
          </p:cNvPr>
          <p:cNvSpPr/>
          <p:nvPr/>
        </p:nvSpPr>
        <p:spPr>
          <a:xfrm>
            <a:off x="9227172" y="3602455"/>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349" name="Oval 348">
            <a:extLst>
              <a:ext uri="{FF2B5EF4-FFF2-40B4-BE49-F238E27FC236}">
                <a16:creationId xmlns:a16="http://schemas.microsoft.com/office/drawing/2014/main" id="{6B616EEA-2C01-4C61-B095-29C475B28B9B}"/>
              </a:ext>
            </a:extLst>
          </p:cNvPr>
          <p:cNvSpPr/>
          <p:nvPr/>
        </p:nvSpPr>
        <p:spPr>
          <a:xfrm>
            <a:off x="10400652" y="3602455"/>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350" name="Oval 349">
            <a:extLst>
              <a:ext uri="{FF2B5EF4-FFF2-40B4-BE49-F238E27FC236}">
                <a16:creationId xmlns:a16="http://schemas.microsoft.com/office/drawing/2014/main" id="{DEC7A7A2-5526-4457-870A-B13DCDAE94FD}"/>
              </a:ext>
            </a:extLst>
          </p:cNvPr>
          <p:cNvSpPr/>
          <p:nvPr/>
        </p:nvSpPr>
        <p:spPr>
          <a:xfrm>
            <a:off x="10553052" y="3602455"/>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351" name="Oval 350">
            <a:extLst>
              <a:ext uri="{FF2B5EF4-FFF2-40B4-BE49-F238E27FC236}">
                <a16:creationId xmlns:a16="http://schemas.microsoft.com/office/drawing/2014/main" id="{14AF7EF7-CA49-46FB-BB25-2A28556DE82B}"/>
              </a:ext>
            </a:extLst>
          </p:cNvPr>
          <p:cNvSpPr/>
          <p:nvPr/>
        </p:nvSpPr>
        <p:spPr>
          <a:xfrm>
            <a:off x="10705452" y="3602455"/>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352" name="Oval 351">
            <a:extLst>
              <a:ext uri="{FF2B5EF4-FFF2-40B4-BE49-F238E27FC236}">
                <a16:creationId xmlns:a16="http://schemas.microsoft.com/office/drawing/2014/main" id="{410FCCC1-2397-48CF-8D4C-8D856B67BA53}"/>
              </a:ext>
            </a:extLst>
          </p:cNvPr>
          <p:cNvSpPr/>
          <p:nvPr/>
        </p:nvSpPr>
        <p:spPr>
          <a:xfrm>
            <a:off x="10857852" y="3602455"/>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357" name="Oval 356">
            <a:extLst>
              <a:ext uri="{FF2B5EF4-FFF2-40B4-BE49-F238E27FC236}">
                <a16:creationId xmlns:a16="http://schemas.microsoft.com/office/drawing/2014/main" id="{F9928068-5346-4615-9C70-F282AF826946}"/>
              </a:ext>
            </a:extLst>
          </p:cNvPr>
          <p:cNvSpPr/>
          <p:nvPr/>
        </p:nvSpPr>
        <p:spPr>
          <a:xfrm>
            <a:off x="2973485" y="4031711"/>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358" name="Oval 357">
            <a:extLst>
              <a:ext uri="{FF2B5EF4-FFF2-40B4-BE49-F238E27FC236}">
                <a16:creationId xmlns:a16="http://schemas.microsoft.com/office/drawing/2014/main" id="{049BE775-DF19-446D-BA02-3580D2DFF8E0}"/>
              </a:ext>
            </a:extLst>
          </p:cNvPr>
          <p:cNvSpPr/>
          <p:nvPr/>
        </p:nvSpPr>
        <p:spPr>
          <a:xfrm>
            <a:off x="3125885" y="4031711"/>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359" name="Oval 358">
            <a:extLst>
              <a:ext uri="{FF2B5EF4-FFF2-40B4-BE49-F238E27FC236}">
                <a16:creationId xmlns:a16="http://schemas.microsoft.com/office/drawing/2014/main" id="{FBF75BA9-36A8-4FB9-BDF4-02FB7EC394BB}"/>
              </a:ext>
            </a:extLst>
          </p:cNvPr>
          <p:cNvSpPr/>
          <p:nvPr/>
        </p:nvSpPr>
        <p:spPr>
          <a:xfrm>
            <a:off x="3278285" y="4031711"/>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360" name="Oval 359">
            <a:extLst>
              <a:ext uri="{FF2B5EF4-FFF2-40B4-BE49-F238E27FC236}">
                <a16:creationId xmlns:a16="http://schemas.microsoft.com/office/drawing/2014/main" id="{038D27B3-2842-4A95-8CB7-CA28D9A0967D}"/>
              </a:ext>
            </a:extLst>
          </p:cNvPr>
          <p:cNvSpPr/>
          <p:nvPr/>
        </p:nvSpPr>
        <p:spPr>
          <a:xfrm>
            <a:off x="3430685" y="4031711"/>
            <a:ext cx="161502" cy="148181"/>
          </a:xfrm>
          <a:prstGeom prst="ellipse">
            <a:avLst/>
          </a:prstGeom>
          <a:solidFill>
            <a:srgbClr val="898989"/>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361" name="Oval 360">
            <a:extLst>
              <a:ext uri="{FF2B5EF4-FFF2-40B4-BE49-F238E27FC236}">
                <a16:creationId xmlns:a16="http://schemas.microsoft.com/office/drawing/2014/main" id="{B02E65D4-3F90-41E5-AB6F-27A465088577}"/>
              </a:ext>
            </a:extLst>
          </p:cNvPr>
          <p:cNvSpPr/>
          <p:nvPr/>
        </p:nvSpPr>
        <p:spPr>
          <a:xfrm>
            <a:off x="3583085" y="4031711"/>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373" name="Oval 372">
            <a:extLst>
              <a:ext uri="{FF2B5EF4-FFF2-40B4-BE49-F238E27FC236}">
                <a16:creationId xmlns:a16="http://schemas.microsoft.com/office/drawing/2014/main" id="{3EEC668B-47A2-41B3-9C10-10CA8AB1309C}"/>
              </a:ext>
            </a:extLst>
          </p:cNvPr>
          <p:cNvSpPr/>
          <p:nvPr/>
        </p:nvSpPr>
        <p:spPr>
          <a:xfrm>
            <a:off x="5959874" y="4031711"/>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374" name="Oval 373">
            <a:extLst>
              <a:ext uri="{FF2B5EF4-FFF2-40B4-BE49-F238E27FC236}">
                <a16:creationId xmlns:a16="http://schemas.microsoft.com/office/drawing/2014/main" id="{E4B7F4BD-2E33-4CB0-AC6C-6E892BC910F1}"/>
              </a:ext>
            </a:extLst>
          </p:cNvPr>
          <p:cNvSpPr/>
          <p:nvPr/>
        </p:nvSpPr>
        <p:spPr>
          <a:xfrm>
            <a:off x="6112274" y="4031711"/>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375" name="Oval 374">
            <a:extLst>
              <a:ext uri="{FF2B5EF4-FFF2-40B4-BE49-F238E27FC236}">
                <a16:creationId xmlns:a16="http://schemas.microsoft.com/office/drawing/2014/main" id="{9F65A9C3-0ACA-4CC8-A284-148A1E438BCA}"/>
              </a:ext>
            </a:extLst>
          </p:cNvPr>
          <p:cNvSpPr/>
          <p:nvPr/>
        </p:nvSpPr>
        <p:spPr>
          <a:xfrm>
            <a:off x="6264674" y="4031711"/>
            <a:ext cx="161502" cy="148181"/>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376" name="Oval 375">
            <a:extLst>
              <a:ext uri="{FF2B5EF4-FFF2-40B4-BE49-F238E27FC236}">
                <a16:creationId xmlns:a16="http://schemas.microsoft.com/office/drawing/2014/main" id="{E1E75D21-613A-480A-BA5A-30DA24BF1C0F}"/>
              </a:ext>
            </a:extLst>
          </p:cNvPr>
          <p:cNvSpPr/>
          <p:nvPr/>
        </p:nvSpPr>
        <p:spPr>
          <a:xfrm>
            <a:off x="6417074" y="4031711"/>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377" name="Oval 376">
            <a:extLst>
              <a:ext uri="{FF2B5EF4-FFF2-40B4-BE49-F238E27FC236}">
                <a16:creationId xmlns:a16="http://schemas.microsoft.com/office/drawing/2014/main" id="{1055C0B5-7880-4B61-9454-3AF7D277090C}"/>
              </a:ext>
            </a:extLst>
          </p:cNvPr>
          <p:cNvSpPr/>
          <p:nvPr/>
        </p:nvSpPr>
        <p:spPr>
          <a:xfrm>
            <a:off x="6569474" y="4031711"/>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378" name="Oval 377">
            <a:extLst>
              <a:ext uri="{FF2B5EF4-FFF2-40B4-BE49-F238E27FC236}">
                <a16:creationId xmlns:a16="http://schemas.microsoft.com/office/drawing/2014/main" id="{D858ABC7-7B14-41D4-B7A9-E7F5CE8AEA15}"/>
              </a:ext>
            </a:extLst>
          </p:cNvPr>
          <p:cNvSpPr/>
          <p:nvPr/>
        </p:nvSpPr>
        <p:spPr>
          <a:xfrm>
            <a:off x="6721874" y="4031711"/>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379" name="Oval 378">
            <a:extLst>
              <a:ext uri="{FF2B5EF4-FFF2-40B4-BE49-F238E27FC236}">
                <a16:creationId xmlns:a16="http://schemas.microsoft.com/office/drawing/2014/main" id="{3C46E4B7-B2A4-493A-B09A-9B92CC8F6593}"/>
              </a:ext>
            </a:extLst>
          </p:cNvPr>
          <p:cNvSpPr/>
          <p:nvPr/>
        </p:nvSpPr>
        <p:spPr>
          <a:xfrm>
            <a:off x="6874274" y="4031711"/>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380" name="Oval 379">
            <a:extLst>
              <a:ext uri="{FF2B5EF4-FFF2-40B4-BE49-F238E27FC236}">
                <a16:creationId xmlns:a16="http://schemas.microsoft.com/office/drawing/2014/main" id="{3B502419-5653-4063-95CE-FA0C48EA4E51}"/>
              </a:ext>
            </a:extLst>
          </p:cNvPr>
          <p:cNvSpPr/>
          <p:nvPr/>
        </p:nvSpPr>
        <p:spPr>
          <a:xfrm>
            <a:off x="7026674" y="4031711"/>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381" name="Oval 380">
            <a:extLst>
              <a:ext uri="{FF2B5EF4-FFF2-40B4-BE49-F238E27FC236}">
                <a16:creationId xmlns:a16="http://schemas.microsoft.com/office/drawing/2014/main" id="{F8F44DEC-81B8-48C5-A6EF-7ECBCBE4807F}"/>
              </a:ext>
            </a:extLst>
          </p:cNvPr>
          <p:cNvSpPr/>
          <p:nvPr/>
        </p:nvSpPr>
        <p:spPr>
          <a:xfrm>
            <a:off x="7438154" y="4031711"/>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382" name="Oval 381">
            <a:extLst>
              <a:ext uri="{FF2B5EF4-FFF2-40B4-BE49-F238E27FC236}">
                <a16:creationId xmlns:a16="http://schemas.microsoft.com/office/drawing/2014/main" id="{3AAD1C31-9460-4137-B9EF-C223C1D644E7}"/>
              </a:ext>
            </a:extLst>
          </p:cNvPr>
          <p:cNvSpPr/>
          <p:nvPr/>
        </p:nvSpPr>
        <p:spPr>
          <a:xfrm>
            <a:off x="7590554" y="4031711"/>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383" name="Oval 382">
            <a:extLst>
              <a:ext uri="{FF2B5EF4-FFF2-40B4-BE49-F238E27FC236}">
                <a16:creationId xmlns:a16="http://schemas.microsoft.com/office/drawing/2014/main" id="{22606B0C-CFF5-4863-BE45-FD1A86F88307}"/>
              </a:ext>
            </a:extLst>
          </p:cNvPr>
          <p:cNvSpPr/>
          <p:nvPr/>
        </p:nvSpPr>
        <p:spPr>
          <a:xfrm>
            <a:off x="7742954" y="4031711"/>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384" name="Oval 383">
            <a:extLst>
              <a:ext uri="{FF2B5EF4-FFF2-40B4-BE49-F238E27FC236}">
                <a16:creationId xmlns:a16="http://schemas.microsoft.com/office/drawing/2014/main" id="{7ED4C596-22AF-440A-BA50-2FD11B6CC32B}"/>
              </a:ext>
            </a:extLst>
          </p:cNvPr>
          <p:cNvSpPr/>
          <p:nvPr/>
        </p:nvSpPr>
        <p:spPr>
          <a:xfrm>
            <a:off x="7895354" y="4031711"/>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385" name="Oval 384">
            <a:extLst>
              <a:ext uri="{FF2B5EF4-FFF2-40B4-BE49-F238E27FC236}">
                <a16:creationId xmlns:a16="http://schemas.microsoft.com/office/drawing/2014/main" id="{AFB52942-A2D6-431D-A5AC-B17017B3C325}"/>
              </a:ext>
            </a:extLst>
          </p:cNvPr>
          <p:cNvSpPr/>
          <p:nvPr/>
        </p:nvSpPr>
        <p:spPr>
          <a:xfrm>
            <a:off x="8047754" y="4031711"/>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397" name="Oval 396">
            <a:extLst>
              <a:ext uri="{FF2B5EF4-FFF2-40B4-BE49-F238E27FC236}">
                <a16:creationId xmlns:a16="http://schemas.microsoft.com/office/drawing/2014/main" id="{DC5B702C-2B2B-43D8-AD19-68A38170F2DE}"/>
              </a:ext>
            </a:extLst>
          </p:cNvPr>
          <p:cNvSpPr/>
          <p:nvPr/>
        </p:nvSpPr>
        <p:spPr>
          <a:xfrm>
            <a:off x="10411460" y="4031711"/>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398" name="Oval 397">
            <a:extLst>
              <a:ext uri="{FF2B5EF4-FFF2-40B4-BE49-F238E27FC236}">
                <a16:creationId xmlns:a16="http://schemas.microsoft.com/office/drawing/2014/main" id="{FFFE038E-6F56-43E0-87AB-57B6F82CFD76}"/>
              </a:ext>
            </a:extLst>
          </p:cNvPr>
          <p:cNvSpPr/>
          <p:nvPr/>
        </p:nvSpPr>
        <p:spPr>
          <a:xfrm>
            <a:off x="10563860" y="4031711"/>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399" name="Oval 398">
            <a:extLst>
              <a:ext uri="{FF2B5EF4-FFF2-40B4-BE49-F238E27FC236}">
                <a16:creationId xmlns:a16="http://schemas.microsoft.com/office/drawing/2014/main" id="{D5D1BD6B-8CDD-4AB8-926B-2250E3E89569}"/>
              </a:ext>
            </a:extLst>
          </p:cNvPr>
          <p:cNvSpPr/>
          <p:nvPr/>
        </p:nvSpPr>
        <p:spPr>
          <a:xfrm>
            <a:off x="10716260" y="4031711"/>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00" name="Oval 399">
            <a:extLst>
              <a:ext uri="{FF2B5EF4-FFF2-40B4-BE49-F238E27FC236}">
                <a16:creationId xmlns:a16="http://schemas.microsoft.com/office/drawing/2014/main" id="{31E517F0-8A13-4817-A7EB-54DCC05D7395}"/>
              </a:ext>
            </a:extLst>
          </p:cNvPr>
          <p:cNvSpPr/>
          <p:nvPr/>
        </p:nvSpPr>
        <p:spPr>
          <a:xfrm>
            <a:off x="10868660" y="4031711"/>
            <a:ext cx="161502" cy="148181"/>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01" name="Oval 400">
            <a:extLst>
              <a:ext uri="{FF2B5EF4-FFF2-40B4-BE49-F238E27FC236}">
                <a16:creationId xmlns:a16="http://schemas.microsoft.com/office/drawing/2014/main" id="{92B6A7CB-FC03-458A-93A1-2BE4D6D10BEC}"/>
              </a:ext>
            </a:extLst>
          </p:cNvPr>
          <p:cNvSpPr/>
          <p:nvPr/>
        </p:nvSpPr>
        <p:spPr>
          <a:xfrm>
            <a:off x="11021060" y="4031711"/>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02" name="Oval 401">
            <a:extLst>
              <a:ext uri="{FF2B5EF4-FFF2-40B4-BE49-F238E27FC236}">
                <a16:creationId xmlns:a16="http://schemas.microsoft.com/office/drawing/2014/main" id="{0C25CBD0-717C-49E9-893A-300B3DF2CCB5}"/>
              </a:ext>
            </a:extLst>
          </p:cNvPr>
          <p:cNvSpPr/>
          <p:nvPr/>
        </p:nvSpPr>
        <p:spPr>
          <a:xfrm>
            <a:off x="11173460" y="4031711"/>
            <a:ext cx="161502" cy="148181"/>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05" name="Oval 404">
            <a:extLst>
              <a:ext uri="{FF2B5EF4-FFF2-40B4-BE49-F238E27FC236}">
                <a16:creationId xmlns:a16="http://schemas.microsoft.com/office/drawing/2014/main" id="{AB957945-598F-4095-9E48-6ACAFF346C3B}"/>
              </a:ext>
            </a:extLst>
          </p:cNvPr>
          <p:cNvSpPr/>
          <p:nvPr/>
        </p:nvSpPr>
        <p:spPr>
          <a:xfrm>
            <a:off x="2934787" y="4668129"/>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06" name="Oval 405">
            <a:extLst>
              <a:ext uri="{FF2B5EF4-FFF2-40B4-BE49-F238E27FC236}">
                <a16:creationId xmlns:a16="http://schemas.microsoft.com/office/drawing/2014/main" id="{B9440A06-DA87-42A2-9126-5DA585BB95E0}"/>
              </a:ext>
            </a:extLst>
          </p:cNvPr>
          <p:cNvSpPr/>
          <p:nvPr/>
        </p:nvSpPr>
        <p:spPr>
          <a:xfrm>
            <a:off x="3087187" y="4668129"/>
            <a:ext cx="161502" cy="148181"/>
          </a:xfrm>
          <a:prstGeom prst="ellipse">
            <a:avLst/>
          </a:prstGeom>
          <a:solidFill>
            <a:srgbClr val="898989"/>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07" name="Oval 406">
            <a:extLst>
              <a:ext uri="{FF2B5EF4-FFF2-40B4-BE49-F238E27FC236}">
                <a16:creationId xmlns:a16="http://schemas.microsoft.com/office/drawing/2014/main" id="{84F4A8E9-595E-4B4F-ADCB-2E8CCBBF52CC}"/>
              </a:ext>
            </a:extLst>
          </p:cNvPr>
          <p:cNvSpPr/>
          <p:nvPr/>
        </p:nvSpPr>
        <p:spPr>
          <a:xfrm>
            <a:off x="3239587" y="4668129"/>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08" name="Oval 407">
            <a:extLst>
              <a:ext uri="{FF2B5EF4-FFF2-40B4-BE49-F238E27FC236}">
                <a16:creationId xmlns:a16="http://schemas.microsoft.com/office/drawing/2014/main" id="{D4636AC2-88A9-41D9-A5CB-B2B9C15400F2}"/>
              </a:ext>
            </a:extLst>
          </p:cNvPr>
          <p:cNvSpPr/>
          <p:nvPr/>
        </p:nvSpPr>
        <p:spPr>
          <a:xfrm>
            <a:off x="3391987" y="4668129"/>
            <a:ext cx="161502" cy="14818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09" name="Oval 408">
            <a:extLst>
              <a:ext uri="{FF2B5EF4-FFF2-40B4-BE49-F238E27FC236}">
                <a16:creationId xmlns:a16="http://schemas.microsoft.com/office/drawing/2014/main" id="{6D4EDAAA-B35C-47ED-9852-817028737116}"/>
              </a:ext>
            </a:extLst>
          </p:cNvPr>
          <p:cNvSpPr/>
          <p:nvPr/>
        </p:nvSpPr>
        <p:spPr>
          <a:xfrm>
            <a:off x="3544387" y="4668129"/>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13" name="Oval 412">
            <a:extLst>
              <a:ext uri="{FF2B5EF4-FFF2-40B4-BE49-F238E27FC236}">
                <a16:creationId xmlns:a16="http://schemas.microsoft.com/office/drawing/2014/main" id="{C29C4D03-6998-4EEB-BC13-27DBEAB7736F}"/>
              </a:ext>
            </a:extLst>
          </p:cNvPr>
          <p:cNvSpPr/>
          <p:nvPr/>
        </p:nvSpPr>
        <p:spPr>
          <a:xfrm>
            <a:off x="4413067" y="4668129"/>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14" name="Oval 413">
            <a:extLst>
              <a:ext uri="{FF2B5EF4-FFF2-40B4-BE49-F238E27FC236}">
                <a16:creationId xmlns:a16="http://schemas.microsoft.com/office/drawing/2014/main" id="{E79F2682-9DCC-4779-A127-DEFC76C9D680}"/>
              </a:ext>
            </a:extLst>
          </p:cNvPr>
          <p:cNvSpPr/>
          <p:nvPr/>
        </p:nvSpPr>
        <p:spPr>
          <a:xfrm>
            <a:off x="4565467" y="4668129"/>
            <a:ext cx="161502" cy="14818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15" name="Oval 414">
            <a:extLst>
              <a:ext uri="{FF2B5EF4-FFF2-40B4-BE49-F238E27FC236}">
                <a16:creationId xmlns:a16="http://schemas.microsoft.com/office/drawing/2014/main" id="{8A12B383-5F7B-4C7F-A003-C452360AA499}"/>
              </a:ext>
            </a:extLst>
          </p:cNvPr>
          <p:cNvSpPr/>
          <p:nvPr/>
        </p:nvSpPr>
        <p:spPr>
          <a:xfrm>
            <a:off x="4717867" y="4668129"/>
            <a:ext cx="161502" cy="148181"/>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16" name="Oval 415">
            <a:extLst>
              <a:ext uri="{FF2B5EF4-FFF2-40B4-BE49-F238E27FC236}">
                <a16:creationId xmlns:a16="http://schemas.microsoft.com/office/drawing/2014/main" id="{986BF47B-1DC8-48D8-833D-5CD7A9BDA27F}"/>
              </a:ext>
            </a:extLst>
          </p:cNvPr>
          <p:cNvSpPr/>
          <p:nvPr/>
        </p:nvSpPr>
        <p:spPr>
          <a:xfrm>
            <a:off x="4870267" y="4668129"/>
            <a:ext cx="161502" cy="14818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17" name="Oval 416">
            <a:extLst>
              <a:ext uri="{FF2B5EF4-FFF2-40B4-BE49-F238E27FC236}">
                <a16:creationId xmlns:a16="http://schemas.microsoft.com/office/drawing/2014/main" id="{70E0B16D-7C25-43E0-8035-8763E0523B27}"/>
              </a:ext>
            </a:extLst>
          </p:cNvPr>
          <p:cNvSpPr/>
          <p:nvPr/>
        </p:nvSpPr>
        <p:spPr>
          <a:xfrm>
            <a:off x="5022667" y="4668129"/>
            <a:ext cx="161502" cy="148181"/>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21" name="Oval 420">
            <a:extLst>
              <a:ext uri="{FF2B5EF4-FFF2-40B4-BE49-F238E27FC236}">
                <a16:creationId xmlns:a16="http://schemas.microsoft.com/office/drawing/2014/main" id="{397A9464-C898-4D1B-B52B-3E4DB4721AB7}"/>
              </a:ext>
            </a:extLst>
          </p:cNvPr>
          <p:cNvSpPr/>
          <p:nvPr/>
        </p:nvSpPr>
        <p:spPr>
          <a:xfrm>
            <a:off x="5921176" y="4668129"/>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22" name="Oval 421">
            <a:extLst>
              <a:ext uri="{FF2B5EF4-FFF2-40B4-BE49-F238E27FC236}">
                <a16:creationId xmlns:a16="http://schemas.microsoft.com/office/drawing/2014/main" id="{8F0D34F2-8F83-4C3E-BD6F-23A7120206C9}"/>
              </a:ext>
            </a:extLst>
          </p:cNvPr>
          <p:cNvSpPr/>
          <p:nvPr/>
        </p:nvSpPr>
        <p:spPr>
          <a:xfrm>
            <a:off x="6073576" y="4668129"/>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23" name="Oval 422">
            <a:extLst>
              <a:ext uri="{FF2B5EF4-FFF2-40B4-BE49-F238E27FC236}">
                <a16:creationId xmlns:a16="http://schemas.microsoft.com/office/drawing/2014/main" id="{8AEBB4E5-B71E-49CD-A9A6-1254F9EAE10C}"/>
              </a:ext>
            </a:extLst>
          </p:cNvPr>
          <p:cNvSpPr/>
          <p:nvPr/>
        </p:nvSpPr>
        <p:spPr>
          <a:xfrm>
            <a:off x="6225976" y="4668129"/>
            <a:ext cx="161502" cy="148181"/>
          </a:xfrm>
          <a:prstGeom prst="ellipse">
            <a:avLst/>
          </a:prstGeom>
          <a:solidFill>
            <a:srgbClr val="898989"/>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24" name="Oval 423">
            <a:extLst>
              <a:ext uri="{FF2B5EF4-FFF2-40B4-BE49-F238E27FC236}">
                <a16:creationId xmlns:a16="http://schemas.microsoft.com/office/drawing/2014/main" id="{0AF526C4-7D75-4D97-A3F1-930C45405C8F}"/>
              </a:ext>
            </a:extLst>
          </p:cNvPr>
          <p:cNvSpPr/>
          <p:nvPr/>
        </p:nvSpPr>
        <p:spPr>
          <a:xfrm>
            <a:off x="6378376" y="4668129"/>
            <a:ext cx="161502" cy="14818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25" name="Oval 424">
            <a:extLst>
              <a:ext uri="{FF2B5EF4-FFF2-40B4-BE49-F238E27FC236}">
                <a16:creationId xmlns:a16="http://schemas.microsoft.com/office/drawing/2014/main" id="{F3FB3C08-718F-4853-A776-80D4D4F21ABF}"/>
              </a:ext>
            </a:extLst>
          </p:cNvPr>
          <p:cNvSpPr/>
          <p:nvPr/>
        </p:nvSpPr>
        <p:spPr>
          <a:xfrm>
            <a:off x="6530776" y="4668129"/>
            <a:ext cx="161502" cy="14818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26" name="Oval 425">
            <a:extLst>
              <a:ext uri="{FF2B5EF4-FFF2-40B4-BE49-F238E27FC236}">
                <a16:creationId xmlns:a16="http://schemas.microsoft.com/office/drawing/2014/main" id="{2E762683-FCA5-4651-AC36-72C59FDC5FD0}"/>
              </a:ext>
            </a:extLst>
          </p:cNvPr>
          <p:cNvSpPr/>
          <p:nvPr/>
        </p:nvSpPr>
        <p:spPr>
          <a:xfrm>
            <a:off x="6683176" y="4668129"/>
            <a:ext cx="161502" cy="148181"/>
          </a:xfrm>
          <a:prstGeom prst="ellipse">
            <a:avLst/>
          </a:prstGeom>
          <a:solidFill>
            <a:srgbClr val="898989"/>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27" name="Oval 426">
            <a:extLst>
              <a:ext uri="{FF2B5EF4-FFF2-40B4-BE49-F238E27FC236}">
                <a16:creationId xmlns:a16="http://schemas.microsoft.com/office/drawing/2014/main" id="{71743A6B-5F9F-4ABC-8195-782A0BDF5DED}"/>
              </a:ext>
            </a:extLst>
          </p:cNvPr>
          <p:cNvSpPr/>
          <p:nvPr/>
        </p:nvSpPr>
        <p:spPr>
          <a:xfrm>
            <a:off x="6835576" y="4668129"/>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28" name="Oval 427">
            <a:extLst>
              <a:ext uri="{FF2B5EF4-FFF2-40B4-BE49-F238E27FC236}">
                <a16:creationId xmlns:a16="http://schemas.microsoft.com/office/drawing/2014/main" id="{73BEEF69-2F62-47F5-B8CA-77B775A91B75}"/>
              </a:ext>
            </a:extLst>
          </p:cNvPr>
          <p:cNvSpPr/>
          <p:nvPr/>
        </p:nvSpPr>
        <p:spPr>
          <a:xfrm>
            <a:off x="6987976" y="4668129"/>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29" name="Oval 428">
            <a:extLst>
              <a:ext uri="{FF2B5EF4-FFF2-40B4-BE49-F238E27FC236}">
                <a16:creationId xmlns:a16="http://schemas.microsoft.com/office/drawing/2014/main" id="{11605968-3BA5-44E9-9D1F-7BCE505088A4}"/>
              </a:ext>
            </a:extLst>
          </p:cNvPr>
          <p:cNvSpPr/>
          <p:nvPr/>
        </p:nvSpPr>
        <p:spPr>
          <a:xfrm>
            <a:off x="7399456" y="4668129"/>
            <a:ext cx="161502" cy="148181"/>
          </a:xfrm>
          <a:prstGeom prst="ellipse">
            <a:avLst/>
          </a:prstGeom>
          <a:solidFill>
            <a:srgbClr val="898989"/>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30" name="Oval 429">
            <a:extLst>
              <a:ext uri="{FF2B5EF4-FFF2-40B4-BE49-F238E27FC236}">
                <a16:creationId xmlns:a16="http://schemas.microsoft.com/office/drawing/2014/main" id="{399FDA66-7BC4-4126-AD7F-BC94840510D6}"/>
              </a:ext>
            </a:extLst>
          </p:cNvPr>
          <p:cNvSpPr/>
          <p:nvPr/>
        </p:nvSpPr>
        <p:spPr>
          <a:xfrm>
            <a:off x="7551856" y="4668129"/>
            <a:ext cx="161502" cy="148181"/>
          </a:xfrm>
          <a:prstGeom prst="ellipse">
            <a:avLst/>
          </a:prstGeom>
          <a:solidFill>
            <a:srgbClr val="898989"/>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31" name="Oval 430">
            <a:extLst>
              <a:ext uri="{FF2B5EF4-FFF2-40B4-BE49-F238E27FC236}">
                <a16:creationId xmlns:a16="http://schemas.microsoft.com/office/drawing/2014/main" id="{6B0FC354-D069-46B2-8BF7-4F847AA7609E}"/>
              </a:ext>
            </a:extLst>
          </p:cNvPr>
          <p:cNvSpPr/>
          <p:nvPr/>
        </p:nvSpPr>
        <p:spPr>
          <a:xfrm>
            <a:off x="7704256" y="4668129"/>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32" name="Oval 431">
            <a:extLst>
              <a:ext uri="{FF2B5EF4-FFF2-40B4-BE49-F238E27FC236}">
                <a16:creationId xmlns:a16="http://schemas.microsoft.com/office/drawing/2014/main" id="{073B9999-CC11-4F9A-A2A6-6186998AAB9A}"/>
              </a:ext>
            </a:extLst>
          </p:cNvPr>
          <p:cNvSpPr/>
          <p:nvPr/>
        </p:nvSpPr>
        <p:spPr>
          <a:xfrm>
            <a:off x="7856656" y="4668129"/>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33" name="Oval 432">
            <a:extLst>
              <a:ext uri="{FF2B5EF4-FFF2-40B4-BE49-F238E27FC236}">
                <a16:creationId xmlns:a16="http://schemas.microsoft.com/office/drawing/2014/main" id="{A85636EA-72EF-4D7F-A2AD-1437B688BBCB}"/>
              </a:ext>
            </a:extLst>
          </p:cNvPr>
          <p:cNvSpPr/>
          <p:nvPr/>
        </p:nvSpPr>
        <p:spPr>
          <a:xfrm>
            <a:off x="8009056" y="4668129"/>
            <a:ext cx="161502" cy="148181"/>
          </a:xfrm>
          <a:prstGeom prst="ellipse">
            <a:avLst/>
          </a:prstGeom>
          <a:solidFill>
            <a:srgbClr val="898989"/>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34" name="Oval 433">
            <a:extLst>
              <a:ext uri="{FF2B5EF4-FFF2-40B4-BE49-F238E27FC236}">
                <a16:creationId xmlns:a16="http://schemas.microsoft.com/office/drawing/2014/main" id="{2A4E19D8-9812-41F6-813E-28AA6B8A2928}"/>
              </a:ext>
            </a:extLst>
          </p:cNvPr>
          <p:cNvSpPr/>
          <p:nvPr/>
        </p:nvSpPr>
        <p:spPr>
          <a:xfrm>
            <a:off x="8161456" y="4668129"/>
            <a:ext cx="161502" cy="148181"/>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35" name="Oval 434">
            <a:extLst>
              <a:ext uri="{FF2B5EF4-FFF2-40B4-BE49-F238E27FC236}">
                <a16:creationId xmlns:a16="http://schemas.microsoft.com/office/drawing/2014/main" id="{845CE7A0-3E85-42A3-B83F-27F8200FC9EF}"/>
              </a:ext>
            </a:extLst>
          </p:cNvPr>
          <p:cNvSpPr/>
          <p:nvPr/>
        </p:nvSpPr>
        <p:spPr>
          <a:xfrm>
            <a:off x="8313856" y="4668129"/>
            <a:ext cx="161502" cy="14818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36" name="Oval 435">
            <a:extLst>
              <a:ext uri="{FF2B5EF4-FFF2-40B4-BE49-F238E27FC236}">
                <a16:creationId xmlns:a16="http://schemas.microsoft.com/office/drawing/2014/main" id="{BA7AE672-F27C-4834-A48E-F51A9374C55E}"/>
              </a:ext>
            </a:extLst>
          </p:cNvPr>
          <p:cNvSpPr/>
          <p:nvPr/>
        </p:nvSpPr>
        <p:spPr>
          <a:xfrm>
            <a:off x="8466256" y="4668129"/>
            <a:ext cx="161502" cy="148181"/>
          </a:xfrm>
          <a:prstGeom prst="ellipse">
            <a:avLst/>
          </a:prstGeom>
          <a:solidFill>
            <a:srgbClr val="898989"/>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37" name="Oval 436">
            <a:extLst>
              <a:ext uri="{FF2B5EF4-FFF2-40B4-BE49-F238E27FC236}">
                <a16:creationId xmlns:a16="http://schemas.microsoft.com/office/drawing/2014/main" id="{F188922D-DE4C-4DE6-84C5-16111072D280}"/>
              </a:ext>
            </a:extLst>
          </p:cNvPr>
          <p:cNvSpPr/>
          <p:nvPr/>
        </p:nvSpPr>
        <p:spPr>
          <a:xfrm>
            <a:off x="8894482" y="4668129"/>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38" name="Oval 437">
            <a:extLst>
              <a:ext uri="{FF2B5EF4-FFF2-40B4-BE49-F238E27FC236}">
                <a16:creationId xmlns:a16="http://schemas.microsoft.com/office/drawing/2014/main" id="{8147A279-4924-4286-A46D-1BD173A8CAEB}"/>
              </a:ext>
            </a:extLst>
          </p:cNvPr>
          <p:cNvSpPr/>
          <p:nvPr/>
        </p:nvSpPr>
        <p:spPr>
          <a:xfrm>
            <a:off x="9046882" y="4668129"/>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45" name="Oval 444">
            <a:extLst>
              <a:ext uri="{FF2B5EF4-FFF2-40B4-BE49-F238E27FC236}">
                <a16:creationId xmlns:a16="http://schemas.microsoft.com/office/drawing/2014/main" id="{16E280FE-4B30-4AFC-9CA1-F0326079157B}"/>
              </a:ext>
            </a:extLst>
          </p:cNvPr>
          <p:cNvSpPr/>
          <p:nvPr/>
        </p:nvSpPr>
        <p:spPr>
          <a:xfrm>
            <a:off x="10372762" y="4668129"/>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46" name="Oval 445">
            <a:extLst>
              <a:ext uri="{FF2B5EF4-FFF2-40B4-BE49-F238E27FC236}">
                <a16:creationId xmlns:a16="http://schemas.microsoft.com/office/drawing/2014/main" id="{45A80852-BFD2-4CBF-804E-99B8F81D1D3A}"/>
              </a:ext>
            </a:extLst>
          </p:cNvPr>
          <p:cNvSpPr/>
          <p:nvPr/>
        </p:nvSpPr>
        <p:spPr>
          <a:xfrm>
            <a:off x="10525162" y="4668129"/>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47" name="Oval 446">
            <a:extLst>
              <a:ext uri="{FF2B5EF4-FFF2-40B4-BE49-F238E27FC236}">
                <a16:creationId xmlns:a16="http://schemas.microsoft.com/office/drawing/2014/main" id="{34D76641-7586-4894-9193-21D3612B9299}"/>
              </a:ext>
            </a:extLst>
          </p:cNvPr>
          <p:cNvSpPr/>
          <p:nvPr/>
        </p:nvSpPr>
        <p:spPr>
          <a:xfrm>
            <a:off x="10677562" y="4668129"/>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48" name="Oval 447">
            <a:extLst>
              <a:ext uri="{FF2B5EF4-FFF2-40B4-BE49-F238E27FC236}">
                <a16:creationId xmlns:a16="http://schemas.microsoft.com/office/drawing/2014/main" id="{EA6B4336-43F8-4F2E-8C40-EF7E6C99FE04}"/>
              </a:ext>
            </a:extLst>
          </p:cNvPr>
          <p:cNvSpPr/>
          <p:nvPr/>
        </p:nvSpPr>
        <p:spPr>
          <a:xfrm>
            <a:off x="10829962" y="4668129"/>
            <a:ext cx="161502" cy="148181"/>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49" name="Oval 448">
            <a:extLst>
              <a:ext uri="{FF2B5EF4-FFF2-40B4-BE49-F238E27FC236}">
                <a16:creationId xmlns:a16="http://schemas.microsoft.com/office/drawing/2014/main" id="{1562FDBE-D794-4DC4-BF32-B8807D06E91F}"/>
              </a:ext>
            </a:extLst>
          </p:cNvPr>
          <p:cNvSpPr/>
          <p:nvPr/>
        </p:nvSpPr>
        <p:spPr>
          <a:xfrm>
            <a:off x="10982362" y="4668129"/>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53" name="Oval 452">
            <a:extLst>
              <a:ext uri="{FF2B5EF4-FFF2-40B4-BE49-F238E27FC236}">
                <a16:creationId xmlns:a16="http://schemas.microsoft.com/office/drawing/2014/main" id="{5DE76CA4-CAD2-4B7F-8B03-149ABFC86673}"/>
              </a:ext>
            </a:extLst>
          </p:cNvPr>
          <p:cNvSpPr/>
          <p:nvPr/>
        </p:nvSpPr>
        <p:spPr>
          <a:xfrm>
            <a:off x="2953575" y="5086790"/>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54" name="Oval 453">
            <a:extLst>
              <a:ext uri="{FF2B5EF4-FFF2-40B4-BE49-F238E27FC236}">
                <a16:creationId xmlns:a16="http://schemas.microsoft.com/office/drawing/2014/main" id="{9FA23302-21D3-4E73-945F-2967B5E73C36}"/>
              </a:ext>
            </a:extLst>
          </p:cNvPr>
          <p:cNvSpPr/>
          <p:nvPr/>
        </p:nvSpPr>
        <p:spPr>
          <a:xfrm>
            <a:off x="3105975" y="5086790"/>
            <a:ext cx="161502" cy="14818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55" name="Oval 454">
            <a:extLst>
              <a:ext uri="{FF2B5EF4-FFF2-40B4-BE49-F238E27FC236}">
                <a16:creationId xmlns:a16="http://schemas.microsoft.com/office/drawing/2014/main" id="{A2CC2888-D60A-4731-8417-1E5E0FD0CD4C}"/>
              </a:ext>
            </a:extLst>
          </p:cNvPr>
          <p:cNvSpPr/>
          <p:nvPr/>
        </p:nvSpPr>
        <p:spPr>
          <a:xfrm>
            <a:off x="3258375" y="5086790"/>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56" name="Oval 455">
            <a:extLst>
              <a:ext uri="{FF2B5EF4-FFF2-40B4-BE49-F238E27FC236}">
                <a16:creationId xmlns:a16="http://schemas.microsoft.com/office/drawing/2014/main" id="{B7D48B2B-77A3-4F51-9522-BB63530E3D60}"/>
              </a:ext>
            </a:extLst>
          </p:cNvPr>
          <p:cNvSpPr/>
          <p:nvPr/>
        </p:nvSpPr>
        <p:spPr>
          <a:xfrm>
            <a:off x="3410775" y="5086790"/>
            <a:ext cx="161502" cy="148181"/>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61" name="Oval 460">
            <a:extLst>
              <a:ext uri="{FF2B5EF4-FFF2-40B4-BE49-F238E27FC236}">
                <a16:creationId xmlns:a16="http://schemas.microsoft.com/office/drawing/2014/main" id="{59532F5E-21A1-46CD-A3E2-859F7D00AF76}"/>
              </a:ext>
            </a:extLst>
          </p:cNvPr>
          <p:cNvSpPr/>
          <p:nvPr/>
        </p:nvSpPr>
        <p:spPr>
          <a:xfrm>
            <a:off x="4431855" y="5086790"/>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62" name="Oval 461">
            <a:extLst>
              <a:ext uri="{FF2B5EF4-FFF2-40B4-BE49-F238E27FC236}">
                <a16:creationId xmlns:a16="http://schemas.microsoft.com/office/drawing/2014/main" id="{50FD0CCB-D9BA-41DB-9DA9-6DC53B420618}"/>
              </a:ext>
            </a:extLst>
          </p:cNvPr>
          <p:cNvSpPr/>
          <p:nvPr/>
        </p:nvSpPr>
        <p:spPr>
          <a:xfrm>
            <a:off x="4584255" y="5086790"/>
            <a:ext cx="161502" cy="14818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63" name="Oval 462">
            <a:extLst>
              <a:ext uri="{FF2B5EF4-FFF2-40B4-BE49-F238E27FC236}">
                <a16:creationId xmlns:a16="http://schemas.microsoft.com/office/drawing/2014/main" id="{0AFF206F-9937-4E7A-8E1F-AC171593DBAE}"/>
              </a:ext>
            </a:extLst>
          </p:cNvPr>
          <p:cNvSpPr/>
          <p:nvPr/>
        </p:nvSpPr>
        <p:spPr>
          <a:xfrm>
            <a:off x="4736655" y="5086790"/>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64" name="Oval 463">
            <a:extLst>
              <a:ext uri="{FF2B5EF4-FFF2-40B4-BE49-F238E27FC236}">
                <a16:creationId xmlns:a16="http://schemas.microsoft.com/office/drawing/2014/main" id="{80463199-B9BF-4A95-9AD3-4C5BC5FAC1EE}"/>
              </a:ext>
            </a:extLst>
          </p:cNvPr>
          <p:cNvSpPr/>
          <p:nvPr/>
        </p:nvSpPr>
        <p:spPr>
          <a:xfrm>
            <a:off x="4889055" y="5086790"/>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77" name="Oval 476">
            <a:extLst>
              <a:ext uri="{FF2B5EF4-FFF2-40B4-BE49-F238E27FC236}">
                <a16:creationId xmlns:a16="http://schemas.microsoft.com/office/drawing/2014/main" id="{817732A4-08F6-4A61-8F0F-24037D78AB30}"/>
              </a:ext>
            </a:extLst>
          </p:cNvPr>
          <p:cNvSpPr/>
          <p:nvPr/>
        </p:nvSpPr>
        <p:spPr>
          <a:xfrm>
            <a:off x="7418244" y="5086790"/>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78" name="Oval 477">
            <a:extLst>
              <a:ext uri="{FF2B5EF4-FFF2-40B4-BE49-F238E27FC236}">
                <a16:creationId xmlns:a16="http://schemas.microsoft.com/office/drawing/2014/main" id="{CBC32A63-ADD0-4E62-B95D-E6C28E86D7B0}"/>
              </a:ext>
            </a:extLst>
          </p:cNvPr>
          <p:cNvSpPr/>
          <p:nvPr/>
        </p:nvSpPr>
        <p:spPr>
          <a:xfrm>
            <a:off x="7570644" y="5086790"/>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85" name="Oval 484">
            <a:extLst>
              <a:ext uri="{FF2B5EF4-FFF2-40B4-BE49-F238E27FC236}">
                <a16:creationId xmlns:a16="http://schemas.microsoft.com/office/drawing/2014/main" id="{0AC785F8-AFDF-497B-9B2C-B5B08699E8AD}"/>
              </a:ext>
            </a:extLst>
          </p:cNvPr>
          <p:cNvSpPr/>
          <p:nvPr/>
        </p:nvSpPr>
        <p:spPr>
          <a:xfrm>
            <a:off x="8913270" y="5086790"/>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86" name="Oval 485">
            <a:extLst>
              <a:ext uri="{FF2B5EF4-FFF2-40B4-BE49-F238E27FC236}">
                <a16:creationId xmlns:a16="http://schemas.microsoft.com/office/drawing/2014/main" id="{AD0BE725-D9AC-4C77-818B-B3BD06767A5C}"/>
              </a:ext>
            </a:extLst>
          </p:cNvPr>
          <p:cNvSpPr/>
          <p:nvPr/>
        </p:nvSpPr>
        <p:spPr>
          <a:xfrm>
            <a:off x="9065670" y="5086790"/>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87" name="Oval 486">
            <a:extLst>
              <a:ext uri="{FF2B5EF4-FFF2-40B4-BE49-F238E27FC236}">
                <a16:creationId xmlns:a16="http://schemas.microsoft.com/office/drawing/2014/main" id="{63C6DD27-D5F1-4DFA-85F7-00C753E3996E}"/>
              </a:ext>
            </a:extLst>
          </p:cNvPr>
          <p:cNvSpPr/>
          <p:nvPr/>
        </p:nvSpPr>
        <p:spPr>
          <a:xfrm>
            <a:off x="9218070" y="5086790"/>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88" name="Oval 487">
            <a:extLst>
              <a:ext uri="{FF2B5EF4-FFF2-40B4-BE49-F238E27FC236}">
                <a16:creationId xmlns:a16="http://schemas.microsoft.com/office/drawing/2014/main" id="{73D88EEE-D976-4089-8D2A-676F08BAEA02}"/>
              </a:ext>
            </a:extLst>
          </p:cNvPr>
          <p:cNvSpPr/>
          <p:nvPr/>
        </p:nvSpPr>
        <p:spPr>
          <a:xfrm>
            <a:off x="9370470" y="5086790"/>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89" name="Oval 488">
            <a:extLst>
              <a:ext uri="{FF2B5EF4-FFF2-40B4-BE49-F238E27FC236}">
                <a16:creationId xmlns:a16="http://schemas.microsoft.com/office/drawing/2014/main" id="{D7F0EAB6-6B0C-4B1E-A296-F0750AAE764F}"/>
              </a:ext>
            </a:extLst>
          </p:cNvPr>
          <p:cNvSpPr/>
          <p:nvPr/>
        </p:nvSpPr>
        <p:spPr>
          <a:xfrm>
            <a:off x="9522870" y="5086790"/>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90" name="Oval 489">
            <a:extLst>
              <a:ext uri="{FF2B5EF4-FFF2-40B4-BE49-F238E27FC236}">
                <a16:creationId xmlns:a16="http://schemas.microsoft.com/office/drawing/2014/main" id="{9340D740-9429-412E-AD99-BC9DBB8CFD57}"/>
              </a:ext>
            </a:extLst>
          </p:cNvPr>
          <p:cNvSpPr/>
          <p:nvPr/>
        </p:nvSpPr>
        <p:spPr>
          <a:xfrm>
            <a:off x="9675270" y="5086790"/>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91" name="Oval 490">
            <a:extLst>
              <a:ext uri="{FF2B5EF4-FFF2-40B4-BE49-F238E27FC236}">
                <a16:creationId xmlns:a16="http://schemas.microsoft.com/office/drawing/2014/main" id="{D3C14648-C40C-41A5-B170-D63C1FB76B10}"/>
              </a:ext>
            </a:extLst>
          </p:cNvPr>
          <p:cNvSpPr/>
          <p:nvPr/>
        </p:nvSpPr>
        <p:spPr>
          <a:xfrm>
            <a:off x="9827670" y="5086790"/>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492" name="Oval 491">
            <a:extLst>
              <a:ext uri="{FF2B5EF4-FFF2-40B4-BE49-F238E27FC236}">
                <a16:creationId xmlns:a16="http://schemas.microsoft.com/office/drawing/2014/main" id="{5A886542-6A71-40BF-BC56-56B7CFA82F62}"/>
              </a:ext>
            </a:extLst>
          </p:cNvPr>
          <p:cNvSpPr/>
          <p:nvPr/>
        </p:nvSpPr>
        <p:spPr>
          <a:xfrm>
            <a:off x="9980070" y="5086790"/>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01" name="Oval 500">
            <a:extLst>
              <a:ext uri="{FF2B5EF4-FFF2-40B4-BE49-F238E27FC236}">
                <a16:creationId xmlns:a16="http://schemas.microsoft.com/office/drawing/2014/main" id="{3377200B-2315-4483-AC8E-73093D2A6DB0}"/>
              </a:ext>
            </a:extLst>
          </p:cNvPr>
          <p:cNvSpPr/>
          <p:nvPr/>
        </p:nvSpPr>
        <p:spPr>
          <a:xfrm>
            <a:off x="2925685" y="5524185"/>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02" name="Oval 501">
            <a:extLst>
              <a:ext uri="{FF2B5EF4-FFF2-40B4-BE49-F238E27FC236}">
                <a16:creationId xmlns:a16="http://schemas.microsoft.com/office/drawing/2014/main" id="{CA26A782-2FBE-4029-87FB-8CE209EA2422}"/>
              </a:ext>
            </a:extLst>
          </p:cNvPr>
          <p:cNvSpPr/>
          <p:nvPr/>
        </p:nvSpPr>
        <p:spPr>
          <a:xfrm>
            <a:off x="3078085" y="5524185"/>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03" name="Oval 502">
            <a:extLst>
              <a:ext uri="{FF2B5EF4-FFF2-40B4-BE49-F238E27FC236}">
                <a16:creationId xmlns:a16="http://schemas.microsoft.com/office/drawing/2014/main" id="{F77499CE-023D-49DE-AF08-50C1556FCE05}"/>
              </a:ext>
            </a:extLst>
          </p:cNvPr>
          <p:cNvSpPr/>
          <p:nvPr/>
        </p:nvSpPr>
        <p:spPr>
          <a:xfrm>
            <a:off x="3230485" y="5524185"/>
            <a:ext cx="161502" cy="148181"/>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09" name="Oval 508">
            <a:extLst>
              <a:ext uri="{FF2B5EF4-FFF2-40B4-BE49-F238E27FC236}">
                <a16:creationId xmlns:a16="http://schemas.microsoft.com/office/drawing/2014/main" id="{A247A237-E300-4D88-8469-0D901065CB21}"/>
              </a:ext>
            </a:extLst>
          </p:cNvPr>
          <p:cNvSpPr/>
          <p:nvPr/>
        </p:nvSpPr>
        <p:spPr>
          <a:xfrm>
            <a:off x="4403965" y="5524185"/>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25" name="Oval 524">
            <a:extLst>
              <a:ext uri="{FF2B5EF4-FFF2-40B4-BE49-F238E27FC236}">
                <a16:creationId xmlns:a16="http://schemas.microsoft.com/office/drawing/2014/main" id="{92A2CB3F-7301-43B0-B9EA-9E5473DDD149}"/>
              </a:ext>
            </a:extLst>
          </p:cNvPr>
          <p:cNvSpPr/>
          <p:nvPr/>
        </p:nvSpPr>
        <p:spPr>
          <a:xfrm>
            <a:off x="7390354" y="5524185"/>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26" name="Oval 525">
            <a:extLst>
              <a:ext uri="{FF2B5EF4-FFF2-40B4-BE49-F238E27FC236}">
                <a16:creationId xmlns:a16="http://schemas.microsoft.com/office/drawing/2014/main" id="{E65A89EA-3268-45E0-9684-7C923165A97D}"/>
              </a:ext>
            </a:extLst>
          </p:cNvPr>
          <p:cNvSpPr/>
          <p:nvPr/>
        </p:nvSpPr>
        <p:spPr>
          <a:xfrm>
            <a:off x="7542754" y="5524185"/>
            <a:ext cx="161502" cy="14818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27" name="Oval 526">
            <a:extLst>
              <a:ext uri="{FF2B5EF4-FFF2-40B4-BE49-F238E27FC236}">
                <a16:creationId xmlns:a16="http://schemas.microsoft.com/office/drawing/2014/main" id="{9272A4CB-9A2E-4365-B68D-8A276EB806A0}"/>
              </a:ext>
            </a:extLst>
          </p:cNvPr>
          <p:cNvSpPr/>
          <p:nvPr/>
        </p:nvSpPr>
        <p:spPr>
          <a:xfrm>
            <a:off x="7695154" y="5524185"/>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28" name="Oval 527">
            <a:extLst>
              <a:ext uri="{FF2B5EF4-FFF2-40B4-BE49-F238E27FC236}">
                <a16:creationId xmlns:a16="http://schemas.microsoft.com/office/drawing/2014/main" id="{E428C3A2-4FE4-4E27-9252-7BD86EBCCBD6}"/>
              </a:ext>
            </a:extLst>
          </p:cNvPr>
          <p:cNvSpPr/>
          <p:nvPr/>
        </p:nvSpPr>
        <p:spPr>
          <a:xfrm>
            <a:off x="7847554" y="5524185"/>
            <a:ext cx="161502" cy="148181"/>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29" name="Oval 528">
            <a:extLst>
              <a:ext uri="{FF2B5EF4-FFF2-40B4-BE49-F238E27FC236}">
                <a16:creationId xmlns:a16="http://schemas.microsoft.com/office/drawing/2014/main" id="{9BBEA91A-942B-46F7-9DC7-5DD81D5CB2BE}"/>
              </a:ext>
            </a:extLst>
          </p:cNvPr>
          <p:cNvSpPr/>
          <p:nvPr/>
        </p:nvSpPr>
        <p:spPr>
          <a:xfrm>
            <a:off x="7999954" y="5524185"/>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30" name="Oval 529">
            <a:extLst>
              <a:ext uri="{FF2B5EF4-FFF2-40B4-BE49-F238E27FC236}">
                <a16:creationId xmlns:a16="http://schemas.microsoft.com/office/drawing/2014/main" id="{573B114B-3E12-4194-ABD5-D44F6EB57070}"/>
              </a:ext>
            </a:extLst>
          </p:cNvPr>
          <p:cNvSpPr/>
          <p:nvPr/>
        </p:nvSpPr>
        <p:spPr>
          <a:xfrm>
            <a:off x="8152354" y="5524185"/>
            <a:ext cx="161502" cy="148181"/>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31" name="Oval 530">
            <a:extLst>
              <a:ext uri="{FF2B5EF4-FFF2-40B4-BE49-F238E27FC236}">
                <a16:creationId xmlns:a16="http://schemas.microsoft.com/office/drawing/2014/main" id="{658AC7EB-4C19-4F08-A49C-A76669CC23AB}"/>
              </a:ext>
            </a:extLst>
          </p:cNvPr>
          <p:cNvSpPr/>
          <p:nvPr/>
        </p:nvSpPr>
        <p:spPr>
          <a:xfrm>
            <a:off x="8304754" y="5524185"/>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32" name="Oval 531">
            <a:extLst>
              <a:ext uri="{FF2B5EF4-FFF2-40B4-BE49-F238E27FC236}">
                <a16:creationId xmlns:a16="http://schemas.microsoft.com/office/drawing/2014/main" id="{F7DB1A1C-F235-46A7-AB0D-508E88822621}"/>
              </a:ext>
            </a:extLst>
          </p:cNvPr>
          <p:cNvSpPr/>
          <p:nvPr/>
        </p:nvSpPr>
        <p:spPr>
          <a:xfrm>
            <a:off x="8457154" y="5524185"/>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33" name="Oval 532">
            <a:extLst>
              <a:ext uri="{FF2B5EF4-FFF2-40B4-BE49-F238E27FC236}">
                <a16:creationId xmlns:a16="http://schemas.microsoft.com/office/drawing/2014/main" id="{83A8DD20-F0C9-4590-87F2-C836500CA177}"/>
              </a:ext>
            </a:extLst>
          </p:cNvPr>
          <p:cNvSpPr/>
          <p:nvPr/>
        </p:nvSpPr>
        <p:spPr>
          <a:xfrm>
            <a:off x="8885380" y="5524185"/>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34" name="Oval 533">
            <a:extLst>
              <a:ext uri="{FF2B5EF4-FFF2-40B4-BE49-F238E27FC236}">
                <a16:creationId xmlns:a16="http://schemas.microsoft.com/office/drawing/2014/main" id="{E0952977-DF76-48EB-9FAF-0546BD0DE79D}"/>
              </a:ext>
            </a:extLst>
          </p:cNvPr>
          <p:cNvSpPr/>
          <p:nvPr/>
        </p:nvSpPr>
        <p:spPr>
          <a:xfrm>
            <a:off x="9037780" y="5524185"/>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35" name="Oval 534">
            <a:extLst>
              <a:ext uri="{FF2B5EF4-FFF2-40B4-BE49-F238E27FC236}">
                <a16:creationId xmlns:a16="http://schemas.microsoft.com/office/drawing/2014/main" id="{36BC6315-BD6C-42C4-BF3D-196BD7B8E048}"/>
              </a:ext>
            </a:extLst>
          </p:cNvPr>
          <p:cNvSpPr/>
          <p:nvPr/>
        </p:nvSpPr>
        <p:spPr>
          <a:xfrm>
            <a:off x="9190180" y="5524185"/>
            <a:ext cx="161502" cy="148181"/>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36" name="Oval 535">
            <a:extLst>
              <a:ext uri="{FF2B5EF4-FFF2-40B4-BE49-F238E27FC236}">
                <a16:creationId xmlns:a16="http://schemas.microsoft.com/office/drawing/2014/main" id="{8D623057-CBF2-4E11-BCD0-462C914E39CE}"/>
              </a:ext>
            </a:extLst>
          </p:cNvPr>
          <p:cNvSpPr/>
          <p:nvPr/>
        </p:nvSpPr>
        <p:spPr>
          <a:xfrm>
            <a:off x="9342580" y="5524185"/>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37" name="Oval 536">
            <a:extLst>
              <a:ext uri="{FF2B5EF4-FFF2-40B4-BE49-F238E27FC236}">
                <a16:creationId xmlns:a16="http://schemas.microsoft.com/office/drawing/2014/main" id="{E442C22D-0674-43F4-B587-33D11CB09A15}"/>
              </a:ext>
            </a:extLst>
          </p:cNvPr>
          <p:cNvSpPr/>
          <p:nvPr/>
        </p:nvSpPr>
        <p:spPr>
          <a:xfrm>
            <a:off x="9494980" y="5524185"/>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38" name="Oval 537">
            <a:extLst>
              <a:ext uri="{FF2B5EF4-FFF2-40B4-BE49-F238E27FC236}">
                <a16:creationId xmlns:a16="http://schemas.microsoft.com/office/drawing/2014/main" id="{A7138467-080D-4572-92F8-AF4042C634F8}"/>
              </a:ext>
            </a:extLst>
          </p:cNvPr>
          <p:cNvSpPr/>
          <p:nvPr/>
        </p:nvSpPr>
        <p:spPr>
          <a:xfrm>
            <a:off x="9647380" y="5524185"/>
            <a:ext cx="161502" cy="148181"/>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39" name="Oval 538">
            <a:extLst>
              <a:ext uri="{FF2B5EF4-FFF2-40B4-BE49-F238E27FC236}">
                <a16:creationId xmlns:a16="http://schemas.microsoft.com/office/drawing/2014/main" id="{D09F318F-8B51-4A41-BBE2-CC733934801E}"/>
              </a:ext>
            </a:extLst>
          </p:cNvPr>
          <p:cNvSpPr/>
          <p:nvPr/>
        </p:nvSpPr>
        <p:spPr>
          <a:xfrm>
            <a:off x="9799780" y="5524185"/>
            <a:ext cx="161502" cy="14818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40" name="Oval 539">
            <a:extLst>
              <a:ext uri="{FF2B5EF4-FFF2-40B4-BE49-F238E27FC236}">
                <a16:creationId xmlns:a16="http://schemas.microsoft.com/office/drawing/2014/main" id="{0BAFEBAC-15F7-485C-A445-C24CE8910BAD}"/>
              </a:ext>
            </a:extLst>
          </p:cNvPr>
          <p:cNvSpPr/>
          <p:nvPr/>
        </p:nvSpPr>
        <p:spPr>
          <a:xfrm>
            <a:off x="9952180" y="5524185"/>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41" name="Oval 540">
            <a:extLst>
              <a:ext uri="{FF2B5EF4-FFF2-40B4-BE49-F238E27FC236}">
                <a16:creationId xmlns:a16="http://schemas.microsoft.com/office/drawing/2014/main" id="{5FAF0448-2BE9-4C1C-B5ED-DD0AB3892E6D}"/>
              </a:ext>
            </a:extLst>
          </p:cNvPr>
          <p:cNvSpPr/>
          <p:nvPr/>
        </p:nvSpPr>
        <p:spPr>
          <a:xfrm>
            <a:off x="10363660" y="5524185"/>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42" name="Oval 541">
            <a:extLst>
              <a:ext uri="{FF2B5EF4-FFF2-40B4-BE49-F238E27FC236}">
                <a16:creationId xmlns:a16="http://schemas.microsoft.com/office/drawing/2014/main" id="{A48809CF-C545-491C-814E-12A7051D9867}"/>
              </a:ext>
            </a:extLst>
          </p:cNvPr>
          <p:cNvSpPr/>
          <p:nvPr/>
        </p:nvSpPr>
        <p:spPr>
          <a:xfrm>
            <a:off x="10516060" y="5524185"/>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43" name="Oval 542">
            <a:extLst>
              <a:ext uri="{FF2B5EF4-FFF2-40B4-BE49-F238E27FC236}">
                <a16:creationId xmlns:a16="http://schemas.microsoft.com/office/drawing/2014/main" id="{3EDA779A-AC86-4F59-AF6D-F1F30D4C54BE}"/>
              </a:ext>
            </a:extLst>
          </p:cNvPr>
          <p:cNvSpPr/>
          <p:nvPr/>
        </p:nvSpPr>
        <p:spPr>
          <a:xfrm>
            <a:off x="10668460" y="5524185"/>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44" name="Oval 543">
            <a:extLst>
              <a:ext uri="{FF2B5EF4-FFF2-40B4-BE49-F238E27FC236}">
                <a16:creationId xmlns:a16="http://schemas.microsoft.com/office/drawing/2014/main" id="{DA3E1FDF-7524-43B5-B774-E8E6FF778F6C}"/>
              </a:ext>
            </a:extLst>
          </p:cNvPr>
          <p:cNvSpPr/>
          <p:nvPr/>
        </p:nvSpPr>
        <p:spPr>
          <a:xfrm>
            <a:off x="10820860" y="5524185"/>
            <a:ext cx="161502" cy="148181"/>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49" name="Oval 548">
            <a:extLst>
              <a:ext uri="{FF2B5EF4-FFF2-40B4-BE49-F238E27FC236}">
                <a16:creationId xmlns:a16="http://schemas.microsoft.com/office/drawing/2014/main" id="{6CB2C00E-55BE-407D-A197-71D1C5A05485}"/>
              </a:ext>
            </a:extLst>
          </p:cNvPr>
          <p:cNvSpPr/>
          <p:nvPr/>
        </p:nvSpPr>
        <p:spPr>
          <a:xfrm>
            <a:off x="2944473" y="5941190"/>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50" name="Oval 549">
            <a:extLst>
              <a:ext uri="{FF2B5EF4-FFF2-40B4-BE49-F238E27FC236}">
                <a16:creationId xmlns:a16="http://schemas.microsoft.com/office/drawing/2014/main" id="{F67AF446-76DD-412E-A768-4CA89D041B87}"/>
              </a:ext>
            </a:extLst>
          </p:cNvPr>
          <p:cNvSpPr/>
          <p:nvPr/>
        </p:nvSpPr>
        <p:spPr>
          <a:xfrm>
            <a:off x="3096873" y="5941190"/>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51" name="Oval 550">
            <a:extLst>
              <a:ext uri="{FF2B5EF4-FFF2-40B4-BE49-F238E27FC236}">
                <a16:creationId xmlns:a16="http://schemas.microsoft.com/office/drawing/2014/main" id="{6A38633B-00B7-4D63-A1E4-A4989F6D0200}"/>
              </a:ext>
            </a:extLst>
          </p:cNvPr>
          <p:cNvSpPr/>
          <p:nvPr/>
        </p:nvSpPr>
        <p:spPr>
          <a:xfrm>
            <a:off x="3249273" y="5941190"/>
            <a:ext cx="161502" cy="14818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52" name="Oval 551">
            <a:extLst>
              <a:ext uri="{FF2B5EF4-FFF2-40B4-BE49-F238E27FC236}">
                <a16:creationId xmlns:a16="http://schemas.microsoft.com/office/drawing/2014/main" id="{63F29136-9610-4080-A372-ADBEB4CFA44E}"/>
              </a:ext>
            </a:extLst>
          </p:cNvPr>
          <p:cNvSpPr/>
          <p:nvPr/>
        </p:nvSpPr>
        <p:spPr>
          <a:xfrm>
            <a:off x="3401673" y="5941190"/>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57" name="Oval 556">
            <a:extLst>
              <a:ext uri="{FF2B5EF4-FFF2-40B4-BE49-F238E27FC236}">
                <a16:creationId xmlns:a16="http://schemas.microsoft.com/office/drawing/2014/main" id="{CA3725FE-A1D3-4BF5-8C9A-0F2BD4CA6A38}"/>
              </a:ext>
            </a:extLst>
          </p:cNvPr>
          <p:cNvSpPr/>
          <p:nvPr/>
        </p:nvSpPr>
        <p:spPr>
          <a:xfrm>
            <a:off x="4422753" y="5941190"/>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58" name="Oval 557">
            <a:extLst>
              <a:ext uri="{FF2B5EF4-FFF2-40B4-BE49-F238E27FC236}">
                <a16:creationId xmlns:a16="http://schemas.microsoft.com/office/drawing/2014/main" id="{0BAC832F-3CFC-48C2-A21C-3421BEE04BFC}"/>
              </a:ext>
            </a:extLst>
          </p:cNvPr>
          <p:cNvSpPr/>
          <p:nvPr/>
        </p:nvSpPr>
        <p:spPr>
          <a:xfrm>
            <a:off x="4575153" y="5941190"/>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59" name="Oval 558">
            <a:extLst>
              <a:ext uri="{FF2B5EF4-FFF2-40B4-BE49-F238E27FC236}">
                <a16:creationId xmlns:a16="http://schemas.microsoft.com/office/drawing/2014/main" id="{8B629823-B457-4DE9-BD64-CCF126F9835F}"/>
              </a:ext>
            </a:extLst>
          </p:cNvPr>
          <p:cNvSpPr/>
          <p:nvPr/>
        </p:nvSpPr>
        <p:spPr>
          <a:xfrm>
            <a:off x="4727553" y="5941190"/>
            <a:ext cx="161502" cy="14818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60" name="Oval 559">
            <a:extLst>
              <a:ext uri="{FF2B5EF4-FFF2-40B4-BE49-F238E27FC236}">
                <a16:creationId xmlns:a16="http://schemas.microsoft.com/office/drawing/2014/main" id="{F6B7E589-864F-4124-8755-85093ED8AD97}"/>
              </a:ext>
            </a:extLst>
          </p:cNvPr>
          <p:cNvSpPr/>
          <p:nvPr/>
        </p:nvSpPr>
        <p:spPr>
          <a:xfrm>
            <a:off x="4879953" y="5941190"/>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66" name="Oval 565">
            <a:extLst>
              <a:ext uri="{FF2B5EF4-FFF2-40B4-BE49-F238E27FC236}">
                <a16:creationId xmlns:a16="http://schemas.microsoft.com/office/drawing/2014/main" id="{1A1CB5BC-54AD-47EA-8E0E-7EA1F817EFBB}"/>
              </a:ext>
            </a:extLst>
          </p:cNvPr>
          <p:cNvSpPr/>
          <p:nvPr/>
        </p:nvSpPr>
        <p:spPr>
          <a:xfrm>
            <a:off x="6083262" y="5941190"/>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67" name="Oval 566">
            <a:extLst>
              <a:ext uri="{FF2B5EF4-FFF2-40B4-BE49-F238E27FC236}">
                <a16:creationId xmlns:a16="http://schemas.microsoft.com/office/drawing/2014/main" id="{36E11527-D19C-4ABF-B145-C67E3ECAB4F3}"/>
              </a:ext>
            </a:extLst>
          </p:cNvPr>
          <p:cNvSpPr/>
          <p:nvPr/>
        </p:nvSpPr>
        <p:spPr>
          <a:xfrm>
            <a:off x="6235662" y="5941190"/>
            <a:ext cx="161502" cy="148181"/>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68" name="Oval 567">
            <a:extLst>
              <a:ext uri="{FF2B5EF4-FFF2-40B4-BE49-F238E27FC236}">
                <a16:creationId xmlns:a16="http://schemas.microsoft.com/office/drawing/2014/main" id="{542B7613-C965-48A1-9C89-E80993E9A347}"/>
              </a:ext>
            </a:extLst>
          </p:cNvPr>
          <p:cNvSpPr/>
          <p:nvPr/>
        </p:nvSpPr>
        <p:spPr>
          <a:xfrm>
            <a:off x="6388062" y="5941190"/>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69" name="Oval 568">
            <a:extLst>
              <a:ext uri="{FF2B5EF4-FFF2-40B4-BE49-F238E27FC236}">
                <a16:creationId xmlns:a16="http://schemas.microsoft.com/office/drawing/2014/main" id="{EDF017EE-EDB4-416B-93AE-CF8221F16F06}"/>
              </a:ext>
            </a:extLst>
          </p:cNvPr>
          <p:cNvSpPr/>
          <p:nvPr/>
        </p:nvSpPr>
        <p:spPr>
          <a:xfrm>
            <a:off x="6540462" y="5941190"/>
            <a:ext cx="161502" cy="148181"/>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70" name="Oval 569">
            <a:extLst>
              <a:ext uri="{FF2B5EF4-FFF2-40B4-BE49-F238E27FC236}">
                <a16:creationId xmlns:a16="http://schemas.microsoft.com/office/drawing/2014/main" id="{8170301D-D436-4660-A7F6-EE01D6C5527B}"/>
              </a:ext>
            </a:extLst>
          </p:cNvPr>
          <p:cNvSpPr/>
          <p:nvPr/>
        </p:nvSpPr>
        <p:spPr>
          <a:xfrm>
            <a:off x="6692862" y="5941190"/>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71" name="Oval 570">
            <a:extLst>
              <a:ext uri="{FF2B5EF4-FFF2-40B4-BE49-F238E27FC236}">
                <a16:creationId xmlns:a16="http://schemas.microsoft.com/office/drawing/2014/main" id="{5ACA75E8-709E-420B-B1D4-1C1C0D55E929}"/>
              </a:ext>
            </a:extLst>
          </p:cNvPr>
          <p:cNvSpPr/>
          <p:nvPr/>
        </p:nvSpPr>
        <p:spPr>
          <a:xfrm>
            <a:off x="6845262" y="5941190"/>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73" name="Oval 572">
            <a:extLst>
              <a:ext uri="{FF2B5EF4-FFF2-40B4-BE49-F238E27FC236}">
                <a16:creationId xmlns:a16="http://schemas.microsoft.com/office/drawing/2014/main" id="{1664C85D-9764-4656-8629-8582A3ABB783}"/>
              </a:ext>
            </a:extLst>
          </p:cNvPr>
          <p:cNvSpPr/>
          <p:nvPr/>
        </p:nvSpPr>
        <p:spPr>
          <a:xfrm>
            <a:off x="7409142" y="5941190"/>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74" name="Oval 573">
            <a:extLst>
              <a:ext uri="{FF2B5EF4-FFF2-40B4-BE49-F238E27FC236}">
                <a16:creationId xmlns:a16="http://schemas.microsoft.com/office/drawing/2014/main" id="{EF7AEDF3-9BE4-4192-8322-9BA0FE763CD2}"/>
              </a:ext>
            </a:extLst>
          </p:cNvPr>
          <p:cNvSpPr/>
          <p:nvPr/>
        </p:nvSpPr>
        <p:spPr>
          <a:xfrm>
            <a:off x="7561542" y="5941190"/>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75" name="Oval 574">
            <a:extLst>
              <a:ext uri="{FF2B5EF4-FFF2-40B4-BE49-F238E27FC236}">
                <a16:creationId xmlns:a16="http://schemas.microsoft.com/office/drawing/2014/main" id="{B67E3DF7-608A-4C16-B43C-0A18D7F2BEE1}"/>
              </a:ext>
            </a:extLst>
          </p:cNvPr>
          <p:cNvSpPr/>
          <p:nvPr/>
        </p:nvSpPr>
        <p:spPr>
          <a:xfrm>
            <a:off x="7713942" y="5941190"/>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76" name="Oval 575">
            <a:extLst>
              <a:ext uri="{FF2B5EF4-FFF2-40B4-BE49-F238E27FC236}">
                <a16:creationId xmlns:a16="http://schemas.microsoft.com/office/drawing/2014/main" id="{48C1B4A1-9956-4AB7-AFDB-1FD11331BB7F}"/>
              </a:ext>
            </a:extLst>
          </p:cNvPr>
          <p:cNvSpPr/>
          <p:nvPr/>
        </p:nvSpPr>
        <p:spPr>
          <a:xfrm>
            <a:off x="7866342" y="5941190"/>
            <a:ext cx="161502" cy="14818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77" name="Oval 576">
            <a:extLst>
              <a:ext uri="{FF2B5EF4-FFF2-40B4-BE49-F238E27FC236}">
                <a16:creationId xmlns:a16="http://schemas.microsoft.com/office/drawing/2014/main" id="{86B7AC44-9881-4109-9133-5F8F2B87ECD7}"/>
              </a:ext>
            </a:extLst>
          </p:cNvPr>
          <p:cNvSpPr/>
          <p:nvPr/>
        </p:nvSpPr>
        <p:spPr>
          <a:xfrm>
            <a:off x="8018742" y="5941190"/>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81" name="Oval 580">
            <a:extLst>
              <a:ext uri="{FF2B5EF4-FFF2-40B4-BE49-F238E27FC236}">
                <a16:creationId xmlns:a16="http://schemas.microsoft.com/office/drawing/2014/main" id="{0DA18079-4BE4-4905-9E12-4ED710FD8162}"/>
              </a:ext>
            </a:extLst>
          </p:cNvPr>
          <p:cNvSpPr/>
          <p:nvPr/>
        </p:nvSpPr>
        <p:spPr>
          <a:xfrm>
            <a:off x="8904168" y="5941190"/>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82" name="Oval 581">
            <a:extLst>
              <a:ext uri="{FF2B5EF4-FFF2-40B4-BE49-F238E27FC236}">
                <a16:creationId xmlns:a16="http://schemas.microsoft.com/office/drawing/2014/main" id="{993518FF-802D-42D6-995D-4AD727FDBE78}"/>
              </a:ext>
            </a:extLst>
          </p:cNvPr>
          <p:cNvSpPr/>
          <p:nvPr/>
        </p:nvSpPr>
        <p:spPr>
          <a:xfrm>
            <a:off x="9056568" y="5941190"/>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83" name="Oval 582">
            <a:extLst>
              <a:ext uri="{FF2B5EF4-FFF2-40B4-BE49-F238E27FC236}">
                <a16:creationId xmlns:a16="http://schemas.microsoft.com/office/drawing/2014/main" id="{627569BD-8682-47CE-9CD8-C5F02B4138B1}"/>
              </a:ext>
            </a:extLst>
          </p:cNvPr>
          <p:cNvSpPr/>
          <p:nvPr/>
        </p:nvSpPr>
        <p:spPr>
          <a:xfrm>
            <a:off x="9208968" y="5941190"/>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84" name="Oval 583">
            <a:extLst>
              <a:ext uri="{FF2B5EF4-FFF2-40B4-BE49-F238E27FC236}">
                <a16:creationId xmlns:a16="http://schemas.microsoft.com/office/drawing/2014/main" id="{2A06BC64-ECD7-464A-895A-127D3E21D997}"/>
              </a:ext>
            </a:extLst>
          </p:cNvPr>
          <p:cNvSpPr/>
          <p:nvPr/>
        </p:nvSpPr>
        <p:spPr>
          <a:xfrm>
            <a:off x="9361368" y="5941190"/>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85" name="Oval 584">
            <a:extLst>
              <a:ext uri="{FF2B5EF4-FFF2-40B4-BE49-F238E27FC236}">
                <a16:creationId xmlns:a16="http://schemas.microsoft.com/office/drawing/2014/main" id="{8B4AE7A9-0EE2-4F15-B738-A0D2DFFDA0B6}"/>
              </a:ext>
            </a:extLst>
          </p:cNvPr>
          <p:cNvSpPr/>
          <p:nvPr/>
        </p:nvSpPr>
        <p:spPr>
          <a:xfrm>
            <a:off x="9513768" y="5941190"/>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86" name="Oval 585">
            <a:extLst>
              <a:ext uri="{FF2B5EF4-FFF2-40B4-BE49-F238E27FC236}">
                <a16:creationId xmlns:a16="http://schemas.microsoft.com/office/drawing/2014/main" id="{E438D12D-4ECC-4696-B228-44B8384DD6B3}"/>
              </a:ext>
            </a:extLst>
          </p:cNvPr>
          <p:cNvSpPr/>
          <p:nvPr/>
        </p:nvSpPr>
        <p:spPr>
          <a:xfrm>
            <a:off x="9666168" y="5941190"/>
            <a:ext cx="161502" cy="14818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87" name="Oval 586">
            <a:extLst>
              <a:ext uri="{FF2B5EF4-FFF2-40B4-BE49-F238E27FC236}">
                <a16:creationId xmlns:a16="http://schemas.microsoft.com/office/drawing/2014/main" id="{07A16B5B-9F44-4E92-B050-269931A9F7D3}"/>
              </a:ext>
            </a:extLst>
          </p:cNvPr>
          <p:cNvSpPr/>
          <p:nvPr/>
        </p:nvSpPr>
        <p:spPr>
          <a:xfrm>
            <a:off x="9818568" y="5941190"/>
            <a:ext cx="161502" cy="148181"/>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88" name="Oval 587">
            <a:extLst>
              <a:ext uri="{FF2B5EF4-FFF2-40B4-BE49-F238E27FC236}">
                <a16:creationId xmlns:a16="http://schemas.microsoft.com/office/drawing/2014/main" id="{AADA077D-34A5-438C-8E84-5CD06C4680CF}"/>
              </a:ext>
            </a:extLst>
          </p:cNvPr>
          <p:cNvSpPr/>
          <p:nvPr/>
        </p:nvSpPr>
        <p:spPr>
          <a:xfrm>
            <a:off x="9970968" y="5941190"/>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89" name="Oval 588">
            <a:extLst>
              <a:ext uri="{FF2B5EF4-FFF2-40B4-BE49-F238E27FC236}">
                <a16:creationId xmlns:a16="http://schemas.microsoft.com/office/drawing/2014/main" id="{ACB985FE-B601-47C9-84F9-EF00C12BDF5E}"/>
              </a:ext>
            </a:extLst>
          </p:cNvPr>
          <p:cNvSpPr/>
          <p:nvPr/>
        </p:nvSpPr>
        <p:spPr>
          <a:xfrm>
            <a:off x="10382448" y="5941190"/>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90" name="Oval 589">
            <a:extLst>
              <a:ext uri="{FF2B5EF4-FFF2-40B4-BE49-F238E27FC236}">
                <a16:creationId xmlns:a16="http://schemas.microsoft.com/office/drawing/2014/main" id="{3FF8160B-E4AD-486C-A020-52B8CA2DAA70}"/>
              </a:ext>
            </a:extLst>
          </p:cNvPr>
          <p:cNvSpPr/>
          <p:nvPr/>
        </p:nvSpPr>
        <p:spPr>
          <a:xfrm>
            <a:off x="10534848" y="5941190"/>
            <a:ext cx="161502" cy="148181"/>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91" name="Oval 590">
            <a:extLst>
              <a:ext uri="{FF2B5EF4-FFF2-40B4-BE49-F238E27FC236}">
                <a16:creationId xmlns:a16="http://schemas.microsoft.com/office/drawing/2014/main" id="{C01E557E-1650-4DF6-9BFD-87CFE1B5EFC2}"/>
              </a:ext>
            </a:extLst>
          </p:cNvPr>
          <p:cNvSpPr/>
          <p:nvPr/>
        </p:nvSpPr>
        <p:spPr>
          <a:xfrm>
            <a:off x="10687248" y="5941190"/>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97" name="Oval 596">
            <a:extLst>
              <a:ext uri="{FF2B5EF4-FFF2-40B4-BE49-F238E27FC236}">
                <a16:creationId xmlns:a16="http://schemas.microsoft.com/office/drawing/2014/main" id="{0FF1A48C-AB5B-45CA-A120-D199D7F3B749}"/>
              </a:ext>
            </a:extLst>
          </p:cNvPr>
          <p:cNvSpPr/>
          <p:nvPr/>
        </p:nvSpPr>
        <p:spPr>
          <a:xfrm>
            <a:off x="5949066" y="3449846"/>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98" name="Oval 597">
            <a:extLst>
              <a:ext uri="{FF2B5EF4-FFF2-40B4-BE49-F238E27FC236}">
                <a16:creationId xmlns:a16="http://schemas.microsoft.com/office/drawing/2014/main" id="{72519D4B-7187-4177-AC30-03B5AFA832EE}"/>
              </a:ext>
            </a:extLst>
          </p:cNvPr>
          <p:cNvSpPr/>
          <p:nvPr/>
        </p:nvSpPr>
        <p:spPr>
          <a:xfrm>
            <a:off x="6101466" y="3449846"/>
            <a:ext cx="161502" cy="148181"/>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99" name="Oval 598">
            <a:extLst>
              <a:ext uri="{FF2B5EF4-FFF2-40B4-BE49-F238E27FC236}">
                <a16:creationId xmlns:a16="http://schemas.microsoft.com/office/drawing/2014/main" id="{CBFF6120-8D09-4A8A-BE37-492C344B47C7}"/>
              </a:ext>
            </a:extLst>
          </p:cNvPr>
          <p:cNvSpPr/>
          <p:nvPr/>
        </p:nvSpPr>
        <p:spPr>
          <a:xfrm>
            <a:off x="6253866" y="3449846"/>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600" name="Oval 599">
            <a:extLst>
              <a:ext uri="{FF2B5EF4-FFF2-40B4-BE49-F238E27FC236}">
                <a16:creationId xmlns:a16="http://schemas.microsoft.com/office/drawing/2014/main" id="{AA94E512-E553-4FF9-BBC3-5BBB230C7F63}"/>
              </a:ext>
            </a:extLst>
          </p:cNvPr>
          <p:cNvSpPr/>
          <p:nvPr/>
        </p:nvSpPr>
        <p:spPr>
          <a:xfrm>
            <a:off x="6406266" y="3449846"/>
            <a:ext cx="161502" cy="148181"/>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601" name="Oval 600">
            <a:extLst>
              <a:ext uri="{FF2B5EF4-FFF2-40B4-BE49-F238E27FC236}">
                <a16:creationId xmlns:a16="http://schemas.microsoft.com/office/drawing/2014/main" id="{9ACCE12B-CEBF-45D2-AE36-DA9635211549}"/>
              </a:ext>
            </a:extLst>
          </p:cNvPr>
          <p:cNvSpPr/>
          <p:nvPr/>
        </p:nvSpPr>
        <p:spPr>
          <a:xfrm>
            <a:off x="6558666" y="3449846"/>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605" name="Oval 604">
            <a:extLst>
              <a:ext uri="{FF2B5EF4-FFF2-40B4-BE49-F238E27FC236}">
                <a16:creationId xmlns:a16="http://schemas.microsoft.com/office/drawing/2014/main" id="{7E1EC19F-6894-4ADB-8278-D75C8F6CF7E7}"/>
              </a:ext>
            </a:extLst>
          </p:cNvPr>
          <p:cNvSpPr/>
          <p:nvPr/>
        </p:nvSpPr>
        <p:spPr>
          <a:xfrm>
            <a:off x="5919296" y="5933439"/>
            <a:ext cx="161502" cy="148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5" name="Speech Bubble: Rectangle 4">
            <a:extLst>
              <a:ext uri="{FF2B5EF4-FFF2-40B4-BE49-F238E27FC236}">
                <a16:creationId xmlns:a16="http://schemas.microsoft.com/office/drawing/2014/main" id="{27E730C7-1853-46FB-BCD9-96EB3C1E2F37}"/>
              </a:ext>
            </a:extLst>
          </p:cNvPr>
          <p:cNvSpPr/>
          <p:nvPr/>
        </p:nvSpPr>
        <p:spPr>
          <a:xfrm>
            <a:off x="8475358" y="1096584"/>
            <a:ext cx="2469089" cy="949338"/>
          </a:xfrm>
          <a:prstGeom prst="wedgeRectCallout">
            <a:avLst>
              <a:gd name="adj1" fmla="val -30250"/>
              <a:gd name="adj2" fmla="val 24027"/>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Roboto Condensed Light" panose="02000000000000000000" pitchFamily="2" charset="0"/>
              </a:rPr>
              <a:t>This shows which applications support which business capabilities and highlights the extent of risk each capability faces due to technical or backend issues.</a:t>
            </a:r>
            <a:endParaRPr lang="en-CA" dirty="0">
              <a:latin typeface="Roboto Condensed Light" panose="02000000000000000000" pitchFamily="2" charset="0"/>
            </a:endParaRPr>
          </a:p>
        </p:txBody>
      </p:sp>
      <p:sp>
        <p:nvSpPr>
          <p:cNvPr id="606" name="Speech Bubble: Rectangle 605">
            <a:extLst>
              <a:ext uri="{FF2B5EF4-FFF2-40B4-BE49-F238E27FC236}">
                <a16:creationId xmlns:a16="http://schemas.microsoft.com/office/drawing/2014/main" id="{9B1EEAC2-590C-4A0E-B6E7-7ED73C194D4D}"/>
              </a:ext>
            </a:extLst>
          </p:cNvPr>
          <p:cNvSpPr/>
          <p:nvPr/>
        </p:nvSpPr>
        <p:spPr>
          <a:xfrm>
            <a:off x="4557120" y="6154834"/>
            <a:ext cx="1544346" cy="563827"/>
          </a:xfrm>
          <a:prstGeom prst="wedgeRectCallout">
            <a:avLst>
              <a:gd name="adj1" fmla="val 40924"/>
              <a:gd name="adj2" fmla="val -16705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Roboto Condensed Light" panose="02000000000000000000" pitchFamily="2" charset="0"/>
              </a:rPr>
              <a:t>No applications support </a:t>
            </a:r>
            <a:r>
              <a:rPr lang="en-US" i="1" dirty="0">
                <a:latin typeface="Roboto Condensed Light" panose="02000000000000000000" pitchFamily="2" charset="0"/>
              </a:rPr>
              <a:t>Change Mgmt.” </a:t>
            </a:r>
            <a:r>
              <a:rPr lang="en-US" dirty="0">
                <a:latin typeface="Roboto Condensed Light" panose="02000000000000000000" pitchFamily="2" charset="0"/>
              </a:rPr>
              <a:t>Potential Gap</a:t>
            </a:r>
            <a:endParaRPr lang="en-CA" dirty="0">
              <a:latin typeface="Roboto Condensed Light" panose="02000000000000000000" pitchFamily="2" charset="0"/>
            </a:endParaRPr>
          </a:p>
        </p:txBody>
      </p:sp>
      <p:sp>
        <p:nvSpPr>
          <p:cNvPr id="607" name="Speech Bubble: Rectangle 606">
            <a:extLst>
              <a:ext uri="{FF2B5EF4-FFF2-40B4-BE49-F238E27FC236}">
                <a16:creationId xmlns:a16="http://schemas.microsoft.com/office/drawing/2014/main" id="{8340BACA-99EC-450A-BE71-0471E006F3DB}"/>
              </a:ext>
            </a:extLst>
          </p:cNvPr>
          <p:cNvSpPr/>
          <p:nvPr/>
        </p:nvSpPr>
        <p:spPr>
          <a:xfrm>
            <a:off x="3934519" y="3800414"/>
            <a:ext cx="2093718" cy="531321"/>
          </a:xfrm>
          <a:prstGeom prst="wedgeRectCallout">
            <a:avLst>
              <a:gd name="adj1" fmla="val 66406"/>
              <a:gd name="adj2" fmla="val -87002"/>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latin typeface="Roboto Condensed Light" panose="02000000000000000000" pitchFamily="2" charset="0"/>
              </a:rPr>
              <a:t>High Application Excess </a:t>
            </a:r>
          </a:p>
          <a:p>
            <a:pPr algn="ctr"/>
            <a:r>
              <a:rPr lang="en-US" dirty="0">
                <a:latin typeface="Roboto Condensed Light" panose="02000000000000000000" pitchFamily="2" charset="0"/>
              </a:rPr>
              <a:t>(redundancy or disparity) for </a:t>
            </a:r>
            <a:r>
              <a:rPr lang="en-US" i="1" dirty="0">
                <a:latin typeface="Roboto Condensed Light" panose="02000000000000000000" pitchFamily="2" charset="0"/>
              </a:rPr>
              <a:t>Manufacturing Asset Planning </a:t>
            </a:r>
            <a:endParaRPr lang="en-CA" i="1" dirty="0">
              <a:latin typeface="Roboto Condensed Light" panose="02000000000000000000" pitchFamily="2" charset="0"/>
            </a:endParaRPr>
          </a:p>
        </p:txBody>
      </p:sp>
      <p:sp>
        <p:nvSpPr>
          <p:cNvPr id="608" name="Speech Bubble: Rectangle 607">
            <a:extLst>
              <a:ext uri="{FF2B5EF4-FFF2-40B4-BE49-F238E27FC236}">
                <a16:creationId xmlns:a16="http://schemas.microsoft.com/office/drawing/2014/main" id="{8ACA6650-189D-4F33-A221-40AD47C3DDB5}"/>
              </a:ext>
            </a:extLst>
          </p:cNvPr>
          <p:cNvSpPr/>
          <p:nvPr/>
        </p:nvSpPr>
        <p:spPr>
          <a:xfrm>
            <a:off x="2069439" y="1507083"/>
            <a:ext cx="1253648" cy="499316"/>
          </a:xfrm>
          <a:prstGeom prst="wedgeRectCallout">
            <a:avLst>
              <a:gd name="adj1" fmla="val 29822"/>
              <a:gd name="adj2" fmla="val 121027"/>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latin typeface="Roboto Condensed Light" panose="02000000000000000000" pitchFamily="2" charset="0"/>
              </a:rPr>
              <a:t>Market Research &amp; Analysis </a:t>
            </a:r>
            <a:r>
              <a:rPr lang="en-US" dirty="0">
                <a:latin typeface="Roboto Condensed Light" panose="02000000000000000000" pitchFamily="2" charset="0"/>
              </a:rPr>
              <a:t>is at High Risk</a:t>
            </a:r>
            <a:endParaRPr lang="en-CA" dirty="0">
              <a:latin typeface="Roboto Condensed Light" panose="02000000000000000000" pitchFamily="2" charset="0"/>
            </a:endParaRPr>
          </a:p>
        </p:txBody>
      </p:sp>
      <p:sp>
        <p:nvSpPr>
          <p:cNvPr id="339" name="Speech Bubble: Rectangle 338">
            <a:extLst>
              <a:ext uri="{FF2B5EF4-FFF2-40B4-BE49-F238E27FC236}">
                <a16:creationId xmlns:a16="http://schemas.microsoft.com/office/drawing/2014/main" id="{271E841C-0E21-4A38-B7FC-D555BA490A8F}"/>
              </a:ext>
            </a:extLst>
          </p:cNvPr>
          <p:cNvSpPr/>
          <p:nvPr/>
        </p:nvSpPr>
        <p:spPr>
          <a:xfrm>
            <a:off x="8557132" y="3771693"/>
            <a:ext cx="1641720" cy="531321"/>
          </a:xfrm>
          <a:prstGeom prst="wedgeRectCallout">
            <a:avLst>
              <a:gd name="adj1" fmla="val -61584"/>
              <a:gd name="adj2" fmla="val 90279"/>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i="1" dirty="0">
                <a:latin typeface="Roboto Condensed Light" panose="02000000000000000000" pitchFamily="2" charset="0"/>
              </a:rPr>
              <a:t>Customer Retention </a:t>
            </a:r>
            <a:r>
              <a:rPr lang="en-US" dirty="0">
                <a:latin typeface="Roboto Condensed Light" panose="02000000000000000000" pitchFamily="2" charset="0"/>
              </a:rPr>
              <a:t>is enabled by “Shadow IT” causing uncertain risk</a:t>
            </a:r>
            <a:endParaRPr lang="en-CA" i="1" dirty="0">
              <a:latin typeface="Roboto Condensed Light" panose="02000000000000000000" pitchFamily="2" charset="0"/>
            </a:endParaRPr>
          </a:p>
        </p:txBody>
      </p:sp>
      <p:sp>
        <p:nvSpPr>
          <p:cNvPr id="338" name="Oval 337">
            <a:extLst>
              <a:ext uri="{FF2B5EF4-FFF2-40B4-BE49-F238E27FC236}">
                <a16:creationId xmlns:a16="http://schemas.microsoft.com/office/drawing/2014/main" id="{AA062C3D-B774-4061-8D96-7B12C5676BFD}"/>
              </a:ext>
            </a:extLst>
          </p:cNvPr>
          <p:cNvSpPr/>
          <p:nvPr/>
        </p:nvSpPr>
        <p:spPr>
          <a:xfrm>
            <a:off x="173271" y="5322384"/>
            <a:ext cx="161502" cy="148181"/>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340" name="Oval 339">
            <a:extLst>
              <a:ext uri="{FF2B5EF4-FFF2-40B4-BE49-F238E27FC236}">
                <a16:creationId xmlns:a16="http://schemas.microsoft.com/office/drawing/2014/main" id="{696AFE41-E797-4452-BB15-EDB50B2E0D6A}"/>
              </a:ext>
            </a:extLst>
          </p:cNvPr>
          <p:cNvSpPr/>
          <p:nvPr/>
        </p:nvSpPr>
        <p:spPr>
          <a:xfrm>
            <a:off x="173271" y="5557978"/>
            <a:ext cx="161502" cy="14818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344" name="Oval 343">
            <a:extLst>
              <a:ext uri="{FF2B5EF4-FFF2-40B4-BE49-F238E27FC236}">
                <a16:creationId xmlns:a16="http://schemas.microsoft.com/office/drawing/2014/main" id="{B64938AE-8C5E-4155-AE04-9AE2F266FD50}"/>
              </a:ext>
            </a:extLst>
          </p:cNvPr>
          <p:cNvSpPr/>
          <p:nvPr/>
        </p:nvSpPr>
        <p:spPr>
          <a:xfrm>
            <a:off x="173271" y="5793572"/>
            <a:ext cx="161502" cy="148181"/>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345" name="Oval 344">
            <a:extLst>
              <a:ext uri="{FF2B5EF4-FFF2-40B4-BE49-F238E27FC236}">
                <a16:creationId xmlns:a16="http://schemas.microsoft.com/office/drawing/2014/main" id="{76545D58-6AC3-4094-B075-57FE60AB6404}"/>
              </a:ext>
            </a:extLst>
          </p:cNvPr>
          <p:cNvSpPr/>
          <p:nvPr/>
        </p:nvSpPr>
        <p:spPr>
          <a:xfrm>
            <a:off x="173271" y="6029165"/>
            <a:ext cx="161502" cy="148181"/>
          </a:xfrm>
          <a:prstGeom prst="ellipse">
            <a:avLst/>
          </a:prstGeom>
          <a:solidFill>
            <a:srgbClr val="898989"/>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500" dirty="0">
                <a:latin typeface="Roboto Condensed Light" panose="02000000000000000000" pitchFamily="2" charset="0"/>
              </a:rPr>
              <a:t>#</a:t>
            </a:r>
            <a:endParaRPr lang="en-CA" sz="500" dirty="0">
              <a:latin typeface="Roboto Condensed Light" panose="02000000000000000000" pitchFamily="2" charset="0"/>
            </a:endParaRPr>
          </a:p>
        </p:txBody>
      </p:sp>
      <p:sp>
        <p:nvSpPr>
          <p:cNvPr id="346" name="TextBox 345">
            <a:extLst>
              <a:ext uri="{FF2B5EF4-FFF2-40B4-BE49-F238E27FC236}">
                <a16:creationId xmlns:a16="http://schemas.microsoft.com/office/drawing/2014/main" id="{D367E01D-0587-4AC5-92ED-833CEF38D9FA}"/>
              </a:ext>
            </a:extLst>
          </p:cNvPr>
          <p:cNvSpPr txBox="1"/>
          <p:nvPr/>
        </p:nvSpPr>
        <p:spPr>
          <a:xfrm>
            <a:off x="469681" y="5302992"/>
            <a:ext cx="1422144" cy="241415"/>
          </a:xfrm>
          <a:prstGeom prst="rect">
            <a:avLst/>
          </a:prstGeom>
        </p:spPr>
        <p:txBody>
          <a:bodyPr wrap="none" lIns="0" tIns="0" rIns="0" bIns="0" numCol="1" spcCol="360000" rtlCol="0">
            <a:noAutofit/>
          </a:bodyPr>
          <a:lstStyle/>
          <a:p>
            <a:pPr algn="l">
              <a:lnSpc>
                <a:spcPct val="110000"/>
              </a:lnSpc>
              <a:tabLst/>
            </a:pPr>
            <a:r>
              <a:rPr lang="en-US" sz="1050" dirty="0">
                <a:solidFill>
                  <a:schemeClr val="tx1">
                    <a:lumMod val="50000"/>
                  </a:schemeClr>
                </a:solidFill>
                <a:latin typeface="Roboto Condensed Light" panose="02000000000000000000" pitchFamily="2" charset="0"/>
                <a:ea typeface="Roboto Condensed Light" panose="02000000000000000000" pitchFamily="2" charset="0"/>
              </a:rPr>
              <a:t>Custom Application</a:t>
            </a:r>
            <a:endParaRPr lang="en-CA" sz="105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347" name="TextBox 346">
            <a:extLst>
              <a:ext uri="{FF2B5EF4-FFF2-40B4-BE49-F238E27FC236}">
                <a16:creationId xmlns:a16="http://schemas.microsoft.com/office/drawing/2014/main" id="{BA6DDAE7-8521-4628-A433-CB4BA8687462}"/>
              </a:ext>
            </a:extLst>
          </p:cNvPr>
          <p:cNvSpPr txBox="1"/>
          <p:nvPr/>
        </p:nvSpPr>
        <p:spPr>
          <a:xfrm>
            <a:off x="477974" y="5549146"/>
            <a:ext cx="1422144" cy="241415"/>
          </a:xfrm>
          <a:prstGeom prst="rect">
            <a:avLst/>
          </a:prstGeom>
        </p:spPr>
        <p:txBody>
          <a:bodyPr wrap="none" lIns="0" tIns="0" rIns="0" bIns="0" numCol="1" spcCol="360000" rtlCol="0">
            <a:noAutofit/>
          </a:bodyPr>
          <a:lstStyle/>
          <a:p>
            <a:pPr algn="l">
              <a:lnSpc>
                <a:spcPct val="110000"/>
              </a:lnSpc>
              <a:tabLst/>
            </a:pPr>
            <a:r>
              <a:rPr lang="en-US" sz="1050" dirty="0">
                <a:solidFill>
                  <a:schemeClr val="tx1">
                    <a:lumMod val="50000"/>
                  </a:schemeClr>
                </a:solidFill>
                <a:latin typeface="Roboto Condensed Light" panose="02000000000000000000" pitchFamily="2" charset="0"/>
                <a:ea typeface="Roboto Condensed Light" panose="02000000000000000000" pitchFamily="2" charset="0"/>
              </a:rPr>
              <a:t>Productivity Tool</a:t>
            </a:r>
            <a:endParaRPr lang="en-CA" sz="105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348" name="TextBox 347">
            <a:extLst>
              <a:ext uri="{FF2B5EF4-FFF2-40B4-BE49-F238E27FC236}">
                <a16:creationId xmlns:a16="http://schemas.microsoft.com/office/drawing/2014/main" id="{0F34272F-68CD-4FA0-8DF8-88285CBD6561}"/>
              </a:ext>
            </a:extLst>
          </p:cNvPr>
          <p:cNvSpPr txBox="1"/>
          <p:nvPr/>
        </p:nvSpPr>
        <p:spPr>
          <a:xfrm>
            <a:off x="469681" y="5797992"/>
            <a:ext cx="1422144" cy="241415"/>
          </a:xfrm>
          <a:prstGeom prst="rect">
            <a:avLst/>
          </a:prstGeom>
        </p:spPr>
        <p:txBody>
          <a:bodyPr wrap="none" lIns="0" tIns="0" rIns="0" bIns="0" numCol="1" spcCol="360000" rtlCol="0">
            <a:noAutofit/>
          </a:bodyPr>
          <a:lstStyle/>
          <a:p>
            <a:pPr algn="l">
              <a:lnSpc>
                <a:spcPct val="110000"/>
              </a:lnSpc>
              <a:tabLst/>
            </a:pPr>
            <a:r>
              <a:rPr lang="en-US" sz="1050" dirty="0">
                <a:solidFill>
                  <a:schemeClr val="tx1">
                    <a:lumMod val="50000"/>
                  </a:schemeClr>
                </a:solidFill>
                <a:latin typeface="Roboto Condensed Light" panose="02000000000000000000" pitchFamily="2" charset="0"/>
                <a:ea typeface="Roboto Condensed Light" panose="02000000000000000000" pitchFamily="2" charset="0"/>
              </a:rPr>
              <a:t>Partner Application</a:t>
            </a:r>
            <a:endParaRPr lang="en-CA" sz="105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353" name="TextBox 352">
            <a:extLst>
              <a:ext uri="{FF2B5EF4-FFF2-40B4-BE49-F238E27FC236}">
                <a16:creationId xmlns:a16="http://schemas.microsoft.com/office/drawing/2014/main" id="{D8B294A2-EAB2-4206-A2F1-3498771C9EDE}"/>
              </a:ext>
            </a:extLst>
          </p:cNvPr>
          <p:cNvSpPr txBox="1"/>
          <p:nvPr/>
        </p:nvSpPr>
        <p:spPr>
          <a:xfrm>
            <a:off x="469207" y="5082364"/>
            <a:ext cx="1422144" cy="241415"/>
          </a:xfrm>
          <a:prstGeom prst="rect">
            <a:avLst/>
          </a:prstGeom>
        </p:spPr>
        <p:txBody>
          <a:bodyPr wrap="none" lIns="0" tIns="0" rIns="0" bIns="0" numCol="1" spcCol="360000" rtlCol="0">
            <a:noAutofit/>
          </a:bodyPr>
          <a:lstStyle/>
          <a:p>
            <a:pPr algn="l">
              <a:lnSpc>
                <a:spcPct val="110000"/>
              </a:lnSpc>
              <a:tabLst/>
            </a:pPr>
            <a:r>
              <a:rPr lang="en-US" sz="1050" dirty="0">
                <a:solidFill>
                  <a:schemeClr val="tx1">
                    <a:lumMod val="50000"/>
                  </a:schemeClr>
                </a:solidFill>
                <a:latin typeface="Roboto Condensed Light" panose="02000000000000000000" pitchFamily="2" charset="0"/>
                <a:ea typeface="Roboto Condensed Light" panose="02000000000000000000" pitchFamily="2" charset="0"/>
              </a:rPr>
              <a:t>Enterprise Application</a:t>
            </a:r>
            <a:endParaRPr lang="en-CA" sz="105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354" name="TextBox 353">
            <a:extLst>
              <a:ext uri="{FF2B5EF4-FFF2-40B4-BE49-F238E27FC236}">
                <a16:creationId xmlns:a16="http://schemas.microsoft.com/office/drawing/2014/main" id="{0FCFD6CC-4B81-47AD-BD96-65C6E0E4F7CA}"/>
              </a:ext>
            </a:extLst>
          </p:cNvPr>
          <p:cNvSpPr txBox="1"/>
          <p:nvPr/>
        </p:nvSpPr>
        <p:spPr>
          <a:xfrm>
            <a:off x="474844" y="6034126"/>
            <a:ext cx="1422144" cy="241415"/>
          </a:xfrm>
          <a:prstGeom prst="rect">
            <a:avLst/>
          </a:prstGeom>
        </p:spPr>
        <p:txBody>
          <a:bodyPr wrap="none" lIns="0" tIns="0" rIns="0" bIns="0" numCol="1" spcCol="360000" rtlCol="0">
            <a:noAutofit/>
          </a:bodyPr>
          <a:lstStyle/>
          <a:p>
            <a:pPr algn="l">
              <a:lnSpc>
                <a:spcPct val="110000"/>
              </a:lnSpc>
              <a:tabLst/>
            </a:pPr>
            <a:r>
              <a:rPr lang="en-US" sz="1050" dirty="0">
                <a:solidFill>
                  <a:schemeClr val="tx1">
                    <a:lumMod val="50000"/>
                  </a:schemeClr>
                </a:solidFill>
                <a:latin typeface="Roboto Condensed Light" panose="02000000000000000000" pitchFamily="2" charset="0"/>
                <a:ea typeface="Roboto Condensed Light" panose="02000000000000000000" pitchFamily="2" charset="0"/>
              </a:rPr>
              <a:t>Business-Managed Application</a:t>
            </a:r>
            <a:endParaRPr lang="en-CA" sz="105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355" name="Rectangle 354">
            <a:extLst>
              <a:ext uri="{FF2B5EF4-FFF2-40B4-BE49-F238E27FC236}">
                <a16:creationId xmlns:a16="http://schemas.microsoft.com/office/drawing/2014/main" id="{67C3049D-5F47-47AF-9782-8921E10CE0EA}"/>
              </a:ext>
            </a:extLst>
          </p:cNvPr>
          <p:cNvSpPr/>
          <p:nvPr/>
        </p:nvSpPr>
        <p:spPr>
          <a:xfrm>
            <a:off x="4440492" y="2837895"/>
            <a:ext cx="3542400" cy="21389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solidFill>
                <a:latin typeface="Roboto Condensed Light" panose="02000000000000000000" pitchFamily="2" charset="0"/>
              </a:rPr>
              <a:t>Instructions</a:t>
            </a:r>
          </a:p>
          <a:p>
            <a:pPr algn="ctr"/>
            <a:endParaRPr lang="en-US" sz="1200" dirty="0">
              <a:solidFill>
                <a:schemeClr val="bg2"/>
              </a:solidFill>
              <a:latin typeface="Roboto Condensed Light" panose="02000000000000000000" pitchFamily="2" charset="0"/>
            </a:endParaRPr>
          </a:p>
          <a:p>
            <a:pPr marL="228600" indent="-228600">
              <a:buAutoNum type="arabicPeriod"/>
            </a:pPr>
            <a:r>
              <a:rPr lang="en-US" sz="1200" dirty="0">
                <a:solidFill>
                  <a:schemeClr val="bg2"/>
                </a:solidFill>
                <a:latin typeface="Roboto Condensed Light" panose="02000000000000000000" pitchFamily="2" charset="0"/>
              </a:rPr>
              <a:t>Optional view for business capability map and snapshot outcome.</a:t>
            </a:r>
            <a:endParaRPr lang="en-CA" sz="1200" dirty="0">
              <a:solidFill>
                <a:schemeClr val="bg2"/>
              </a:solidFill>
              <a:latin typeface="Roboto Condensed Light" panose="02000000000000000000" pitchFamily="2" charset="0"/>
            </a:endParaRPr>
          </a:p>
        </p:txBody>
      </p:sp>
    </p:spTree>
    <p:extLst>
      <p:ext uri="{BB962C8B-B14F-4D97-AF65-F5344CB8AC3E}">
        <p14:creationId xmlns:p14="http://schemas.microsoft.com/office/powerpoint/2010/main" val="2162692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1360CD4-BD3C-4E64-ABB7-B5F11D36908B}"/>
              </a:ext>
            </a:extLst>
          </p:cNvPr>
          <p:cNvSpPr>
            <a:spLocks noGrp="1"/>
          </p:cNvSpPr>
          <p:nvPr>
            <p:ph type="body" sz="quarter" idx="10"/>
          </p:nvPr>
        </p:nvSpPr>
        <p:spPr/>
        <p:txBody>
          <a:bodyPr/>
          <a:lstStyle/>
          <a:p>
            <a:r>
              <a:rPr lang="en-US" dirty="0"/>
              <a:t>Table of Contents</a:t>
            </a:r>
            <a:endParaRPr lang="en-CA" dirty="0"/>
          </a:p>
        </p:txBody>
      </p:sp>
      <p:sp>
        <p:nvSpPr>
          <p:cNvPr id="5" name="Text Placeholder 4">
            <a:extLst>
              <a:ext uri="{FF2B5EF4-FFF2-40B4-BE49-F238E27FC236}">
                <a16:creationId xmlns:a16="http://schemas.microsoft.com/office/drawing/2014/main" id="{248E40A5-B4F1-4903-AEEF-D8ACB02FE73E}"/>
              </a:ext>
            </a:extLst>
          </p:cNvPr>
          <p:cNvSpPr>
            <a:spLocks noGrp="1"/>
          </p:cNvSpPr>
          <p:nvPr>
            <p:ph type="body" sz="quarter" idx="11"/>
          </p:nvPr>
        </p:nvSpPr>
        <p:spPr>
          <a:xfrm>
            <a:off x="650875" y="2596908"/>
            <a:ext cx="10046154" cy="2139216"/>
          </a:xfrm>
        </p:spPr>
        <p:txBody>
          <a:bodyPr/>
          <a:lstStyle/>
          <a:p>
            <a:pPr marL="457200" indent="-457200">
              <a:buAutoNum type="arabicPeriod"/>
            </a:pPr>
            <a:r>
              <a:rPr lang="en-US" dirty="0">
                <a:hlinkClick r:id="rId2" action="ppaction://hlinksldjump"/>
              </a:rPr>
              <a:t>Executive Summary</a:t>
            </a:r>
            <a:endParaRPr lang="en-US" dirty="0"/>
          </a:p>
          <a:p>
            <a:pPr marL="457200" indent="-457200">
              <a:buAutoNum type="arabicPeriod"/>
            </a:pPr>
            <a:r>
              <a:rPr lang="en-US" dirty="0">
                <a:hlinkClick r:id="rId3" action="ppaction://hlinksldjump"/>
              </a:rPr>
              <a:t>Application Portfolio Findings</a:t>
            </a:r>
            <a:endParaRPr lang="en-US" dirty="0"/>
          </a:p>
          <a:p>
            <a:pPr marL="457200" indent="-457200">
              <a:buAutoNum type="arabicPeriod"/>
            </a:pPr>
            <a:r>
              <a:rPr lang="en-US" dirty="0">
                <a:hlinkClick r:id="rId4" action="ppaction://hlinksldjump"/>
              </a:rPr>
              <a:t>Next Steps: Application Portfolio Transformation</a:t>
            </a:r>
            <a:endParaRPr lang="en-US" dirty="0"/>
          </a:p>
          <a:p>
            <a:pPr marL="457200" indent="-457200">
              <a:buAutoNum type="arabicPeriod"/>
            </a:pPr>
            <a:r>
              <a:rPr lang="en-US" dirty="0">
                <a:hlinkClick r:id="rId5" action="ppaction://hlinksldjump"/>
              </a:rPr>
              <a:t>Next Steps: Blueprints and Diagnostics</a:t>
            </a:r>
            <a:endParaRPr lang="en-US" dirty="0"/>
          </a:p>
          <a:p>
            <a:pPr marL="457200" indent="-457200">
              <a:buAutoNum type="arabicPeriod"/>
            </a:pPr>
            <a:r>
              <a:rPr lang="en-US" dirty="0">
                <a:hlinkClick r:id="rId6" action="ppaction://hlinksldjump"/>
              </a:rPr>
              <a:t>About Info-Tech Research Group</a:t>
            </a:r>
            <a:endParaRPr lang="en-US" dirty="0"/>
          </a:p>
        </p:txBody>
      </p:sp>
      <p:sp>
        <p:nvSpPr>
          <p:cNvPr id="6" name="Rectangle 5">
            <a:extLst>
              <a:ext uri="{FF2B5EF4-FFF2-40B4-BE49-F238E27FC236}">
                <a16:creationId xmlns:a16="http://schemas.microsoft.com/office/drawing/2014/main" id="{D7493624-F86A-4B10-A87E-25A991E3A893}"/>
              </a:ext>
            </a:extLst>
          </p:cNvPr>
          <p:cNvSpPr/>
          <p:nvPr/>
        </p:nvSpPr>
        <p:spPr>
          <a:xfrm>
            <a:off x="4132362" y="4442322"/>
            <a:ext cx="3542400" cy="21389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solidFill>
                <a:latin typeface="Roboto Condensed Light" panose="02000000000000000000" pitchFamily="2" charset="0"/>
              </a:rPr>
              <a:t>Instructions</a:t>
            </a:r>
          </a:p>
          <a:p>
            <a:pPr algn="ctr"/>
            <a:endParaRPr lang="en-US" sz="1200" dirty="0">
              <a:solidFill>
                <a:schemeClr val="bg2"/>
              </a:solidFill>
              <a:latin typeface="Roboto Condensed Light" panose="02000000000000000000" pitchFamily="2" charset="0"/>
            </a:endParaRPr>
          </a:p>
          <a:p>
            <a:pPr marL="228600" indent="-228600">
              <a:buAutoNum type="arabicPeriod"/>
            </a:pPr>
            <a:r>
              <a:rPr lang="en-US" sz="1200" dirty="0">
                <a:solidFill>
                  <a:schemeClr val="bg2"/>
                </a:solidFill>
                <a:latin typeface="Roboto Condensed Light" panose="02000000000000000000" pitchFamily="2" charset="0"/>
              </a:rPr>
              <a:t>Update the TOC at the end.</a:t>
            </a:r>
          </a:p>
          <a:p>
            <a:pPr algn="ctr"/>
            <a:endParaRPr lang="en-CA" sz="1200" dirty="0">
              <a:solidFill>
                <a:schemeClr val="bg2"/>
              </a:solidFill>
              <a:latin typeface="Roboto Condensed Light" panose="02000000000000000000" pitchFamily="2" charset="0"/>
            </a:endParaRPr>
          </a:p>
        </p:txBody>
      </p:sp>
    </p:spTree>
    <p:extLst>
      <p:ext uri="{BB962C8B-B14F-4D97-AF65-F5344CB8AC3E}">
        <p14:creationId xmlns:p14="http://schemas.microsoft.com/office/powerpoint/2010/main" val="3671290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C414C98-AA91-4CBB-B7F3-72F2E7FF0AC8}"/>
              </a:ext>
            </a:extLst>
          </p:cNvPr>
          <p:cNvSpPr>
            <a:spLocks noGrp="1"/>
          </p:cNvSpPr>
          <p:nvPr>
            <p:ph type="body" sz="quarter" idx="10"/>
          </p:nvPr>
        </p:nvSpPr>
        <p:spPr>
          <a:xfrm>
            <a:off x="533644" y="530225"/>
            <a:ext cx="11048756" cy="724147"/>
          </a:xfrm>
          <a:prstGeom prst="rect">
            <a:avLst/>
          </a:prstGeom>
        </p:spPr>
        <p:txBody>
          <a:bodyPr/>
          <a:lstStyle/>
          <a:p>
            <a:pPr algn="ctr"/>
            <a:r>
              <a:rPr lang="en-US" sz="3600" dirty="0"/>
              <a:t>Why is APM needed?</a:t>
            </a:r>
            <a:endParaRPr lang="en-CA" sz="3600" dirty="0"/>
          </a:p>
          <a:p>
            <a:pPr algn="ctr"/>
            <a:endParaRPr lang="en-CA" sz="3600" dirty="0"/>
          </a:p>
        </p:txBody>
      </p:sp>
      <p:sp>
        <p:nvSpPr>
          <p:cNvPr id="4" name="Title 3">
            <a:extLst>
              <a:ext uri="{FF2B5EF4-FFF2-40B4-BE49-F238E27FC236}">
                <a16:creationId xmlns:a16="http://schemas.microsoft.com/office/drawing/2014/main" id="{913142B9-3472-4902-B971-B7FF29F5D02F}"/>
              </a:ext>
            </a:extLst>
          </p:cNvPr>
          <p:cNvSpPr>
            <a:spLocks noGrp="1"/>
          </p:cNvSpPr>
          <p:nvPr>
            <p:ph type="title" idx="4294967295"/>
          </p:nvPr>
        </p:nvSpPr>
        <p:spPr>
          <a:xfrm>
            <a:off x="2444908" y="2336290"/>
            <a:ext cx="2470301" cy="394228"/>
          </a:xfrm>
          <a:prstGeom prst="rect">
            <a:avLst/>
          </a:prstGeom>
        </p:spPr>
        <p:txBody>
          <a:bodyPr/>
          <a:lstStyle/>
          <a:p>
            <a:r>
              <a:rPr lang="en-US" b="1" dirty="0">
                <a:latin typeface="Exo" panose="02000303000000000000" pitchFamily="2" charset="0"/>
              </a:rPr>
              <a:t>Technical Pain Points</a:t>
            </a:r>
            <a:endParaRPr lang="en-CA" b="1" dirty="0">
              <a:latin typeface="Exo" panose="02000303000000000000" pitchFamily="2" charset="0"/>
            </a:endParaRPr>
          </a:p>
        </p:txBody>
      </p:sp>
      <p:sp>
        <p:nvSpPr>
          <p:cNvPr id="9" name="Rectangle 8">
            <a:extLst>
              <a:ext uri="{FF2B5EF4-FFF2-40B4-BE49-F238E27FC236}">
                <a16:creationId xmlns:a16="http://schemas.microsoft.com/office/drawing/2014/main" id="{B730CDA3-AFA6-4883-93BD-762141D9C4A1}"/>
              </a:ext>
            </a:extLst>
          </p:cNvPr>
          <p:cNvSpPr/>
          <p:nvPr/>
        </p:nvSpPr>
        <p:spPr>
          <a:xfrm>
            <a:off x="2444908" y="3101363"/>
            <a:ext cx="2470301" cy="6994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schemeClr>
                </a:solidFill>
                <a:latin typeface="Exo" panose="02000303000000000000" pitchFamily="2" charset="0"/>
              </a:rPr>
              <a:t>Back-End Complexity</a:t>
            </a:r>
            <a:endParaRPr lang="en-CA" sz="1400" dirty="0">
              <a:solidFill>
                <a:schemeClr val="tx1">
                  <a:lumMod val="50000"/>
                </a:schemeClr>
              </a:solidFill>
              <a:latin typeface="Exo" panose="02000303000000000000" pitchFamily="2" charset="0"/>
            </a:endParaRPr>
          </a:p>
        </p:txBody>
      </p:sp>
      <p:sp>
        <p:nvSpPr>
          <p:cNvPr id="10" name="Rectangle 9">
            <a:extLst>
              <a:ext uri="{FF2B5EF4-FFF2-40B4-BE49-F238E27FC236}">
                <a16:creationId xmlns:a16="http://schemas.microsoft.com/office/drawing/2014/main" id="{77A46544-6AC1-45B2-80AE-DA09AF90BE74}"/>
              </a:ext>
            </a:extLst>
          </p:cNvPr>
          <p:cNvSpPr/>
          <p:nvPr/>
        </p:nvSpPr>
        <p:spPr>
          <a:xfrm>
            <a:off x="2444910" y="3924366"/>
            <a:ext cx="2470301" cy="69942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schemeClr>
                </a:solidFill>
                <a:latin typeface="Exo" panose="02000303000000000000" pitchFamily="2" charset="0"/>
              </a:rPr>
              <a:t>Disparate Data/Apps</a:t>
            </a:r>
            <a:endParaRPr lang="en-CA" sz="1400" dirty="0">
              <a:solidFill>
                <a:schemeClr val="tx1">
                  <a:lumMod val="50000"/>
                </a:schemeClr>
              </a:solidFill>
              <a:latin typeface="Exo" panose="02000303000000000000" pitchFamily="2" charset="0"/>
            </a:endParaRPr>
          </a:p>
        </p:txBody>
      </p:sp>
      <p:sp>
        <p:nvSpPr>
          <p:cNvPr id="11" name="Rectangle 10">
            <a:extLst>
              <a:ext uri="{FF2B5EF4-FFF2-40B4-BE49-F238E27FC236}">
                <a16:creationId xmlns:a16="http://schemas.microsoft.com/office/drawing/2014/main" id="{46FF81AF-46E7-429B-BDDA-3C0DA138E0C9}"/>
              </a:ext>
            </a:extLst>
          </p:cNvPr>
          <p:cNvSpPr/>
          <p:nvPr/>
        </p:nvSpPr>
        <p:spPr>
          <a:xfrm>
            <a:off x="2444909" y="5572643"/>
            <a:ext cx="2470301" cy="699425"/>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schemeClr>
                </a:solidFill>
                <a:latin typeface="Exo" panose="02000303000000000000" pitchFamily="2" charset="0"/>
              </a:rPr>
              <a:t>Redundancy</a:t>
            </a:r>
            <a:endParaRPr lang="en-CA" sz="1400" dirty="0">
              <a:solidFill>
                <a:schemeClr val="tx1">
                  <a:lumMod val="50000"/>
                </a:schemeClr>
              </a:solidFill>
              <a:latin typeface="Exo" panose="02000303000000000000" pitchFamily="2" charset="0"/>
            </a:endParaRPr>
          </a:p>
        </p:txBody>
      </p:sp>
      <p:sp>
        <p:nvSpPr>
          <p:cNvPr id="12" name="Rectangle 11">
            <a:extLst>
              <a:ext uri="{FF2B5EF4-FFF2-40B4-BE49-F238E27FC236}">
                <a16:creationId xmlns:a16="http://schemas.microsoft.com/office/drawing/2014/main" id="{9B4F1530-1935-4AC5-8C6C-B0182C6FA33A}"/>
              </a:ext>
            </a:extLst>
          </p:cNvPr>
          <p:cNvSpPr/>
          <p:nvPr/>
        </p:nvSpPr>
        <p:spPr>
          <a:xfrm>
            <a:off x="7533455" y="4733033"/>
            <a:ext cx="2470301" cy="69942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schemeClr>
                </a:solidFill>
                <a:latin typeface="Exo" panose="02000303000000000000" pitchFamily="2" charset="0"/>
              </a:rPr>
              <a:t>Process Inefficiency</a:t>
            </a:r>
            <a:endParaRPr lang="en-CA" sz="1400" dirty="0">
              <a:solidFill>
                <a:schemeClr val="tx1">
                  <a:lumMod val="50000"/>
                </a:schemeClr>
              </a:solidFill>
              <a:latin typeface="Exo" panose="02000303000000000000" pitchFamily="2" charset="0"/>
            </a:endParaRPr>
          </a:p>
        </p:txBody>
      </p:sp>
      <p:sp>
        <p:nvSpPr>
          <p:cNvPr id="13" name="Rectangle 12">
            <a:extLst>
              <a:ext uri="{FF2B5EF4-FFF2-40B4-BE49-F238E27FC236}">
                <a16:creationId xmlns:a16="http://schemas.microsoft.com/office/drawing/2014/main" id="{DA7E6A67-D428-438C-88AB-CC7ED5989E5E}"/>
              </a:ext>
            </a:extLst>
          </p:cNvPr>
          <p:cNvSpPr/>
          <p:nvPr/>
        </p:nvSpPr>
        <p:spPr>
          <a:xfrm>
            <a:off x="7533456" y="5555639"/>
            <a:ext cx="2470301" cy="699425"/>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schemeClr>
                </a:solidFill>
                <a:latin typeface="Exo" panose="02000303000000000000" pitchFamily="2" charset="0"/>
              </a:rPr>
              <a:t>Software Costs</a:t>
            </a:r>
            <a:endParaRPr lang="en-CA" sz="1400" dirty="0">
              <a:solidFill>
                <a:schemeClr val="tx1">
                  <a:lumMod val="50000"/>
                </a:schemeClr>
              </a:solidFill>
              <a:latin typeface="Exo" panose="02000303000000000000" pitchFamily="2" charset="0"/>
            </a:endParaRPr>
          </a:p>
        </p:txBody>
      </p:sp>
      <p:sp>
        <p:nvSpPr>
          <p:cNvPr id="14" name="Rectangle 13">
            <a:extLst>
              <a:ext uri="{FF2B5EF4-FFF2-40B4-BE49-F238E27FC236}">
                <a16:creationId xmlns:a16="http://schemas.microsoft.com/office/drawing/2014/main" id="{08C96F9A-93B8-4574-B812-2BEE3DF9E851}"/>
              </a:ext>
            </a:extLst>
          </p:cNvPr>
          <p:cNvSpPr/>
          <p:nvPr/>
        </p:nvSpPr>
        <p:spPr>
          <a:xfrm>
            <a:off x="7558735" y="3084360"/>
            <a:ext cx="2470301" cy="6994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schemeClr>
                </a:solidFill>
                <a:latin typeface="Exo" panose="02000303000000000000" pitchFamily="2" charset="0"/>
              </a:rPr>
              <a:t>Hurdles to Growth/Change</a:t>
            </a:r>
            <a:endParaRPr lang="en-CA" sz="1400" dirty="0">
              <a:solidFill>
                <a:schemeClr val="tx1">
                  <a:lumMod val="50000"/>
                </a:schemeClr>
              </a:solidFill>
              <a:latin typeface="Exo" panose="02000303000000000000" pitchFamily="2" charset="0"/>
            </a:endParaRPr>
          </a:p>
        </p:txBody>
      </p:sp>
      <p:sp>
        <p:nvSpPr>
          <p:cNvPr id="15" name="Rectangle 14">
            <a:extLst>
              <a:ext uri="{FF2B5EF4-FFF2-40B4-BE49-F238E27FC236}">
                <a16:creationId xmlns:a16="http://schemas.microsoft.com/office/drawing/2014/main" id="{0DCB7DE3-89FF-4A99-93E1-F68B4485BE0D}"/>
              </a:ext>
            </a:extLst>
          </p:cNvPr>
          <p:cNvSpPr/>
          <p:nvPr/>
        </p:nvSpPr>
        <p:spPr>
          <a:xfrm>
            <a:off x="7547376" y="3907363"/>
            <a:ext cx="2470301" cy="69942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schemeClr>
                </a:solidFill>
                <a:latin typeface="Exo" panose="02000303000000000000" pitchFamily="2" charset="0"/>
              </a:rPr>
              <a:t>Poor Business Analytics</a:t>
            </a:r>
            <a:endParaRPr lang="en-CA" sz="1400" dirty="0">
              <a:solidFill>
                <a:schemeClr val="tx1">
                  <a:lumMod val="50000"/>
                </a:schemeClr>
              </a:solidFill>
              <a:latin typeface="Exo" panose="02000303000000000000" pitchFamily="2" charset="0"/>
            </a:endParaRPr>
          </a:p>
        </p:txBody>
      </p:sp>
      <p:sp>
        <p:nvSpPr>
          <p:cNvPr id="16" name="Rectangle 15">
            <a:extLst>
              <a:ext uri="{FF2B5EF4-FFF2-40B4-BE49-F238E27FC236}">
                <a16:creationId xmlns:a16="http://schemas.microsoft.com/office/drawing/2014/main" id="{28592628-F4DA-403D-924E-A8FB2A92FCE5}"/>
              </a:ext>
            </a:extLst>
          </p:cNvPr>
          <p:cNvSpPr/>
          <p:nvPr/>
        </p:nvSpPr>
        <p:spPr>
          <a:xfrm>
            <a:off x="2444908" y="4750036"/>
            <a:ext cx="2470301" cy="69942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schemeClr>
                </a:solidFill>
                <a:latin typeface="Exo" panose="02000303000000000000" pitchFamily="2" charset="0"/>
              </a:rPr>
              <a:t>Poor Architectural Fit</a:t>
            </a:r>
            <a:endParaRPr lang="en-CA" sz="1400" dirty="0">
              <a:solidFill>
                <a:schemeClr val="tx1">
                  <a:lumMod val="50000"/>
                </a:schemeClr>
              </a:solidFill>
              <a:latin typeface="Exo" panose="02000303000000000000" pitchFamily="2" charset="0"/>
            </a:endParaRPr>
          </a:p>
        </p:txBody>
      </p:sp>
      <p:sp>
        <p:nvSpPr>
          <p:cNvPr id="3" name="Arrow: Right 2">
            <a:extLst>
              <a:ext uri="{FF2B5EF4-FFF2-40B4-BE49-F238E27FC236}">
                <a16:creationId xmlns:a16="http://schemas.microsoft.com/office/drawing/2014/main" id="{B7899E78-850B-4BD5-8577-AF3819B41952}"/>
              </a:ext>
            </a:extLst>
          </p:cNvPr>
          <p:cNvSpPr/>
          <p:nvPr/>
        </p:nvSpPr>
        <p:spPr>
          <a:xfrm>
            <a:off x="5658894" y="3084360"/>
            <a:ext cx="1219200" cy="6037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Exo" panose="02000303000000000000" pitchFamily="2" charset="0"/>
            </a:endParaRPr>
          </a:p>
        </p:txBody>
      </p:sp>
      <p:sp>
        <p:nvSpPr>
          <p:cNvPr id="26" name="Arrow: Right 25">
            <a:extLst>
              <a:ext uri="{FF2B5EF4-FFF2-40B4-BE49-F238E27FC236}">
                <a16:creationId xmlns:a16="http://schemas.microsoft.com/office/drawing/2014/main" id="{9A71A873-E6CD-48D4-AD4F-0A17027F9E70}"/>
              </a:ext>
            </a:extLst>
          </p:cNvPr>
          <p:cNvSpPr/>
          <p:nvPr/>
        </p:nvSpPr>
        <p:spPr>
          <a:xfrm>
            <a:off x="5658894" y="3907363"/>
            <a:ext cx="1219200" cy="603737"/>
          </a:xfrm>
          <a:prstGeom prst="rightArrow">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Exo" panose="02000303000000000000" pitchFamily="2" charset="0"/>
            </a:endParaRPr>
          </a:p>
        </p:txBody>
      </p:sp>
      <p:sp>
        <p:nvSpPr>
          <p:cNvPr id="27" name="Arrow: Right 26">
            <a:extLst>
              <a:ext uri="{FF2B5EF4-FFF2-40B4-BE49-F238E27FC236}">
                <a16:creationId xmlns:a16="http://schemas.microsoft.com/office/drawing/2014/main" id="{81BE20AC-6A20-470D-938B-69C0CB2F22BC}"/>
              </a:ext>
            </a:extLst>
          </p:cNvPr>
          <p:cNvSpPr/>
          <p:nvPr/>
        </p:nvSpPr>
        <p:spPr>
          <a:xfrm>
            <a:off x="5658894" y="4703093"/>
            <a:ext cx="1219200" cy="603737"/>
          </a:xfrm>
          <a:prstGeom prst="rightArrow">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Exo" panose="02000303000000000000" pitchFamily="2" charset="0"/>
            </a:endParaRPr>
          </a:p>
        </p:txBody>
      </p:sp>
      <p:sp>
        <p:nvSpPr>
          <p:cNvPr id="28" name="Arrow: Right 27">
            <a:extLst>
              <a:ext uri="{FF2B5EF4-FFF2-40B4-BE49-F238E27FC236}">
                <a16:creationId xmlns:a16="http://schemas.microsoft.com/office/drawing/2014/main" id="{02E01BBF-2255-445D-9770-9352790ACC59}"/>
              </a:ext>
            </a:extLst>
          </p:cNvPr>
          <p:cNvSpPr/>
          <p:nvPr/>
        </p:nvSpPr>
        <p:spPr>
          <a:xfrm>
            <a:off x="5658894" y="5555639"/>
            <a:ext cx="1219200" cy="603737"/>
          </a:xfrm>
          <a:prstGeom prst="right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Exo" panose="02000303000000000000" pitchFamily="2" charset="0"/>
            </a:endParaRPr>
          </a:p>
        </p:txBody>
      </p:sp>
      <p:sp>
        <p:nvSpPr>
          <p:cNvPr id="30" name="Title 3">
            <a:extLst>
              <a:ext uri="{FF2B5EF4-FFF2-40B4-BE49-F238E27FC236}">
                <a16:creationId xmlns:a16="http://schemas.microsoft.com/office/drawing/2014/main" id="{36E2CEBA-4E07-4767-BAA8-ABD59CC15085}"/>
              </a:ext>
            </a:extLst>
          </p:cNvPr>
          <p:cNvSpPr txBox="1">
            <a:spLocks/>
          </p:cNvSpPr>
          <p:nvPr/>
        </p:nvSpPr>
        <p:spPr>
          <a:xfrm>
            <a:off x="7533454" y="2343802"/>
            <a:ext cx="2470301" cy="394228"/>
          </a:xfrm>
          <a:prstGeom prst="rect">
            <a:avLst/>
          </a:prstGeom>
        </p:spPr>
        <p:txBody>
          <a:bodyPr/>
          <a:lstStyle>
            <a:lvl1pPr>
              <a:defRPr>
                <a:latin typeface="+mj-lt"/>
                <a:ea typeface="+mj-ea"/>
                <a:cs typeface="+mj-cs"/>
              </a:defRPr>
            </a:lvl1pPr>
          </a:lstStyle>
          <a:p>
            <a:pPr defTabSz="914400"/>
            <a:r>
              <a:rPr lang="en-US" sz="1800" b="1" kern="0" dirty="0">
                <a:solidFill>
                  <a:sysClr val="windowText" lastClr="000000"/>
                </a:solidFill>
                <a:latin typeface="Exo" panose="02000303000000000000" pitchFamily="2" charset="0"/>
              </a:rPr>
              <a:t>Business Pain Points</a:t>
            </a:r>
            <a:endParaRPr lang="en-CA" sz="1800" b="1" kern="0" dirty="0">
              <a:solidFill>
                <a:sysClr val="windowText" lastClr="000000"/>
              </a:solidFill>
              <a:latin typeface="Exo" panose="02000303000000000000" pitchFamily="2" charset="0"/>
            </a:endParaRPr>
          </a:p>
        </p:txBody>
      </p:sp>
      <p:sp>
        <p:nvSpPr>
          <p:cNvPr id="31" name="Title 3">
            <a:extLst>
              <a:ext uri="{FF2B5EF4-FFF2-40B4-BE49-F238E27FC236}">
                <a16:creationId xmlns:a16="http://schemas.microsoft.com/office/drawing/2014/main" id="{9E0C69A3-1725-4A57-A5AF-F7584EBC558B}"/>
              </a:ext>
            </a:extLst>
          </p:cNvPr>
          <p:cNvSpPr txBox="1">
            <a:spLocks/>
          </p:cNvSpPr>
          <p:nvPr/>
        </p:nvSpPr>
        <p:spPr>
          <a:xfrm>
            <a:off x="280850" y="1378502"/>
            <a:ext cx="11631888" cy="913605"/>
          </a:xfrm>
          <a:prstGeom prst="rect">
            <a:avLst/>
          </a:prstGeom>
        </p:spPr>
        <p:txBody>
          <a:bodyPr/>
          <a:lstStyle>
            <a:lvl1pPr>
              <a:defRPr>
                <a:latin typeface="+mj-lt"/>
                <a:ea typeface="+mj-ea"/>
                <a:cs typeface="+mj-cs"/>
              </a:defRPr>
            </a:lvl1pPr>
          </a:lstStyle>
          <a:p>
            <a:pPr algn="ctr"/>
            <a:r>
              <a:rPr lang="en-US" sz="1800" b="1" kern="0" dirty="0">
                <a:solidFill>
                  <a:sysClr val="windowText" lastClr="000000"/>
                </a:solidFill>
                <a:latin typeface="Exo" panose="02000303000000000000" pitchFamily="2" charset="0"/>
              </a:rPr>
              <a:t>The Intensity of [COMPANY]’s application portfolio has encumbered specific business capabilities and compromised our strategic goals. </a:t>
            </a:r>
            <a:endParaRPr lang="en-CA" sz="1800" b="1" kern="0" dirty="0">
              <a:solidFill>
                <a:sysClr val="windowText" lastClr="000000"/>
              </a:solidFill>
              <a:latin typeface="Exo" panose="02000303000000000000" pitchFamily="2" charset="0"/>
            </a:endParaRPr>
          </a:p>
        </p:txBody>
      </p:sp>
      <p:sp>
        <p:nvSpPr>
          <p:cNvPr id="18" name="Rectangle 17">
            <a:extLst>
              <a:ext uri="{FF2B5EF4-FFF2-40B4-BE49-F238E27FC236}">
                <a16:creationId xmlns:a16="http://schemas.microsoft.com/office/drawing/2014/main" id="{034E4F47-1F8A-4B49-A514-7EBC7B15A7A7}"/>
              </a:ext>
            </a:extLst>
          </p:cNvPr>
          <p:cNvSpPr/>
          <p:nvPr/>
        </p:nvSpPr>
        <p:spPr>
          <a:xfrm>
            <a:off x="4325594" y="3240958"/>
            <a:ext cx="3542400" cy="21389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solidFill>
                <a:latin typeface="Roboto Condensed Light" panose="02000000000000000000" pitchFamily="2" charset="0"/>
              </a:rPr>
              <a:t>Instructions</a:t>
            </a:r>
          </a:p>
          <a:p>
            <a:pPr algn="ctr"/>
            <a:endParaRPr lang="en-US" sz="1200" dirty="0">
              <a:solidFill>
                <a:schemeClr val="bg2"/>
              </a:solidFill>
              <a:latin typeface="Roboto Condensed Light" panose="02000000000000000000" pitchFamily="2" charset="0"/>
            </a:endParaRPr>
          </a:p>
          <a:p>
            <a:pPr marL="228600" indent="-228600">
              <a:buAutoNum type="arabicPeriod"/>
            </a:pPr>
            <a:r>
              <a:rPr lang="en-US" sz="1200" dirty="0">
                <a:solidFill>
                  <a:schemeClr val="bg2"/>
                </a:solidFill>
                <a:latin typeface="Roboto Condensed Light" panose="02000000000000000000" pitchFamily="2" charset="0"/>
              </a:rPr>
              <a:t>Update slide with outcomes from the exercises.</a:t>
            </a:r>
          </a:p>
          <a:p>
            <a:pPr algn="ctr"/>
            <a:endParaRPr lang="en-CA" sz="1200" dirty="0">
              <a:solidFill>
                <a:schemeClr val="bg2"/>
              </a:solidFill>
              <a:latin typeface="Roboto Condensed Light" panose="02000000000000000000" pitchFamily="2" charset="0"/>
            </a:endParaRPr>
          </a:p>
        </p:txBody>
      </p:sp>
    </p:spTree>
    <p:extLst>
      <p:ext uri="{BB962C8B-B14F-4D97-AF65-F5344CB8AC3E}">
        <p14:creationId xmlns:p14="http://schemas.microsoft.com/office/powerpoint/2010/main" val="2758043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C414C98-AA91-4CBB-B7F3-72F2E7FF0AC8}"/>
              </a:ext>
            </a:extLst>
          </p:cNvPr>
          <p:cNvSpPr>
            <a:spLocks noGrp="1"/>
          </p:cNvSpPr>
          <p:nvPr>
            <p:ph type="body" sz="quarter" idx="10"/>
          </p:nvPr>
        </p:nvSpPr>
        <p:spPr>
          <a:xfrm>
            <a:off x="533644" y="530225"/>
            <a:ext cx="11086856" cy="724147"/>
          </a:xfrm>
          <a:prstGeom prst="rect">
            <a:avLst/>
          </a:prstGeom>
        </p:spPr>
        <p:txBody>
          <a:bodyPr/>
          <a:lstStyle/>
          <a:p>
            <a:pPr algn="ctr"/>
            <a:r>
              <a:rPr lang="en-US" sz="3600" dirty="0"/>
              <a:t>How does APM support the business goals?</a:t>
            </a:r>
            <a:endParaRPr lang="en-CA" sz="3600" dirty="0"/>
          </a:p>
        </p:txBody>
      </p:sp>
      <p:sp>
        <p:nvSpPr>
          <p:cNvPr id="4" name="Title 3">
            <a:extLst>
              <a:ext uri="{FF2B5EF4-FFF2-40B4-BE49-F238E27FC236}">
                <a16:creationId xmlns:a16="http://schemas.microsoft.com/office/drawing/2014/main" id="{913142B9-3472-4902-B971-B7FF29F5D02F}"/>
              </a:ext>
            </a:extLst>
          </p:cNvPr>
          <p:cNvSpPr>
            <a:spLocks noGrp="1"/>
          </p:cNvSpPr>
          <p:nvPr>
            <p:ph type="title" idx="4294967295"/>
          </p:nvPr>
        </p:nvSpPr>
        <p:spPr>
          <a:xfrm>
            <a:off x="2444908" y="2336290"/>
            <a:ext cx="2470301" cy="394228"/>
          </a:xfrm>
          <a:prstGeom prst="rect">
            <a:avLst/>
          </a:prstGeom>
        </p:spPr>
        <p:txBody>
          <a:bodyPr/>
          <a:lstStyle/>
          <a:p>
            <a:r>
              <a:rPr lang="en-US" b="1" dirty="0">
                <a:latin typeface="Exo" panose="02000303000000000000" pitchFamily="2" charset="0"/>
              </a:rPr>
              <a:t>Technical Objectives</a:t>
            </a:r>
            <a:endParaRPr lang="en-CA" b="1" dirty="0">
              <a:latin typeface="Exo" panose="02000303000000000000" pitchFamily="2" charset="0"/>
            </a:endParaRPr>
          </a:p>
        </p:txBody>
      </p:sp>
      <p:sp>
        <p:nvSpPr>
          <p:cNvPr id="9" name="Rectangle 8">
            <a:extLst>
              <a:ext uri="{FF2B5EF4-FFF2-40B4-BE49-F238E27FC236}">
                <a16:creationId xmlns:a16="http://schemas.microsoft.com/office/drawing/2014/main" id="{B730CDA3-AFA6-4883-93BD-762141D9C4A1}"/>
              </a:ext>
            </a:extLst>
          </p:cNvPr>
          <p:cNvSpPr/>
          <p:nvPr/>
        </p:nvSpPr>
        <p:spPr>
          <a:xfrm>
            <a:off x="2444908" y="3101363"/>
            <a:ext cx="2470301" cy="6994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schemeClr>
                </a:solidFill>
                <a:latin typeface="Exo" panose="02000303000000000000" pitchFamily="2" charset="0"/>
              </a:rPr>
              <a:t>Platform Standardization</a:t>
            </a:r>
            <a:endParaRPr lang="en-CA" sz="1400" dirty="0">
              <a:solidFill>
                <a:schemeClr val="tx1">
                  <a:lumMod val="50000"/>
                </a:schemeClr>
              </a:solidFill>
              <a:latin typeface="Exo" panose="02000303000000000000" pitchFamily="2" charset="0"/>
            </a:endParaRPr>
          </a:p>
        </p:txBody>
      </p:sp>
      <p:sp>
        <p:nvSpPr>
          <p:cNvPr id="10" name="Rectangle 9">
            <a:extLst>
              <a:ext uri="{FF2B5EF4-FFF2-40B4-BE49-F238E27FC236}">
                <a16:creationId xmlns:a16="http://schemas.microsoft.com/office/drawing/2014/main" id="{77A46544-6AC1-45B2-80AE-DA09AF90BE74}"/>
              </a:ext>
            </a:extLst>
          </p:cNvPr>
          <p:cNvSpPr/>
          <p:nvPr/>
        </p:nvSpPr>
        <p:spPr>
          <a:xfrm>
            <a:off x="2444910" y="3924366"/>
            <a:ext cx="2470301" cy="69942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schemeClr>
                </a:solidFill>
                <a:latin typeface="Exo" panose="02000303000000000000" pitchFamily="2" charset="0"/>
              </a:rPr>
              <a:t>Data Harmonization</a:t>
            </a:r>
            <a:endParaRPr lang="en-CA" sz="1400" dirty="0">
              <a:solidFill>
                <a:schemeClr val="tx1">
                  <a:lumMod val="50000"/>
                </a:schemeClr>
              </a:solidFill>
              <a:latin typeface="Exo" panose="02000303000000000000" pitchFamily="2" charset="0"/>
            </a:endParaRPr>
          </a:p>
        </p:txBody>
      </p:sp>
      <p:sp>
        <p:nvSpPr>
          <p:cNvPr id="11" name="Rectangle 10">
            <a:extLst>
              <a:ext uri="{FF2B5EF4-FFF2-40B4-BE49-F238E27FC236}">
                <a16:creationId xmlns:a16="http://schemas.microsoft.com/office/drawing/2014/main" id="{46FF81AF-46E7-429B-BDDA-3C0DA138E0C9}"/>
              </a:ext>
            </a:extLst>
          </p:cNvPr>
          <p:cNvSpPr/>
          <p:nvPr/>
        </p:nvSpPr>
        <p:spPr>
          <a:xfrm>
            <a:off x="2444909" y="5572643"/>
            <a:ext cx="2470301" cy="699425"/>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schemeClr>
                </a:solidFill>
                <a:latin typeface="Exo" panose="02000303000000000000" pitchFamily="2" charset="0"/>
              </a:rPr>
              <a:t>Reduced Redundant Applications</a:t>
            </a:r>
            <a:endParaRPr lang="en-CA" sz="1400" dirty="0">
              <a:solidFill>
                <a:schemeClr val="tx1">
                  <a:lumMod val="50000"/>
                </a:schemeClr>
              </a:solidFill>
              <a:latin typeface="Exo" panose="02000303000000000000" pitchFamily="2" charset="0"/>
            </a:endParaRPr>
          </a:p>
        </p:txBody>
      </p:sp>
      <p:sp>
        <p:nvSpPr>
          <p:cNvPr id="16" name="Rectangle 15">
            <a:extLst>
              <a:ext uri="{FF2B5EF4-FFF2-40B4-BE49-F238E27FC236}">
                <a16:creationId xmlns:a16="http://schemas.microsoft.com/office/drawing/2014/main" id="{28592628-F4DA-403D-924E-A8FB2A92FCE5}"/>
              </a:ext>
            </a:extLst>
          </p:cNvPr>
          <p:cNvSpPr/>
          <p:nvPr/>
        </p:nvSpPr>
        <p:spPr>
          <a:xfrm>
            <a:off x="2444908" y="4750036"/>
            <a:ext cx="2470301" cy="69942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schemeClr>
                </a:solidFill>
                <a:latin typeface="Exo" panose="02000303000000000000" pitchFamily="2" charset="0"/>
              </a:rPr>
              <a:t>Application &amp; Data Modernization</a:t>
            </a:r>
            <a:endParaRPr lang="en-CA" sz="1400" dirty="0">
              <a:solidFill>
                <a:schemeClr val="tx1">
                  <a:lumMod val="50000"/>
                </a:schemeClr>
              </a:solidFill>
              <a:latin typeface="Exo" panose="02000303000000000000" pitchFamily="2" charset="0"/>
            </a:endParaRPr>
          </a:p>
        </p:txBody>
      </p:sp>
      <p:sp>
        <p:nvSpPr>
          <p:cNvPr id="17" name="Title 3">
            <a:extLst>
              <a:ext uri="{FF2B5EF4-FFF2-40B4-BE49-F238E27FC236}">
                <a16:creationId xmlns:a16="http://schemas.microsoft.com/office/drawing/2014/main" id="{67F8EA13-2424-4783-97D3-F3D9273369B2}"/>
              </a:ext>
            </a:extLst>
          </p:cNvPr>
          <p:cNvSpPr txBox="1">
            <a:spLocks/>
          </p:cNvSpPr>
          <p:nvPr/>
        </p:nvSpPr>
        <p:spPr>
          <a:xfrm>
            <a:off x="7308699" y="2351871"/>
            <a:ext cx="2845409" cy="394228"/>
          </a:xfrm>
          <a:prstGeom prst="rect">
            <a:avLst/>
          </a:prstGeom>
        </p:spPr>
        <p:txBody>
          <a:bodyPr/>
          <a:lstStyle>
            <a:lvl1pPr>
              <a:defRPr>
                <a:latin typeface="+mj-lt"/>
                <a:ea typeface="+mj-ea"/>
                <a:cs typeface="+mj-cs"/>
              </a:defRPr>
            </a:lvl1pPr>
          </a:lstStyle>
          <a:p>
            <a:pPr algn="ctr" defTabSz="914400"/>
            <a:r>
              <a:rPr lang="en-US" sz="1800" b="1" kern="0" dirty="0">
                <a:solidFill>
                  <a:sysClr val="windowText" lastClr="000000"/>
                </a:solidFill>
                <a:latin typeface="Exo" panose="02000303000000000000" pitchFamily="2" charset="0"/>
              </a:rPr>
              <a:t>[COMPANY] </a:t>
            </a:r>
            <a:br>
              <a:rPr lang="en-US" sz="1800" b="1" kern="0" dirty="0">
                <a:solidFill>
                  <a:sysClr val="windowText" lastClr="000000"/>
                </a:solidFill>
                <a:latin typeface="Exo" panose="02000303000000000000" pitchFamily="2" charset="0"/>
              </a:rPr>
            </a:br>
            <a:r>
              <a:rPr lang="en-US" sz="1800" b="1" kern="0" dirty="0">
                <a:solidFill>
                  <a:sysClr val="windowText" lastClr="000000"/>
                </a:solidFill>
                <a:latin typeface="Exo" panose="02000303000000000000" pitchFamily="2" charset="0"/>
              </a:rPr>
              <a:t>Goals</a:t>
            </a:r>
            <a:endParaRPr lang="en-CA" sz="1800" b="1" kern="0" dirty="0">
              <a:solidFill>
                <a:sysClr val="windowText" lastClr="000000"/>
              </a:solidFill>
              <a:latin typeface="Exo" panose="02000303000000000000" pitchFamily="2" charset="0"/>
            </a:endParaRPr>
          </a:p>
        </p:txBody>
      </p:sp>
      <p:sp>
        <p:nvSpPr>
          <p:cNvPr id="22" name="Rectangle 21">
            <a:extLst>
              <a:ext uri="{FF2B5EF4-FFF2-40B4-BE49-F238E27FC236}">
                <a16:creationId xmlns:a16="http://schemas.microsoft.com/office/drawing/2014/main" id="{A4CBFA76-0BE5-4B3F-8055-4DB4CF5F8513}"/>
              </a:ext>
            </a:extLst>
          </p:cNvPr>
          <p:cNvSpPr/>
          <p:nvPr/>
        </p:nvSpPr>
        <p:spPr>
          <a:xfrm>
            <a:off x="7391097" y="4786991"/>
            <a:ext cx="2470301" cy="69942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schemeClr>
                </a:solidFill>
                <a:latin typeface="Exo" panose="02000303000000000000" pitchFamily="2" charset="0"/>
              </a:rPr>
              <a:t>Process Modernization</a:t>
            </a:r>
            <a:endParaRPr lang="en-CA" sz="1400" dirty="0">
              <a:solidFill>
                <a:schemeClr val="tx1">
                  <a:lumMod val="50000"/>
                </a:schemeClr>
              </a:solidFill>
              <a:latin typeface="Exo" panose="02000303000000000000" pitchFamily="2" charset="0"/>
            </a:endParaRPr>
          </a:p>
        </p:txBody>
      </p:sp>
      <p:sp>
        <p:nvSpPr>
          <p:cNvPr id="23" name="Rectangle 22">
            <a:extLst>
              <a:ext uri="{FF2B5EF4-FFF2-40B4-BE49-F238E27FC236}">
                <a16:creationId xmlns:a16="http://schemas.microsoft.com/office/drawing/2014/main" id="{8D89723C-A953-4005-B83A-827BA589671E}"/>
              </a:ext>
            </a:extLst>
          </p:cNvPr>
          <p:cNvSpPr/>
          <p:nvPr/>
        </p:nvSpPr>
        <p:spPr>
          <a:xfrm>
            <a:off x="7397814" y="5591693"/>
            <a:ext cx="2470301" cy="699425"/>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schemeClr>
                </a:solidFill>
                <a:latin typeface="Exo" panose="02000303000000000000" pitchFamily="2" charset="0"/>
              </a:rPr>
              <a:t>Reduced Costs</a:t>
            </a:r>
            <a:endParaRPr lang="en-CA" sz="1400" dirty="0">
              <a:solidFill>
                <a:schemeClr val="tx1">
                  <a:lumMod val="50000"/>
                </a:schemeClr>
              </a:solidFill>
              <a:latin typeface="Exo" panose="02000303000000000000" pitchFamily="2" charset="0"/>
            </a:endParaRPr>
          </a:p>
        </p:txBody>
      </p:sp>
      <p:sp>
        <p:nvSpPr>
          <p:cNvPr id="24" name="Rectangle 23">
            <a:extLst>
              <a:ext uri="{FF2B5EF4-FFF2-40B4-BE49-F238E27FC236}">
                <a16:creationId xmlns:a16="http://schemas.microsoft.com/office/drawing/2014/main" id="{FAFAF6B5-BDED-427D-97C0-8244098E682C}"/>
              </a:ext>
            </a:extLst>
          </p:cNvPr>
          <p:cNvSpPr/>
          <p:nvPr/>
        </p:nvSpPr>
        <p:spPr>
          <a:xfrm>
            <a:off x="7423093" y="3120414"/>
            <a:ext cx="2470301" cy="6994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schemeClr>
                </a:solidFill>
                <a:latin typeface="Exo" panose="02000303000000000000" pitchFamily="2" charset="0"/>
              </a:rPr>
              <a:t>Organizational Scalability</a:t>
            </a:r>
            <a:endParaRPr lang="en-CA" sz="1400" dirty="0">
              <a:solidFill>
                <a:schemeClr val="tx1">
                  <a:lumMod val="50000"/>
                </a:schemeClr>
              </a:solidFill>
              <a:latin typeface="Exo" panose="02000303000000000000" pitchFamily="2" charset="0"/>
            </a:endParaRPr>
          </a:p>
        </p:txBody>
      </p:sp>
      <p:sp>
        <p:nvSpPr>
          <p:cNvPr id="25" name="Rectangle 24">
            <a:extLst>
              <a:ext uri="{FF2B5EF4-FFF2-40B4-BE49-F238E27FC236}">
                <a16:creationId xmlns:a16="http://schemas.microsoft.com/office/drawing/2014/main" id="{9BD6A0FC-5267-4614-BD8D-7DD388D83A9B}"/>
              </a:ext>
            </a:extLst>
          </p:cNvPr>
          <p:cNvSpPr/>
          <p:nvPr/>
        </p:nvSpPr>
        <p:spPr>
          <a:xfrm>
            <a:off x="7411734" y="3943417"/>
            <a:ext cx="2470301" cy="69942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schemeClr>
                </a:solidFill>
                <a:latin typeface="Exo" panose="02000303000000000000" pitchFamily="2" charset="0"/>
              </a:rPr>
              <a:t>Customer Insights</a:t>
            </a:r>
            <a:endParaRPr lang="en-CA" sz="1400" dirty="0">
              <a:solidFill>
                <a:schemeClr val="tx1">
                  <a:lumMod val="50000"/>
                </a:schemeClr>
              </a:solidFill>
              <a:latin typeface="Exo" panose="02000303000000000000" pitchFamily="2" charset="0"/>
            </a:endParaRPr>
          </a:p>
        </p:txBody>
      </p:sp>
      <p:sp>
        <p:nvSpPr>
          <p:cNvPr id="3" name="Arrow: Right 2">
            <a:extLst>
              <a:ext uri="{FF2B5EF4-FFF2-40B4-BE49-F238E27FC236}">
                <a16:creationId xmlns:a16="http://schemas.microsoft.com/office/drawing/2014/main" id="{B7899E78-850B-4BD5-8577-AF3819B41952}"/>
              </a:ext>
            </a:extLst>
          </p:cNvPr>
          <p:cNvSpPr/>
          <p:nvPr/>
        </p:nvSpPr>
        <p:spPr>
          <a:xfrm>
            <a:off x="5658894" y="3084360"/>
            <a:ext cx="1219200" cy="6037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Exo" panose="02000303000000000000" pitchFamily="2" charset="0"/>
            </a:endParaRPr>
          </a:p>
        </p:txBody>
      </p:sp>
      <p:sp>
        <p:nvSpPr>
          <p:cNvPr id="26" name="Arrow: Right 25">
            <a:extLst>
              <a:ext uri="{FF2B5EF4-FFF2-40B4-BE49-F238E27FC236}">
                <a16:creationId xmlns:a16="http://schemas.microsoft.com/office/drawing/2014/main" id="{9A71A873-E6CD-48D4-AD4F-0A17027F9E70}"/>
              </a:ext>
            </a:extLst>
          </p:cNvPr>
          <p:cNvSpPr/>
          <p:nvPr/>
        </p:nvSpPr>
        <p:spPr>
          <a:xfrm>
            <a:off x="5658894" y="3907363"/>
            <a:ext cx="1219200" cy="603737"/>
          </a:xfrm>
          <a:prstGeom prst="rightArrow">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Exo" panose="02000303000000000000" pitchFamily="2" charset="0"/>
            </a:endParaRPr>
          </a:p>
        </p:txBody>
      </p:sp>
      <p:sp>
        <p:nvSpPr>
          <p:cNvPr id="27" name="Arrow: Right 26">
            <a:extLst>
              <a:ext uri="{FF2B5EF4-FFF2-40B4-BE49-F238E27FC236}">
                <a16:creationId xmlns:a16="http://schemas.microsoft.com/office/drawing/2014/main" id="{81BE20AC-6A20-470D-938B-69C0CB2F22BC}"/>
              </a:ext>
            </a:extLst>
          </p:cNvPr>
          <p:cNvSpPr/>
          <p:nvPr/>
        </p:nvSpPr>
        <p:spPr>
          <a:xfrm>
            <a:off x="5658894" y="4703093"/>
            <a:ext cx="1219200" cy="603737"/>
          </a:xfrm>
          <a:prstGeom prst="rightArrow">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Exo" panose="02000303000000000000" pitchFamily="2" charset="0"/>
            </a:endParaRPr>
          </a:p>
        </p:txBody>
      </p:sp>
      <p:sp>
        <p:nvSpPr>
          <p:cNvPr id="28" name="Arrow: Right 27">
            <a:extLst>
              <a:ext uri="{FF2B5EF4-FFF2-40B4-BE49-F238E27FC236}">
                <a16:creationId xmlns:a16="http://schemas.microsoft.com/office/drawing/2014/main" id="{02E01BBF-2255-445D-9770-9352790ACC59}"/>
              </a:ext>
            </a:extLst>
          </p:cNvPr>
          <p:cNvSpPr/>
          <p:nvPr/>
        </p:nvSpPr>
        <p:spPr>
          <a:xfrm>
            <a:off x="5658894" y="5555639"/>
            <a:ext cx="1219200" cy="603737"/>
          </a:xfrm>
          <a:prstGeom prst="right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Exo" panose="02000303000000000000" pitchFamily="2" charset="0"/>
            </a:endParaRPr>
          </a:p>
        </p:txBody>
      </p:sp>
      <p:sp>
        <p:nvSpPr>
          <p:cNvPr id="31" name="Title 3">
            <a:extLst>
              <a:ext uri="{FF2B5EF4-FFF2-40B4-BE49-F238E27FC236}">
                <a16:creationId xmlns:a16="http://schemas.microsoft.com/office/drawing/2014/main" id="{9E0C69A3-1725-4A57-A5AF-F7584EBC558B}"/>
              </a:ext>
            </a:extLst>
          </p:cNvPr>
          <p:cNvSpPr txBox="1">
            <a:spLocks/>
          </p:cNvSpPr>
          <p:nvPr/>
        </p:nvSpPr>
        <p:spPr>
          <a:xfrm>
            <a:off x="280850" y="1378502"/>
            <a:ext cx="11631888" cy="913605"/>
          </a:xfrm>
          <a:prstGeom prst="rect">
            <a:avLst/>
          </a:prstGeom>
        </p:spPr>
        <p:txBody>
          <a:bodyPr/>
          <a:lstStyle>
            <a:lvl1pPr>
              <a:defRPr>
                <a:latin typeface="+mj-lt"/>
                <a:ea typeface="+mj-ea"/>
                <a:cs typeface="+mj-cs"/>
              </a:defRPr>
            </a:lvl1pPr>
          </a:lstStyle>
          <a:p>
            <a:pPr algn="ctr"/>
            <a:r>
              <a:rPr lang="en-US" sz="1800" b="1" kern="0" dirty="0">
                <a:solidFill>
                  <a:sysClr val="windowText" lastClr="000000"/>
                </a:solidFill>
                <a:latin typeface="Exo" panose="02000303000000000000" pitchFamily="2" charset="0"/>
              </a:rPr>
              <a:t>Application portfolio </a:t>
            </a:r>
            <a:r>
              <a:rPr lang="en-US" sz="1800" b="1" kern="0">
                <a:solidFill>
                  <a:sysClr val="windowText" lastClr="000000"/>
                </a:solidFill>
                <a:latin typeface="Exo" panose="02000303000000000000" pitchFamily="2" charset="0"/>
              </a:rPr>
              <a:t>transformation achieved </a:t>
            </a:r>
            <a:r>
              <a:rPr lang="en-US" sz="1800" b="1" kern="0" dirty="0">
                <a:solidFill>
                  <a:sysClr val="windowText" lastClr="000000"/>
                </a:solidFill>
                <a:latin typeface="Exo" panose="02000303000000000000" pitchFamily="2" charset="0"/>
              </a:rPr>
              <a:t>via application rationalization will enable our established goals listed in {</a:t>
            </a:r>
            <a:r>
              <a:rPr lang="en-US" sz="1800" b="1" kern="0" dirty="0">
                <a:solidFill>
                  <a:schemeClr val="bg1">
                    <a:lumMod val="50000"/>
                  </a:schemeClr>
                </a:solidFill>
                <a:latin typeface="Exo" panose="02000303000000000000" pitchFamily="2" charset="0"/>
              </a:rPr>
              <a:t>insert organization’s strategic materials</a:t>
            </a:r>
            <a:r>
              <a:rPr lang="en-US" sz="1800" b="1" kern="0" dirty="0">
                <a:solidFill>
                  <a:sysClr val="windowText" lastClr="000000"/>
                </a:solidFill>
                <a:latin typeface="Exo" panose="02000303000000000000" pitchFamily="2" charset="0"/>
              </a:rPr>
              <a:t>].</a:t>
            </a:r>
            <a:endParaRPr lang="en-CA" sz="1800" b="1" kern="0" dirty="0">
              <a:solidFill>
                <a:sysClr val="windowText" lastClr="000000"/>
              </a:solidFill>
              <a:latin typeface="Exo" panose="02000303000000000000" pitchFamily="2" charset="0"/>
            </a:endParaRPr>
          </a:p>
        </p:txBody>
      </p:sp>
      <p:sp>
        <p:nvSpPr>
          <p:cNvPr id="18" name="Rectangle 17">
            <a:extLst>
              <a:ext uri="{FF2B5EF4-FFF2-40B4-BE49-F238E27FC236}">
                <a16:creationId xmlns:a16="http://schemas.microsoft.com/office/drawing/2014/main" id="{F148569E-EE22-490B-ADE1-7A989684272A}"/>
              </a:ext>
            </a:extLst>
          </p:cNvPr>
          <p:cNvSpPr/>
          <p:nvPr/>
        </p:nvSpPr>
        <p:spPr>
          <a:xfrm>
            <a:off x="4579830" y="3441632"/>
            <a:ext cx="3542400" cy="21389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solidFill>
                <a:latin typeface="Roboto Condensed Light" panose="02000000000000000000" pitchFamily="2" charset="0"/>
              </a:rPr>
              <a:t>Instructions</a:t>
            </a:r>
          </a:p>
          <a:p>
            <a:pPr algn="ctr"/>
            <a:endParaRPr lang="en-US" sz="1200" dirty="0">
              <a:solidFill>
                <a:schemeClr val="bg2"/>
              </a:solidFill>
              <a:latin typeface="Roboto Condensed Light" panose="02000000000000000000" pitchFamily="2" charset="0"/>
            </a:endParaRPr>
          </a:p>
          <a:p>
            <a:pPr marL="228600" indent="-228600">
              <a:buAutoNum type="arabicPeriod"/>
            </a:pPr>
            <a:r>
              <a:rPr lang="en-US" sz="1200" dirty="0">
                <a:solidFill>
                  <a:schemeClr val="bg2"/>
                </a:solidFill>
                <a:latin typeface="Roboto Condensed Light" panose="02000000000000000000" pitchFamily="2" charset="0"/>
              </a:rPr>
              <a:t>Update slide with outcomes from the exercises.</a:t>
            </a:r>
          </a:p>
          <a:p>
            <a:pPr algn="ctr"/>
            <a:endParaRPr lang="en-CA" sz="1200" dirty="0">
              <a:solidFill>
                <a:schemeClr val="bg2"/>
              </a:solidFill>
              <a:latin typeface="Roboto Condensed Light" panose="02000000000000000000" pitchFamily="2" charset="0"/>
            </a:endParaRPr>
          </a:p>
        </p:txBody>
      </p:sp>
    </p:spTree>
    <p:extLst>
      <p:ext uri="{BB962C8B-B14F-4D97-AF65-F5344CB8AC3E}">
        <p14:creationId xmlns:p14="http://schemas.microsoft.com/office/powerpoint/2010/main" val="2771326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723422F-504D-4D79-9015-291D3E3BBD60}"/>
              </a:ext>
            </a:extLst>
          </p:cNvPr>
          <p:cNvPicPr>
            <a:picLocks noChangeAspect="1"/>
          </p:cNvPicPr>
          <p:nvPr/>
        </p:nvPicPr>
        <p:blipFill>
          <a:blip r:embed="rId2"/>
          <a:stretch>
            <a:fillRect/>
          </a:stretch>
        </p:blipFill>
        <p:spPr>
          <a:xfrm>
            <a:off x="635149" y="1744626"/>
            <a:ext cx="6537261" cy="4925429"/>
          </a:xfrm>
          <a:prstGeom prst="rect">
            <a:avLst/>
          </a:prstGeom>
          <a:ln>
            <a:noFill/>
          </a:ln>
          <a:effectLst>
            <a:outerShdw blurRad="292100" dist="139700" dir="2700000" algn="tl" rotWithShape="0">
              <a:srgbClr val="333333">
                <a:alpha val="65000"/>
              </a:srgbClr>
            </a:outerShdw>
          </a:effectLst>
        </p:spPr>
      </p:pic>
      <p:sp>
        <p:nvSpPr>
          <p:cNvPr id="4" name="Title 3">
            <a:extLst>
              <a:ext uri="{FF2B5EF4-FFF2-40B4-BE49-F238E27FC236}">
                <a16:creationId xmlns:a16="http://schemas.microsoft.com/office/drawing/2014/main" id="{913142B9-3472-4902-B971-B7FF29F5D02F}"/>
              </a:ext>
            </a:extLst>
          </p:cNvPr>
          <p:cNvSpPr>
            <a:spLocks noGrp="1"/>
          </p:cNvSpPr>
          <p:nvPr>
            <p:ph type="title"/>
          </p:nvPr>
        </p:nvSpPr>
        <p:spPr>
          <a:xfrm>
            <a:off x="377363" y="530021"/>
            <a:ext cx="7052834" cy="1130188"/>
          </a:xfrm>
        </p:spPr>
        <p:txBody>
          <a:bodyPr/>
          <a:lstStyle/>
          <a:p>
            <a:r>
              <a:rPr lang="en-US" dirty="0"/>
              <a:t>What is our current APM situation?</a:t>
            </a:r>
          </a:p>
        </p:txBody>
      </p:sp>
      <p:sp>
        <p:nvSpPr>
          <p:cNvPr id="6" name="Text Placeholder 5">
            <a:extLst>
              <a:ext uri="{FF2B5EF4-FFF2-40B4-BE49-F238E27FC236}">
                <a16:creationId xmlns:a16="http://schemas.microsoft.com/office/drawing/2014/main" id="{E6761469-644F-4A5D-80BA-FD22651CE6FE}"/>
              </a:ext>
            </a:extLst>
          </p:cNvPr>
          <p:cNvSpPr>
            <a:spLocks noGrp="1"/>
          </p:cNvSpPr>
          <p:nvPr>
            <p:ph type="body" sz="quarter" idx="14"/>
          </p:nvPr>
        </p:nvSpPr>
        <p:spPr/>
        <p:txBody>
          <a:bodyPr anchor="t"/>
          <a:lstStyle/>
          <a:p>
            <a:r>
              <a:rPr lang="en-US" sz="3200" dirty="0"/>
              <a:t>Key Insights</a:t>
            </a:r>
          </a:p>
          <a:p>
            <a:pPr marL="457200" indent="-457200">
              <a:buFont typeface="Arial" panose="020B0604020202020204" pitchFamily="34" charset="0"/>
              <a:buChar char="•"/>
            </a:pPr>
            <a:r>
              <a:rPr lang="en-US" sz="1800" dirty="0"/>
              <a:t>[Replace with key insights from the </a:t>
            </a:r>
            <a:r>
              <a:rPr lang="en-US" sz="1800" i="1" dirty="0"/>
              <a:t>APM Diagnostic Tool</a:t>
            </a:r>
            <a:r>
              <a:rPr lang="en-US" sz="1800" dirty="0"/>
              <a:t>.]</a:t>
            </a:r>
            <a:endParaRPr lang="en-CA" sz="1800" dirty="0"/>
          </a:p>
        </p:txBody>
      </p:sp>
      <p:sp>
        <p:nvSpPr>
          <p:cNvPr id="8" name="Rectangle 7">
            <a:extLst>
              <a:ext uri="{FF2B5EF4-FFF2-40B4-BE49-F238E27FC236}">
                <a16:creationId xmlns:a16="http://schemas.microsoft.com/office/drawing/2014/main" id="{E03119D2-AB71-43EE-B5FF-DD9EC51D0D8F}"/>
              </a:ext>
            </a:extLst>
          </p:cNvPr>
          <p:cNvSpPr/>
          <p:nvPr/>
        </p:nvSpPr>
        <p:spPr>
          <a:xfrm>
            <a:off x="6577037" y="4556163"/>
            <a:ext cx="2702174" cy="17718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solidFill>
                <a:latin typeface="Roboto Condensed Light" panose="02000000000000000000" pitchFamily="2" charset="0"/>
              </a:rPr>
              <a:t>Instructions</a:t>
            </a:r>
          </a:p>
          <a:p>
            <a:pPr algn="ctr"/>
            <a:endParaRPr lang="en-US" sz="1200" dirty="0">
              <a:solidFill>
                <a:schemeClr val="bg2"/>
              </a:solidFill>
              <a:latin typeface="Roboto Condensed Light" panose="02000000000000000000" pitchFamily="2" charset="0"/>
            </a:endParaRPr>
          </a:p>
          <a:p>
            <a:pPr marL="228600" indent="-228600">
              <a:buFont typeface="+mj-lt"/>
              <a:buAutoNum type="arabicPeriod"/>
            </a:pPr>
            <a:r>
              <a:rPr lang="en-US" sz="1200" dirty="0">
                <a:solidFill>
                  <a:schemeClr val="bg2"/>
                </a:solidFill>
                <a:latin typeface="Roboto Condensed Light" panose="02000000000000000000" pitchFamily="2" charset="0"/>
              </a:rPr>
              <a:t>Replace image with result worksheet from APM </a:t>
            </a:r>
            <a:r>
              <a:rPr lang="en-US" sz="1200" i="1" dirty="0">
                <a:solidFill>
                  <a:schemeClr val="bg2"/>
                </a:solidFill>
                <a:latin typeface="Roboto Condensed Light" panose="02000000000000000000" pitchFamily="2" charset="0"/>
              </a:rPr>
              <a:t>Diagnostic Tool.</a:t>
            </a:r>
          </a:p>
          <a:p>
            <a:pPr marL="228600" indent="-228600">
              <a:buFont typeface="+mj-lt"/>
              <a:buAutoNum type="arabicPeriod"/>
            </a:pPr>
            <a:r>
              <a:rPr lang="en-US" sz="1200" dirty="0">
                <a:solidFill>
                  <a:schemeClr val="bg2"/>
                </a:solidFill>
                <a:latin typeface="Roboto Condensed Light" panose="02000000000000000000" pitchFamily="2" charset="0"/>
              </a:rPr>
              <a:t>Highlight key insights from the diagnostic, positive and negative.</a:t>
            </a:r>
            <a:endParaRPr lang="en-CA" sz="1200" dirty="0">
              <a:solidFill>
                <a:schemeClr val="bg2"/>
              </a:solidFill>
              <a:latin typeface="Roboto Condensed Light" panose="02000000000000000000" pitchFamily="2" charset="0"/>
            </a:endParaRPr>
          </a:p>
        </p:txBody>
      </p:sp>
    </p:spTree>
    <p:extLst>
      <p:ext uri="{BB962C8B-B14F-4D97-AF65-F5344CB8AC3E}">
        <p14:creationId xmlns:p14="http://schemas.microsoft.com/office/powerpoint/2010/main" val="3694374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3142B9-3472-4902-B971-B7FF29F5D02F}"/>
              </a:ext>
            </a:extLst>
          </p:cNvPr>
          <p:cNvSpPr>
            <a:spLocks noGrp="1"/>
          </p:cNvSpPr>
          <p:nvPr>
            <p:ph type="title"/>
          </p:nvPr>
        </p:nvSpPr>
        <p:spPr>
          <a:xfrm>
            <a:off x="377363" y="530021"/>
            <a:ext cx="7052834" cy="1130188"/>
          </a:xfrm>
        </p:spPr>
        <p:txBody>
          <a:bodyPr/>
          <a:lstStyle/>
          <a:p>
            <a:r>
              <a:rPr lang="en-US" dirty="0"/>
              <a:t>Assessing the state of our application portfolio</a:t>
            </a:r>
            <a:endParaRPr lang="en-CA" dirty="0"/>
          </a:p>
        </p:txBody>
      </p:sp>
      <p:sp>
        <p:nvSpPr>
          <p:cNvPr id="6" name="Text Placeholder 5">
            <a:extLst>
              <a:ext uri="{FF2B5EF4-FFF2-40B4-BE49-F238E27FC236}">
                <a16:creationId xmlns:a16="http://schemas.microsoft.com/office/drawing/2014/main" id="{E6761469-644F-4A5D-80BA-FD22651CE6FE}"/>
              </a:ext>
            </a:extLst>
          </p:cNvPr>
          <p:cNvSpPr>
            <a:spLocks noGrp="1"/>
          </p:cNvSpPr>
          <p:nvPr>
            <p:ph type="body" sz="quarter" idx="14"/>
          </p:nvPr>
        </p:nvSpPr>
        <p:spPr/>
        <p:txBody>
          <a:bodyPr/>
          <a:lstStyle/>
          <a:p>
            <a:r>
              <a:rPr lang="en-US" sz="3200" dirty="0"/>
              <a:t>Key Insights</a:t>
            </a:r>
          </a:p>
          <a:p>
            <a:r>
              <a:rPr lang="en-US" sz="3200">
                <a:solidFill>
                  <a:schemeClr val="bg2"/>
                </a:solidFill>
              </a:rPr>
              <a:t>{7</a:t>
            </a:r>
            <a:r>
              <a:rPr lang="en-US">
                <a:solidFill>
                  <a:schemeClr val="bg2"/>
                </a:solidFill>
              </a:rPr>
              <a:t> </a:t>
            </a:r>
            <a:r>
              <a:rPr lang="en-US" dirty="0">
                <a:solidFill>
                  <a:schemeClr val="bg2"/>
                </a:solidFill>
              </a:rPr>
              <a:t>critical business capabilities are considered high risk.</a:t>
            </a:r>
          </a:p>
          <a:p>
            <a:r>
              <a:rPr lang="en-US" sz="3200" dirty="0">
                <a:solidFill>
                  <a:schemeClr val="bg2"/>
                </a:solidFill>
              </a:rPr>
              <a:t>35 </a:t>
            </a:r>
            <a:r>
              <a:rPr lang="en-US" dirty="0">
                <a:solidFill>
                  <a:schemeClr val="bg2"/>
                </a:solidFill>
              </a:rPr>
              <a:t>applications have high significant functional overlap and are likely redundant.</a:t>
            </a:r>
          </a:p>
          <a:p>
            <a:r>
              <a:rPr lang="en-CA" dirty="0">
                <a:solidFill>
                  <a:schemeClr val="bg2"/>
                </a:solidFill>
              </a:rPr>
              <a:t>[insert capabilities] will not be included in [technology initiative] due to incompatibility.}</a:t>
            </a:r>
          </a:p>
        </p:txBody>
      </p:sp>
      <p:sp>
        <p:nvSpPr>
          <p:cNvPr id="25" name="Text Placeholder 24">
            <a:extLst>
              <a:ext uri="{FF2B5EF4-FFF2-40B4-BE49-F238E27FC236}">
                <a16:creationId xmlns:a16="http://schemas.microsoft.com/office/drawing/2014/main" id="{20179AA7-1DCC-46F5-A3D7-9FF2D600F619}"/>
              </a:ext>
            </a:extLst>
          </p:cNvPr>
          <p:cNvSpPr>
            <a:spLocks noGrp="1"/>
          </p:cNvSpPr>
          <p:nvPr>
            <p:ph type="body" sz="quarter" idx="33"/>
          </p:nvPr>
        </p:nvSpPr>
        <p:spPr>
          <a:xfrm>
            <a:off x="371475" y="2294543"/>
            <a:ext cx="7451725" cy="3243898"/>
          </a:xfrm>
        </p:spPr>
        <p:txBody>
          <a:bodyPr/>
          <a:lstStyle/>
          <a:p>
            <a:pPr marL="0" indent="0">
              <a:buNone/>
            </a:pPr>
            <a:r>
              <a:rPr lang="en-US" sz="2000" dirty="0"/>
              <a:t>Our initial assessment comprises high-level evaluation of our applications’ alignment to our business capabilities key risk indicators, including:</a:t>
            </a:r>
          </a:p>
          <a:p>
            <a:pPr>
              <a:spcBef>
                <a:spcPts val="600"/>
              </a:spcBef>
            </a:pPr>
            <a:r>
              <a:rPr lang="en-US" sz="2000" dirty="0"/>
              <a:t>Policy noncompliance</a:t>
            </a:r>
          </a:p>
          <a:p>
            <a:pPr>
              <a:spcBef>
                <a:spcPts val="600"/>
              </a:spcBef>
            </a:pPr>
            <a:r>
              <a:rPr lang="en-US" sz="2000" dirty="0"/>
              <a:t>Immediacy of software expiration or end of life</a:t>
            </a:r>
          </a:p>
          <a:p>
            <a:pPr>
              <a:spcBef>
                <a:spcPts val="600"/>
              </a:spcBef>
            </a:pPr>
            <a:r>
              <a:rPr lang="en-US" sz="2000" dirty="0"/>
              <a:t>Application maintainability</a:t>
            </a:r>
          </a:p>
          <a:p>
            <a:pPr>
              <a:spcBef>
                <a:spcPts val="600"/>
              </a:spcBef>
            </a:pPr>
            <a:r>
              <a:rPr lang="en-US" sz="2000" dirty="0"/>
              <a:t>Compatibility with technology strategy</a:t>
            </a:r>
          </a:p>
          <a:p>
            <a:pPr marL="0" indent="0">
              <a:buNone/>
            </a:pPr>
            <a:r>
              <a:rPr lang="en-US" sz="2000" dirty="0"/>
              <a:t>The objective is to showcase how the application portfolio relates to and impacts specific business capabilities. </a:t>
            </a:r>
          </a:p>
          <a:p>
            <a:pPr marL="0" indent="0">
              <a:buNone/>
            </a:pPr>
            <a:endParaRPr lang="en-CA" sz="2000" dirty="0"/>
          </a:p>
          <a:p>
            <a:endParaRPr lang="en-CA" sz="2000" dirty="0"/>
          </a:p>
        </p:txBody>
      </p:sp>
      <p:sp>
        <p:nvSpPr>
          <p:cNvPr id="8" name="Rectangle 7">
            <a:extLst>
              <a:ext uri="{FF2B5EF4-FFF2-40B4-BE49-F238E27FC236}">
                <a16:creationId xmlns:a16="http://schemas.microsoft.com/office/drawing/2014/main" id="{E03119D2-AB71-43EE-B5FF-DD9EC51D0D8F}"/>
              </a:ext>
            </a:extLst>
          </p:cNvPr>
          <p:cNvSpPr/>
          <p:nvPr/>
        </p:nvSpPr>
        <p:spPr>
          <a:xfrm>
            <a:off x="8587610" y="2684658"/>
            <a:ext cx="2702174" cy="17718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solidFill>
                <a:latin typeface="Roboto Condensed Light" panose="02000000000000000000" pitchFamily="2" charset="0"/>
              </a:rPr>
              <a:t>Instructions</a:t>
            </a:r>
          </a:p>
          <a:p>
            <a:pPr algn="ctr"/>
            <a:endParaRPr lang="en-US" sz="1200" dirty="0">
              <a:solidFill>
                <a:schemeClr val="bg2"/>
              </a:solidFill>
              <a:latin typeface="Roboto Condensed Light" panose="02000000000000000000" pitchFamily="2" charset="0"/>
            </a:endParaRPr>
          </a:p>
          <a:p>
            <a:pPr marL="228600" indent="-228600">
              <a:buFont typeface="+mj-lt"/>
              <a:buAutoNum type="arabicPeriod"/>
            </a:pPr>
            <a:r>
              <a:rPr lang="en-US" sz="1200" dirty="0">
                <a:solidFill>
                  <a:schemeClr val="bg2"/>
                </a:solidFill>
                <a:latin typeface="Roboto Condensed Light" panose="02000000000000000000" pitchFamily="2" charset="0"/>
              </a:rPr>
              <a:t>Replace with key findings from the previous steps and any other noteworthy problems. </a:t>
            </a:r>
          </a:p>
          <a:p>
            <a:pPr marL="228600" indent="-228600">
              <a:buFont typeface="+mj-lt"/>
              <a:buAutoNum type="arabicPeriod"/>
            </a:pPr>
            <a:r>
              <a:rPr lang="en-US" sz="1200" dirty="0">
                <a:solidFill>
                  <a:schemeClr val="bg2"/>
                </a:solidFill>
                <a:latin typeface="Roboto Condensed Light" panose="02000000000000000000" pitchFamily="2" charset="0"/>
              </a:rPr>
              <a:t>Adjust description on assessment if you are not including risks indicators. </a:t>
            </a:r>
            <a:endParaRPr lang="en-CA" sz="1200" dirty="0">
              <a:solidFill>
                <a:schemeClr val="bg2"/>
              </a:solidFill>
              <a:latin typeface="Roboto Condensed Light" panose="02000000000000000000" pitchFamily="2" charset="0"/>
            </a:endParaRPr>
          </a:p>
        </p:txBody>
      </p:sp>
      <p:sp>
        <p:nvSpPr>
          <p:cNvPr id="7" name="Rectangle 6">
            <a:extLst>
              <a:ext uri="{FF2B5EF4-FFF2-40B4-BE49-F238E27FC236}">
                <a16:creationId xmlns:a16="http://schemas.microsoft.com/office/drawing/2014/main" id="{F41B1D31-782F-49AD-A738-1098065DDE1A}"/>
              </a:ext>
            </a:extLst>
          </p:cNvPr>
          <p:cNvSpPr/>
          <p:nvPr/>
        </p:nvSpPr>
        <p:spPr>
          <a:xfrm>
            <a:off x="2254891" y="3114329"/>
            <a:ext cx="3542400" cy="21389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solidFill>
                <a:latin typeface="Roboto Condensed Light" panose="02000000000000000000" pitchFamily="2" charset="0"/>
              </a:rPr>
              <a:t>Instructions</a:t>
            </a:r>
          </a:p>
          <a:p>
            <a:pPr algn="ctr"/>
            <a:endParaRPr lang="en-US" sz="1200" dirty="0">
              <a:solidFill>
                <a:schemeClr val="bg2"/>
              </a:solidFill>
              <a:latin typeface="Roboto Condensed Light" panose="02000000000000000000" pitchFamily="2" charset="0"/>
            </a:endParaRPr>
          </a:p>
          <a:p>
            <a:pPr marL="228600" indent="-228600">
              <a:buAutoNum type="arabicPeriod"/>
            </a:pPr>
            <a:r>
              <a:rPr lang="en-US" sz="1200" dirty="0">
                <a:solidFill>
                  <a:schemeClr val="bg2"/>
                </a:solidFill>
                <a:latin typeface="Roboto Condensed Light" panose="02000000000000000000" pitchFamily="2" charset="0"/>
              </a:rPr>
              <a:t>Update slide with outcomes from the exercises.</a:t>
            </a:r>
          </a:p>
          <a:p>
            <a:pPr algn="ctr"/>
            <a:endParaRPr lang="en-CA" sz="1200" dirty="0">
              <a:solidFill>
                <a:schemeClr val="bg2"/>
              </a:solidFill>
              <a:latin typeface="Roboto Condensed Light" panose="02000000000000000000" pitchFamily="2" charset="0"/>
            </a:endParaRPr>
          </a:p>
        </p:txBody>
      </p:sp>
    </p:spTree>
    <p:extLst>
      <p:ext uri="{BB962C8B-B14F-4D97-AF65-F5344CB8AC3E}">
        <p14:creationId xmlns:p14="http://schemas.microsoft.com/office/powerpoint/2010/main" val="3217366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3142B9-3472-4902-B971-B7FF29F5D02F}"/>
              </a:ext>
            </a:extLst>
          </p:cNvPr>
          <p:cNvSpPr>
            <a:spLocks noGrp="1"/>
          </p:cNvSpPr>
          <p:nvPr>
            <p:ph type="title"/>
          </p:nvPr>
        </p:nvSpPr>
        <p:spPr>
          <a:xfrm>
            <a:off x="4572000" y="530021"/>
            <a:ext cx="7336442" cy="1130188"/>
          </a:xfrm>
        </p:spPr>
        <p:txBody>
          <a:bodyPr/>
          <a:lstStyle/>
          <a:p>
            <a:r>
              <a:rPr lang="en-US" dirty="0">
                <a:solidFill>
                  <a:schemeClr val="tx1">
                    <a:lumMod val="50000"/>
                  </a:schemeClr>
                </a:solidFill>
              </a:rPr>
              <a:t>The organization-wide view</a:t>
            </a:r>
            <a:endParaRPr lang="en-CA" dirty="0">
              <a:solidFill>
                <a:schemeClr val="tx1">
                  <a:lumMod val="50000"/>
                </a:schemeClr>
              </a:solidFill>
            </a:endParaRPr>
          </a:p>
        </p:txBody>
      </p:sp>
      <p:sp>
        <p:nvSpPr>
          <p:cNvPr id="6" name="Text Placeholder 5">
            <a:extLst>
              <a:ext uri="{FF2B5EF4-FFF2-40B4-BE49-F238E27FC236}">
                <a16:creationId xmlns:a16="http://schemas.microsoft.com/office/drawing/2014/main" id="{E6761469-644F-4A5D-80BA-FD22651CE6FE}"/>
              </a:ext>
            </a:extLst>
          </p:cNvPr>
          <p:cNvSpPr>
            <a:spLocks noGrp="1"/>
          </p:cNvSpPr>
          <p:nvPr>
            <p:ph type="body" sz="quarter" idx="14"/>
          </p:nvPr>
        </p:nvSpPr>
        <p:spPr>
          <a:xfrm>
            <a:off x="367657" y="952499"/>
            <a:ext cx="3580229" cy="5367277"/>
          </a:xfrm>
        </p:spPr>
        <p:txBody>
          <a:bodyPr/>
          <a:lstStyle/>
          <a:p>
            <a:r>
              <a:rPr lang="en-US" sz="1800" dirty="0">
                <a:solidFill>
                  <a:schemeClr val="bg2"/>
                </a:solidFill>
              </a:rPr>
              <a:t>To perform this assessment, we used [our BCM/Industry Reference Architecture].</a:t>
            </a:r>
          </a:p>
          <a:p>
            <a:r>
              <a:rPr lang="en-US" sz="1800" dirty="0">
                <a:solidFill>
                  <a:schemeClr val="bg2"/>
                </a:solidFill>
              </a:rPr>
              <a:t>The model represents the core building blocks of what [COMPANY] does to deliver its [products/ services].</a:t>
            </a:r>
          </a:p>
          <a:p>
            <a:r>
              <a:rPr lang="en-US" sz="1800" dirty="0">
                <a:solidFill>
                  <a:schemeClr val="bg2"/>
                </a:solidFill>
              </a:rPr>
              <a:t>Applying this assessment revealed for each business capability:</a:t>
            </a:r>
          </a:p>
          <a:p>
            <a:pPr marL="285750" indent="-285750">
              <a:buFont typeface="Arial" panose="020B0604020202020204" pitchFamily="34" charset="0"/>
              <a:buChar char="•"/>
            </a:pPr>
            <a:r>
              <a:rPr lang="en-CA" sz="1800" dirty="0">
                <a:solidFill>
                  <a:schemeClr val="bg2"/>
                </a:solidFill>
              </a:rPr>
              <a:t>Which specific applications support the capability</a:t>
            </a:r>
          </a:p>
          <a:p>
            <a:pPr marL="285750" indent="-285750">
              <a:buFont typeface="Arial" panose="020B0604020202020204" pitchFamily="34" charset="0"/>
              <a:buChar char="•"/>
            </a:pPr>
            <a:r>
              <a:rPr lang="en-CA" sz="1800" dirty="0">
                <a:solidFill>
                  <a:schemeClr val="bg2"/>
                </a:solidFill>
              </a:rPr>
              <a:t>If they are excessively supported by applications</a:t>
            </a:r>
          </a:p>
          <a:p>
            <a:pPr marL="285750" indent="-285750">
              <a:buFont typeface="Arial" panose="020B0604020202020204" pitchFamily="34" charset="0"/>
              <a:buChar char="•"/>
            </a:pPr>
            <a:r>
              <a:rPr lang="en-CA" sz="1800">
                <a:solidFill>
                  <a:schemeClr val="bg2"/>
                </a:solidFill>
              </a:rPr>
              <a:t>If they are </a:t>
            </a:r>
            <a:r>
              <a:rPr lang="en-CA" sz="1800" dirty="0">
                <a:solidFill>
                  <a:schemeClr val="bg2"/>
                </a:solidFill>
              </a:rPr>
              <a:t>not supported by applications</a:t>
            </a:r>
            <a:endParaRPr lang="en-CA" dirty="0">
              <a:solidFill>
                <a:schemeClr val="bg2"/>
              </a:solidFill>
            </a:endParaRPr>
          </a:p>
        </p:txBody>
      </p:sp>
      <p:sp>
        <p:nvSpPr>
          <p:cNvPr id="8" name="Text Placeholder 1">
            <a:extLst>
              <a:ext uri="{FF2B5EF4-FFF2-40B4-BE49-F238E27FC236}">
                <a16:creationId xmlns:a16="http://schemas.microsoft.com/office/drawing/2014/main" id="{7BF9AF63-D7F7-4924-87C2-BFC44587D9C1}"/>
              </a:ext>
            </a:extLst>
          </p:cNvPr>
          <p:cNvSpPr>
            <a:spLocks noGrp="1"/>
          </p:cNvSpPr>
          <p:nvPr>
            <p:ph type="body" sz="quarter" idx="11"/>
          </p:nvPr>
        </p:nvSpPr>
        <p:spPr>
          <a:xfrm>
            <a:off x="4651844" y="1203513"/>
            <a:ext cx="7174087" cy="456696"/>
          </a:xfrm>
        </p:spPr>
        <p:txBody>
          <a:bodyPr/>
          <a:lstStyle/>
          <a:p>
            <a:r>
              <a:rPr lang="en-US" dirty="0"/>
              <a:t>A business capability map provides a visual of the functional side of the application portfolio at a glance.</a:t>
            </a:r>
            <a:endParaRPr lang="en-CA" dirty="0"/>
          </a:p>
        </p:txBody>
      </p:sp>
      <p:pic>
        <p:nvPicPr>
          <p:cNvPr id="2" name="Picture 1">
            <a:extLst>
              <a:ext uri="{FF2B5EF4-FFF2-40B4-BE49-F238E27FC236}">
                <a16:creationId xmlns:a16="http://schemas.microsoft.com/office/drawing/2014/main" id="{FECA4288-DC91-4F98-BDB1-4C239E61F242}"/>
              </a:ext>
            </a:extLst>
          </p:cNvPr>
          <p:cNvPicPr>
            <a:picLocks noChangeAspect="1"/>
          </p:cNvPicPr>
          <p:nvPr/>
        </p:nvPicPr>
        <p:blipFill>
          <a:blip r:embed="rId2"/>
          <a:stretch>
            <a:fillRect/>
          </a:stretch>
        </p:blipFill>
        <p:spPr>
          <a:xfrm>
            <a:off x="4572000" y="2259869"/>
            <a:ext cx="7336442" cy="3879673"/>
          </a:xfrm>
          <a:prstGeom prst="rect">
            <a:avLst/>
          </a:prstGeom>
        </p:spPr>
      </p:pic>
      <p:sp>
        <p:nvSpPr>
          <p:cNvPr id="9" name="Rectangle 8">
            <a:extLst>
              <a:ext uri="{FF2B5EF4-FFF2-40B4-BE49-F238E27FC236}">
                <a16:creationId xmlns:a16="http://schemas.microsoft.com/office/drawing/2014/main" id="{16381A36-68B1-4053-A679-85401C25CBE9}"/>
              </a:ext>
            </a:extLst>
          </p:cNvPr>
          <p:cNvSpPr/>
          <p:nvPr/>
        </p:nvSpPr>
        <p:spPr>
          <a:xfrm>
            <a:off x="6814031" y="3130237"/>
            <a:ext cx="3542400" cy="21389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solidFill>
                <a:latin typeface="Roboto Condensed Light" panose="02000000000000000000" pitchFamily="2" charset="0"/>
              </a:rPr>
              <a:t>Instructions</a:t>
            </a:r>
          </a:p>
          <a:p>
            <a:pPr algn="ctr"/>
            <a:endParaRPr lang="en-US" sz="1200" dirty="0">
              <a:solidFill>
                <a:schemeClr val="bg2"/>
              </a:solidFill>
              <a:latin typeface="Roboto Condensed Light" panose="02000000000000000000" pitchFamily="2" charset="0"/>
            </a:endParaRPr>
          </a:p>
          <a:p>
            <a:pPr marL="228600" indent="-228600">
              <a:buAutoNum type="arabicPeriod"/>
            </a:pPr>
            <a:r>
              <a:rPr lang="en-US" sz="1200">
                <a:solidFill>
                  <a:schemeClr val="bg2"/>
                </a:solidFill>
                <a:latin typeface="Roboto Condensed Light" panose="02000000000000000000" pitchFamily="2" charset="0"/>
              </a:rPr>
              <a:t>Update this </a:t>
            </a:r>
            <a:r>
              <a:rPr lang="en-US" sz="1200" dirty="0">
                <a:solidFill>
                  <a:schemeClr val="bg2"/>
                </a:solidFill>
                <a:latin typeface="Roboto Condensed Light" panose="02000000000000000000" pitchFamily="2" charset="0"/>
              </a:rPr>
              <a:t>slide with your business capability map (BCM) or reference business architecture.</a:t>
            </a:r>
          </a:p>
          <a:p>
            <a:pPr algn="ctr"/>
            <a:endParaRPr lang="en-CA" sz="1200" dirty="0">
              <a:solidFill>
                <a:schemeClr val="bg2"/>
              </a:solidFill>
              <a:latin typeface="Roboto Condensed Light" panose="02000000000000000000" pitchFamily="2" charset="0"/>
            </a:endParaRPr>
          </a:p>
        </p:txBody>
      </p:sp>
    </p:spTree>
    <p:extLst>
      <p:ext uri="{BB962C8B-B14F-4D97-AF65-F5344CB8AC3E}">
        <p14:creationId xmlns:p14="http://schemas.microsoft.com/office/powerpoint/2010/main" val="2039797494"/>
      </p:ext>
    </p:extLst>
  </p:cSld>
  <p:clrMapOvr>
    <a:masterClrMapping/>
  </p:clrMapOvr>
</p:sld>
</file>

<file path=ppt/theme/theme1.xml><?xml version="1.0" encoding="utf-8"?>
<a:theme xmlns:a="http://schemas.openxmlformats.org/drawingml/2006/main" name="BackCovers&amp;Dividers-Light">
  <a:themeElements>
    <a:clrScheme name="Info-Tech-ResearchDeck">
      <a:dk1>
        <a:srgbClr val="494A4A"/>
      </a:dk1>
      <a:lt1>
        <a:srgbClr val="FFFFFF"/>
      </a:lt1>
      <a:dk2>
        <a:srgbClr val="494A4A"/>
      </a:dk2>
      <a:lt2>
        <a:srgbClr val="FFFFFF"/>
      </a:lt2>
      <a:accent1>
        <a:srgbClr val="2576B6"/>
      </a:accent1>
      <a:accent2>
        <a:srgbClr val="5D3291"/>
      </a:accent2>
      <a:accent3>
        <a:srgbClr val="F7C435"/>
      </a:accent3>
      <a:accent4>
        <a:srgbClr val="299C47"/>
      </a:accent4>
      <a:accent5>
        <a:srgbClr val="B3252E"/>
      </a:accent5>
      <a:accent6>
        <a:srgbClr val="F07925"/>
      </a:accent6>
      <a:hlink>
        <a:srgbClr val="2576B6"/>
      </a:hlink>
      <a:folHlink>
        <a:srgbClr val="1647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theme>
</file>

<file path=ppt/theme/theme2.xml><?xml version="1.0" encoding="utf-8"?>
<a:theme xmlns:a="http://schemas.openxmlformats.org/drawingml/2006/main" name="Slide-Generic">
  <a:themeElements>
    <a:clrScheme name="Custom 1">
      <a:dk1>
        <a:srgbClr val="494949"/>
      </a:dk1>
      <a:lt1>
        <a:srgbClr val="FFFFFF"/>
      </a:lt1>
      <a:dk2>
        <a:srgbClr val="494949"/>
      </a:dk2>
      <a:lt2>
        <a:srgbClr val="FFFFFF"/>
      </a:lt2>
      <a:accent1>
        <a:srgbClr val="2576B7"/>
      </a:accent1>
      <a:accent2>
        <a:srgbClr val="5E3391"/>
      </a:accent2>
      <a:accent3>
        <a:srgbClr val="EFC351"/>
      </a:accent3>
      <a:accent4>
        <a:srgbClr val="289D48"/>
      </a:accent4>
      <a:accent5>
        <a:srgbClr val="B3242E"/>
      </a:accent5>
      <a:accent6>
        <a:srgbClr val="F17926"/>
      </a:accent6>
      <a:hlink>
        <a:srgbClr val="2476B7"/>
      </a:hlink>
      <a:folHlink>
        <a:srgbClr val="1647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ustom 9">
      <a:dk1>
        <a:srgbClr val="000000"/>
      </a:dk1>
      <a:lt1>
        <a:srgbClr val="FFFFFF"/>
      </a:lt1>
      <a:dk2>
        <a:srgbClr val="1F497D"/>
      </a:dk2>
      <a:lt2>
        <a:srgbClr val="EEECE1"/>
      </a:lt2>
      <a:accent1>
        <a:srgbClr val="2476B7"/>
      </a:accent1>
      <a:accent2>
        <a:srgbClr val="2B9E48"/>
      </a:accent2>
      <a:accent3>
        <a:srgbClr val="F27926"/>
      </a:accent3>
      <a:accent4>
        <a:srgbClr val="5E3290"/>
      </a:accent4>
      <a:accent5>
        <a:srgbClr val="F7C333"/>
      </a:accent5>
      <a:accent6>
        <a:srgbClr val="494949"/>
      </a:accent6>
      <a:hlink>
        <a:srgbClr val="717171"/>
      </a:hlink>
      <a:folHlink>
        <a:srgbClr val="2476B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IGN-732-LIVE-Orlando-DeckTemplate" id="{554A1D9F-4213-8A42-90C1-78B62A8B6447}" vid="{58015004-640A-ED45-8FA9-2A40A3B3C65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5317</Words>
  <Application>Microsoft Office PowerPoint</Application>
  <PresentationFormat>Custom</PresentationFormat>
  <Paragraphs>1389</Paragraphs>
  <Slides>38</Slides>
  <Notes>14</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38</vt:i4>
      </vt:variant>
    </vt:vector>
  </HeadingPairs>
  <TitlesOfParts>
    <vt:vector size="52" baseType="lpstr">
      <vt:lpstr>Montserrat SemiBold</vt:lpstr>
      <vt:lpstr>Roboto</vt:lpstr>
      <vt:lpstr>Roboto Condensed Light</vt:lpstr>
      <vt:lpstr>Roboto Light</vt:lpstr>
      <vt:lpstr>Montserrat Medium</vt:lpstr>
      <vt:lpstr>Arial</vt:lpstr>
      <vt:lpstr>Exo</vt:lpstr>
      <vt:lpstr>Montserrat</vt:lpstr>
      <vt:lpstr>Open Sans</vt:lpstr>
      <vt:lpstr>Courier New</vt:lpstr>
      <vt:lpstr>Exo Light</vt:lpstr>
      <vt:lpstr>BackCovers&amp;Dividers-Light</vt:lpstr>
      <vt:lpstr>Slide-Generic</vt:lpstr>
      <vt:lpstr>Office Theme</vt:lpstr>
      <vt:lpstr>PowerPoint Presentation</vt:lpstr>
      <vt:lpstr>Application Portfolio Snapshot Executive Presentation Template</vt:lpstr>
      <vt:lpstr>Executive Summary</vt:lpstr>
      <vt:lpstr>PowerPoint Presentation</vt:lpstr>
      <vt:lpstr>Technical Pain Points</vt:lpstr>
      <vt:lpstr>Technical Objectives</vt:lpstr>
      <vt:lpstr>What is our current APM situation?</vt:lpstr>
      <vt:lpstr>Assessing the state of our application portfolio</vt:lpstr>
      <vt:lpstr>The organization-wide view</vt:lpstr>
      <vt:lpstr>Application Portfolio Snapshot – How to Interpret</vt:lpstr>
      <vt:lpstr>Application Portfolio Snapshot</vt:lpstr>
      <vt:lpstr>Application Portfolio Snapshot</vt:lpstr>
      <vt:lpstr>How do we transform the application portfolio?</vt:lpstr>
      <vt:lpstr>Improving application portfolio management and strategic alignment</vt:lpstr>
      <vt:lpstr>PowerPoint Presentation</vt:lpstr>
      <vt:lpstr>PowerPoint Presentation</vt:lpstr>
      <vt:lpstr>PowerPoint Presentation</vt:lpstr>
      <vt:lpstr>PowerPoint Presentation</vt:lpstr>
      <vt:lpstr>How do we transform the application portfolio?</vt:lpstr>
      <vt:lpstr>How do we transform the application portfolio?</vt:lpstr>
      <vt:lpstr>How do we transform the application portfolio?</vt:lpstr>
      <vt:lpstr>How do we transform the application portfolio?</vt:lpstr>
      <vt:lpstr>PowerPoint Presentation</vt:lpstr>
      <vt:lpstr>PowerPoint Presentation</vt:lpstr>
      <vt:lpstr>PowerPoint Presentation</vt:lpstr>
      <vt:lpstr>Build a data-driven strategy using Info-Tech diagnostic programs</vt:lpstr>
      <vt:lpstr>Info-Tech’s methodology for APM Foundations</vt:lpstr>
      <vt:lpstr>Bridge IT and the Business With  Business Architecture</vt:lpstr>
      <vt:lpstr>Deliver Digital Products at Scale​</vt:lpstr>
      <vt:lpstr>Streamline Application Management</vt:lpstr>
      <vt:lpstr>Optimize Project Intake, Approval, and Prioritization</vt:lpstr>
      <vt:lpstr>PowerPoint Presentation</vt:lpstr>
      <vt:lpstr>It Just Makes Sense  to…   Leverage Best Practices</vt:lpstr>
      <vt:lpstr>Systematically Improve IT Performance</vt:lpstr>
      <vt:lpstr>A Step by Step Program to Systematically Improve IT Performance</vt:lpstr>
      <vt:lpstr>PowerPoint Presentation</vt:lpstr>
      <vt:lpstr>Application Portfolio Snapshot Example</vt:lpstr>
      <vt:lpstr>Application Portfolio Snapshot Example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2023-01-13T13:15:19Z</dcterms:created>
  <dcterms:modified xsi:type="dcterms:W3CDTF">2023-01-13T15:03:59Z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d24214e-5322-4789-8422-cbe411bc3a74_Enabled">
    <vt:lpwstr>true</vt:lpwstr>
  </property>
  <property fmtid="{D5CDD505-2E9C-101B-9397-08002B2CF9AE}" pid="3" name="MSIP_Label_7d24214e-5322-4789-8422-cbe411bc3a74_SetDate">
    <vt:lpwstr>2023-01-13T13:15:24Z</vt:lpwstr>
  </property>
  <property fmtid="{D5CDD505-2E9C-101B-9397-08002B2CF9AE}" pid="4" name="MSIP_Label_7d24214e-5322-4789-8422-cbe411bc3a74_Method">
    <vt:lpwstr>Standard</vt:lpwstr>
  </property>
  <property fmtid="{D5CDD505-2E9C-101B-9397-08002B2CF9AE}" pid="5" name="MSIP_Label_7d24214e-5322-4789-8422-cbe411bc3a74_Name">
    <vt:lpwstr>7d24214e-5322-4789-8422-cbe411bc3a74</vt:lpwstr>
  </property>
  <property fmtid="{D5CDD505-2E9C-101B-9397-08002B2CF9AE}" pid="6" name="MSIP_Label_7d24214e-5322-4789-8422-cbe411bc3a74_SiteId">
    <vt:lpwstr>113d1920-a1e0-48cf-a70a-868cbb03f3f6</vt:lpwstr>
  </property>
  <property fmtid="{D5CDD505-2E9C-101B-9397-08002B2CF9AE}" pid="7" name="MSIP_Label_7d24214e-5322-4789-8422-cbe411bc3a74_ActionId">
    <vt:lpwstr>ab98464c-ca35-48c6-be60-3c6e21f925f9</vt:lpwstr>
  </property>
  <property fmtid="{D5CDD505-2E9C-101B-9397-08002B2CF9AE}" pid="8" name="MSIP_Label_7d24214e-5322-4789-8422-cbe411bc3a74_ContentBits">
    <vt:lpwstr>0</vt:lpwstr>
  </property>
</Properties>
</file>