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713" r:id="rId1"/>
    <p:sldMasterId id="2147483723" r:id="rId2"/>
    <p:sldMasterId id="2147483667" r:id="rId3"/>
    <p:sldMasterId id="2147483765" r:id="rId4"/>
  </p:sldMasterIdLst>
  <p:notesMasterIdLst>
    <p:notesMasterId r:id="rId12"/>
  </p:notesMasterIdLst>
  <p:handoutMasterIdLst>
    <p:handoutMasterId r:id="rId13"/>
  </p:handoutMasterIdLst>
  <p:sldIdLst>
    <p:sldId id="676" r:id="rId5"/>
    <p:sldId id="589" r:id="rId6"/>
    <p:sldId id="465" r:id="rId7"/>
    <p:sldId id="644" r:id="rId8"/>
    <p:sldId id="592" r:id="rId9"/>
    <p:sldId id="585" r:id="rId10"/>
    <p:sldId id="372" r:id="rId11"/>
  </p:sldIdLst>
  <p:sldSz cx="12193588" cy="6858000"/>
  <p:notesSz cx="20104100" cy="11309350"/>
  <p:embeddedFontLst>
    <p:embeddedFont>
      <p:font typeface="Calibri" panose="020F0502020204030204" pitchFamily="34" charset="0"/>
      <p:regular r:id="rId14"/>
      <p:bold r:id="rId15"/>
      <p:italic r:id="rId16"/>
      <p:boldItalic r:id="rId17"/>
    </p:embeddedFont>
    <p:embeddedFont>
      <p:font typeface="Exo" panose="02000303000000000000" pitchFamily="2" charset="0"/>
      <p:regular r:id="rId18"/>
      <p:bold r:id="rId19"/>
      <p:italic r:id="rId20"/>
      <p:boldItalic r:id="rId21"/>
    </p:embeddedFont>
    <p:embeddedFont>
      <p:font typeface="Exo Light" panose="02000303000000000000" pitchFamily="2" charset="0"/>
      <p:regular r:id="rId22"/>
    </p:embeddedFont>
    <p:embeddedFont>
      <p:font typeface="Montserrat" panose="00000500000000000000" pitchFamily="2" charset="0"/>
      <p:regular r:id="rId23"/>
      <p:bold r:id="rId24"/>
      <p:italic r:id="rId25"/>
      <p:boldItalic r:id="rId26"/>
    </p:embeddedFont>
    <p:embeddedFont>
      <p:font typeface="Montserrat Light" panose="00000400000000000000" pitchFamily="2" charset="0"/>
      <p:regular r:id="rId27"/>
      <p:italic r:id="rId28"/>
    </p:embeddedFont>
    <p:embeddedFont>
      <p:font typeface="Montserrat SemiBold" panose="00000700000000000000" pitchFamily="2" charset="0"/>
      <p:bold r:id="rId29"/>
      <p:boldItalic r:id="rId30"/>
    </p:embeddedFont>
    <p:embeddedFont>
      <p:font typeface="Roboto Condensed Light" panose="02000000000000000000" pitchFamily="2" charset="0"/>
      <p:regular r:id="rId31"/>
      <p:italic r:id="rId32"/>
    </p:embeddedFont>
  </p:embeddedFontLst>
  <p:defaultTex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70"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F55"/>
    <a:srgbClr val="717171"/>
    <a:srgbClr val="F0F0F0"/>
    <a:srgbClr val="2576B7"/>
    <a:srgbClr val="F8C435"/>
    <a:srgbClr val="858585"/>
    <a:srgbClr val="299D47"/>
    <a:srgbClr val="F17A26"/>
    <a:srgbClr val="1E5E92"/>
    <a:srgbClr val="4A4A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A7814B-C8F3-4950-84F8-DE463D6123F2}" v="9" dt="2023-07-06T20:10:29.91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814" autoAdjust="0"/>
    <p:restoredTop sz="95652" autoAdjust="0"/>
  </p:normalViewPr>
  <p:slideViewPr>
    <p:cSldViewPr snapToGrid="0">
      <p:cViewPr varScale="1">
        <p:scale>
          <a:sx n="110" d="100"/>
          <a:sy n="110" d="100"/>
        </p:scale>
        <p:origin x="1296" y="108"/>
      </p:cViewPr>
      <p:guideLst>
        <p:guide orient="horz" pos="377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21" Type="http://schemas.openxmlformats.org/officeDocument/2006/relationships/font" Target="fonts/font8.fntdata"/><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4BFADC-759D-9A4E-9A09-AD89F1BCC0AE}"/>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D62EC22-1B51-694A-94D5-D4CB2538FD12}"/>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3421FBE2-D7AF-034E-A3E8-B3AFB8825F2F}" type="datetimeFigureOut">
              <a:rPr lang="en-US" smtClean="0"/>
              <a:t>7/25/2023</a:t>
            </a:fld>
            <a:endParaRPr lang="en-US" dirty="0"/>
          </a:p>
        </p:txBody>
      </p:sp>
      <p:sp>
        <p:nvSpPr>
          <p:cNvPr id="4" name="Footer Placeholder 3">
            <a:extLst>
              <a:ext uri="{FF2B5EF4-FFF2-40B4-BE49-F238E27FC236}">
                <a16:creationId xmlns:a16="http://schemas.microsoft.com/office/drawing/2014/main" id="{2202C9E9-64FF-014C-96CA-5B97C999C1FF}"/>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E38FAC2-6080-3440-A5EF-CDB292825895}"/>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A0D59A62-6DDC-664C-B490-E4412C3B9B65}" type="slidenum">
              <a:rPr lang="en-US" smtClean="0"/>
              <a:t>‹#›</a:t>
            </a:fld>
            <a:endParaRPr lang="en-US" dirty="0"/>
          </a:p>
        </p:txBody>
      </p:sp>
    </p:spTree>
    <p:extLst>
      <p:ext uri="{BB962C8B-B14F-4D97-AF65-F5344CB8AC3E}">
        <p14:creationId xmlns:p14="http://schemas.microsoft.com/office/powerpoint/2010/main" val="1233492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b="0" i="0">
                <a:latin typeface="Roboto Condensed Light" panose="02000000000000000000" pitchFamily="2" charset="0"/>
              </a:defRPr>
            </a:lvl1pPr>
          </a:lstStyle>
          <a:p>
            <a:endParaRPr lang="en-US" dirty="0"/>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b="0" i="0">
                <a:latin typeface="Roboto Condensed Light" panose="02000000000000000000" pitchFamily="2" charset="0"/>
              </a:defRPr>
            </a:lvl1pPr>
          </a:lstStyle>
          <a:p>
            <a:fld id="{F0A9609A-B772-C646-9832-EF91D164CC90}" type="datetimeFigureOut">
              <a:rPr lang="en-US" smtClean="0"/>
              <a:pPr/>
              <a:t>7/25/2023</a:t>
            </a:fld>
            <a:endParaRPr lang="en-US" dirty="0"/>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b="0" i="0">
                <a:latin typeface="Roboto Condensed Light" panose="02000000000000000000" pitchFamily="2" charset="0"/>
              </a:defRPr>
            </a:lvl1pPr>
          </a:lstStyle>
          <a:p>
            <a:endParaRPr lang="en-US" dirty="0"/>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b="0" i="0">
                <a:latin typeface="Roboto Condensed Light" panose="02000000000000000000" pitchFamily="2" charset="0"/>
              </a:defRPr>
            </a:lvl1pPr>
          </a:lstStyle>
          <a:p>
            <a:fld id="{06B0FC7D-8687-9A40-9CA8-0B2F00AB98E3}" type="slidenum">
              <a:rPr lang="en-US" smtClean="0"/>
              <a:pPr/>
              <a:t>‹#›</a:t>
            </a:fld>
            <a:endParaRPr lang="en-US" dirty="0"/>
          </a:p>
        </p:txBody>
      </p:sp>
    </p:spTree>
    <p:extLst>
      <p:ext uri="{BB962C8B-B14F-4D97-AF65-F5344CB8AC3E}">
        <p14:creationId xmlns:p14="http://schemas.microsoft.com/office/powerpoint/2010/main" val="231655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oboto Condensed Light" panose="02000000000000000000" pitchFamily="2" charset="0"/>
        <a:ea typeface="+mn-ea"/>
        <a:cs typeface="+mn-cs"/>
      </a:defRPr>
    </a:lvl1pPr>
    <a:lvl2pPr marL="457200" algn="l" defTabSz="914400" rtl="0" eaLnBrk="1" latinLnBrk="0" hangingPunct="1">
      <a:defRPr sz="1200" b="0" i="0" kern="1200">
        <a:solidFill>
          <a:schemeClr val="tx1"/>
        </a:solidFill>
        <a:latin typeface="Roboto Condensed Light" panose="02000000000000000000" pitchFamily="2" charset="0"/>
        <a:ea typeface="+mn-ea"/>
        <a:cs typeface="+mn-cs"/>
      </a:defRPr>
    </a:lvl2pPr>
    <a:lvl3pPr marL="914400" algn="l" defTabSz="914400" rtl="0" eaLnBrk="1" latinLnBrk="0" hangingPunct="1">
      <a:defRPr sz="1200" b="0" i="0" kern="1200">
        <a:solidFill>
          <a:schemeClr val="tx1"/>
        </a:solidFill>
        <a:latin typeface="Roboto Condensed Light" panose="02000000000000000000" pitchFamily="2" charset="0"/>
        <a:ea typeface="+mn-ea"/>
        <a:cs typeface="+mn-cs"/>
      </a:defRPr>
    </a:lvl3pPr>
    <a:lvl4pPr marL="1371600" algn="l" defTabSz="914400" rtl="0" eaLnBrk="1" latinLnBrk="0" hangingPunct="1">
      <a:defRPr sz="1200" b="0" i="0" kern="1200">
        <a:solidFill>
          <a:schemeClr val="tx1"/>
        </a:solidFill>
        <a:latin typeface="Roboto Condensed Light" panose="02000000000000000000" pitchFamily="2" charset="0"/>
        <a:ea typeface="+mn-ea"/>
        <a:cs typeface="+mn-cs"/>
      </a:defRPr>
    </a:lvl4pPr>
    <a:lvl5pPr marL="1828800" algn="l" defTabSz="914400" rtl="0" eaLnBrk="1" latinLnBrk="0" hangingPunct="1">
      <a:defRPr sz="1200" b="0" i="0" kern="1200">
        <a:solidFill>
          <a:schemeClr val="tx1"/>
        </a:solidFill>
        <a:latin typeface="Roboto Condensed Light"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
            </a:endParaRPr>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3023325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2</a:t>
            </a:fld>
            <a:endParaRPr lang="en-US" dirty="0"/>
          </a:p>
        </p:txBody>
      </p:sp>
    </p:spTree>
    <p:extLst>
      <p:ext uri="{BB962C8B-B14F-4D97-AF65-F5344CB8AC3E}">
        <p14:creationId xmlns:p14="http://schemas.microsoft.com/office/powerpoint/2010/main" val="2417235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2553549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298907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2536181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2821996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lour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881123"/>
      </p:ext>
    </p:extLst>
  </p:cSld>
  <p:clrMapOvr>
    <a:masterClrMapping/>
  </p:clrMapOvr>
  <p:extLst>
    <p:ext uri="{DCECCB84-F9BA-43D5-87BE-67443E8EF086}">
      <p15:sldGuideLst xmlns:p15="http://schemas.microsoft.com/office/powerpoint/2012/main">
        <p15:guide id="1" orient="horz" pos="57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ic-slide-1">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1FA56046-9BD2-3641-8C40-435AF29B36C7}"/>
              </a:ext>
            </a:extLst>
          </p:cNvPr>
          <p:cNvSpPr>
            <a:spLocks noGrp="1"/>
          </p:cNvSpPr>
          <p:nvPr>
            <p:ph type="sldNum" sz="quarter" idx="4"/>
          </p:nvPr>
        </p:nvSpPr>
        <p:spPr>
          <a:xfrm>
            <a:off x="9649607" y="6453854"/>
            <a:ext cx="2240706"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701">
              <a:spcBef>
                <a:spcPts val="161"/>
              </a:spcBef>
              <a:tabLst>
                <a:tab pos="1309603"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smtClean="0">
                <a:cs typeface="Arial" panose="020B0604020202020204" pitchFamily="34" charset="0"/>
              </a:rPr>
              <a:pPr marL="7701">
                <a:spcBef>
                  <a:spcPts val="161"/>
                </a:spcBef>
                <a:tabLst>
                  <a:tab pos="1309603" algn="l"/>
                </a:tabLst>
              </a:pPr>
              <a:t>‹#›</a:t>
            </a:fld>
            <a:endParaRPr spc="6" dirty="0">
              <a:cs typeface="Arial" panose="020B0604020202020204" pitchFamily="34" charset="0"/>
            </a:endParaRPr>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4967041" cy="1130188"/>
          </a:xfrm>
        </p:spPr>
        <p:txBody>
          <a:bodyPr>
            <a:noAutofit/>
          </a:bodyPr>
          <a:lstStyle>
            <a:lvl1pPr>
              <a:defRPr b="0" i="0"/>
            </a:lvl1pPr>
          </a:lstStyle>
          <a:p>
            <a:r>
              <a:rPr lang="en-US"/>
              <a:t>Click to edit Master title style</a:t>
            </a:r>
          </a:p>
        </p:txBody>
      </p:sp>
      <p:sp>
        <p:nvSpPr>
          <p:cNvPr id="4" name="Text Placeholder 11">
            <a:extLst>
              <a:ext uri="{FF2B5EF4-FFF2-40B4-BE49-F238E27FC236}">
                <a16:creationId xmlns:a16="http://schemas.microsoft.com/office/drawing/2014/main" id="{DDF1013D-24FA-B04E-AE09-DB6F11760046}"/>
              </a:ext>
            </a:extLst>
          </p:cNvPr>
          <p:cNvSpPr>
            <a:spLocks noGrp="1"/>
          </p:cNvSpPr>
          <p:nvPr>
            <p:ph type="body" sz="quarter" idx="11"/>
          </p:nvPr>
        </p:nvSpPr>
        <p:spPr>
          <a:xfrm>
            <a:off x="367658" y="1643564"/>
            <a:ext cx="4116208" cy="669978"/>
          </a:xfrm>
          <a:prstGeom prst="rect">
            <a:avLst/>
          </a:prstGeom>
        </p:spPr>
        <p:txBody>
          <a:bodyPr lIns="0" tIns="0" rIns="0" bIns="0">
            <a:noAutofit/>
          </a:bodyPr>
          <a:lstStyle>
            <a:lvl1pPr marL="0" indent="0">
              <a:lnSpc>
                <a:spcPts val="2400"/>
              </a:lnSpc>
              <a:buNone/>
              <a:defRPr sz="2000" b="0" i="0" spc="0">
                <a:solidFill>
                  <a:srgbClr val="2576B7"/>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ext Placeholder 14">
            <a:extLst>
              <a:ext uri="{FF2B5EF4-FFF2-40B4-BE49-F238E27FC236}">
                <a16:creationId xmlns:a16="http://schemas.microsoft.com/office/drawing/2014/main" id="{D072FBE1-404B-704C-8D95-69F4ED357140}"/>
              </a:ext>
            </a:extLst>
          </p:cNvPr>
          <p:cNvSpPr>
            <a:spLocks noGrp="1"/>
          </p:cNvSpPr>
          <p:nvPr>
            <p:ph type="body" sz="quarter" idx="12"/>
          </p:nvPr>
        </p:nvSpPr>
        <p:spPr>
          <a:xfrm>
            <a:off x="371476" y="2699132"/>
            <a:ext cx="3744912" cy="2680175"/>
          </a:xfrm>
          <a:prstGeom prst="rect">
            <a:avLst/>
          </a:prstGeom>
        </p:spPr>
        <p:txBody>
          <a:bodyPr lIns="0" tIns="0" rIns="0" bIns="0" numCol="1" spcCol="360000">
            <a:noAutofit/>
          </a:bodyPr>
          <a:lstStyle>
            <a:lvl1pPr marL="0" indent="0">
              <a:lnSpc>
                <a:spcPts val="1800"/>
              </a:lnSpc>
              <a:buNone/>
              <a:defRPr sz="1400" b="0" i="0">
                <a:solidFill>
                  <a:srgbClr val="4A4A4A"/>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068480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1FA56046-9BD2-3641-8C40-435AF29B36C7}"/>
              </a:ext>
            </a:extLst>
          </p:cNvPr>
          <p:cNvSpPr>
            <a:spLocks noGrp="1"/>
          </p:cNvSpPr>
          <p:nvPr>
            <p:ph type="sldNum" sz="quarter" idx="4"/>
          </p:nvPr>
        </p:nvSpPr>
        <p:spPr>
          <a:xfrm>
            <a:off x="9649607" y="6453854"/>
            <a:ext cx="2240706"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701">
              <a:spcBef>
                <a:spcPts val="161"/>
              </a:spcBef>
              <a:tabLst>
                <a:tab pos="1309603"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smtClean="0">
                <a:cs typeface="Arial" panose="020B0604020202020204" pitchFamily="34" charset="0"/>
              </a:rPr>
              <a:pPr marL="7701">
                <a:spcBef>
                  <a:spcPts val="161"/>
                </a:spcBef>
                <a:tabLst>
                  <a:tab pos="1309603" algn="l"/>
                </a:tabLst>
              </a:pPr>
              <a:t>‹#›</a:t>
            </a:fld>
            <a:endParaRPr spc="6" dirty="0">
              <a:cs typeface="Arial" panose="020B0604020202020204" pitchFamily="34" charset="0"/>
            </a:endParaRPr>
          </a:p>
        </p:txBody>
      </p:sp>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ts val="24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ts val="14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14">
            <a:extLst>
              <a:ext uri="{FF2B5EF4-FFF2-40B4-BE49-F238E27FC236}">
                <a16:creationId xmlns:a16="http://schemas.microsoft.com/office/drawing/2014/main" id="{4B8B8A6C-F3E5-4C48-A9BB-D5FCE566C12E}"/>
              </a:ext>
            </a:extLst>
          </p:cNvPr>
          <p:cNvSpPr>
            <a:spLocks noGrp="1"/>
          </p:cNvSpPr>
          <p:nvPr>
            <p:ph type="body" sz="quarter" idx="12"/>
          </p:nvPr>
        </p:nvSpPr>
        <p:spPr>
          <a:xfrm>
            <a:off x="371476" y="3127757"/>
            <a:ext cx="3744912" cy="2680175"/>
          </a:xfrm>
          <a:prstGeom prst="rect">
            <a:avLst/>
          </a:prstGeom>
        </p:spPr>
        <p:txBody>
          <a:bodyPr lIns="0" tIns="0" rIns="0" bIns="0" numCol="1" spcCol="360000">
            <a:noAutofit/>
          </a:bodyPr>
          <a:lstStyle>
            <a:lvl1pPr marL="0" indent="0">
              <a:lnSpc>
                <a:spcPts val="1800"/>
              </a:lnSpc>
              <a:buNone/>
              <a:defRPr sz="1400" b="0" i="0">
                <a:solidFill>
                  <a:srgbClr val="4A4A4A"/>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4967041" cy="1130188"/>
          </a:xfrm>
        </p:spPr>
        <p:txBody>
          <a:bodyPr>
            <a:noAutofit/>
          </a:bodyPr>
          <a:lstStyle>
            <a:lvl1pPr>
              <a:defRPr b="0" i="0"/>
            </a:lvl1pPr>
          </a:lstStyle>
          <a:p>
            <a:r>
              <a:rPr lang="en-US"/>
              <a:t>Click to edit Master title style</a:t>
            </a:r>
          </a:p>
        </p:txBody>
      </p:sp>
    </p:spTree>
    <p:extLst>
      <p:ext uri="{BB962C8B-B14F-4D97-AF65-F5344CB8AC3E}">
        <p14:creationId xmlns:p14="http://schemas.microsoft.com/office/powerpoint/2010/main" val="1324673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ver-Dark-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CED198-04B0-1D4B-9CF9-27BE895D0690}"/>
              </a:ext>
            </a:extLst>
          </p:cNvPr>
          <p:cNvSpPr>
            <a:spLocks noGrp="1"/>
          </p:cNvSpPr>
          <p:nvPr>
            <p:ph type="body" sz="quarter" idx="10" hasCustomPrompt="1"/>
          </p:nvPr>
        </p:nvSpPr>
        <p:spPr>
          <a:xfrm>
            <a:off x="650874" y="1079498"/>
            <a:ext cx="7385845" cy="1306512"/>
          </a:xfrm>
          <a:prstGeom prst="rect">
            <a:avLst/>
          </a:prstGeom>
        </p:spPr>
        <p:txBody>
          <a:bodyPr/>
          <a:lstStyle>
            <a:lvl1pPr>
              <a:lnSpc>
                <a:spcPct val="90000"/>
              </a:lnSpc>
              <a:defRPr sz="4400" b="1" i="0">
                <a:solidFill>
                  <a:schemeClr val="bg1"/>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dirty="0"/>
              <a:t>Observe the Evolution of Quantum Capacity</a:t>
            </a:r>
          </a:p>
        </p:txBody>
      </p:sp>
      <p:sp>
        <p:nvSpPr>
          <p:cNvPr id="5" name="Text Placeholder 12">
            <a:extLst>
              <a:ext uri="{FF2B5EF4-FFF2-40B4-BE49-F238E27FC236}">
                <a16:creationId xmlns:a16="http://schemas.microsoft.com/office/drawing/2014/main" id="{A4CCF3E3-77ED-8B47-BA4F-C8AA5DC7EF51}"/>
              </a:ext>
            </a:extLst>
          </p:cNvPr>
          <p:cNvSpPr>
            <a:spLocks noGrp="1"/>
          </p:cNvSpPr>
          <p:nvPr>
            <p:ph type="body" sz="quarter" idx="11" hasCustomPrompt="1"/>
          </p:nvPr>
        </p:nvSpPr>
        <p:spPr>
          <a:xfrm>
            <a:off x="650875" y="2482056"/>
            <a:ext cx="5703626" cy="1893887"/>
          </a:xfrm>
          <a:prstGeom prst="rect">
            <a:avLst/>
          </a:prstGeom>
        </p:spPr>
        <p:txBody>
          <a:bodyPr/>
          <a:lstStyle>
            <a:lvl1pPr>
              <a:lnSpc>
                <a:spcPct val="100000"/>
              </a:lnSpc>
              <a:defRPr sz="2400" b="0" i="0">
                <a:solidFill>
                  <a:schemeClr val="bg1"/>
                </a:solidFill>
                <a:latin typeface="Exo Light" pitchFamily="2" charset="77"/>
              </a:defRPr>
            </a:lvl1pPr>
            <a:lvl2pPr>
              <a:defRPr sz="3000" b="0" i="0">
                <a:solidFill>
                  <a:schemeClr val="bg1"/>
                </a:solidFill>
                <a:latin typeface="Exo Light" pitchFamily="2" charset="77"/>
              </a:defRPr>
            </a:lvl2pPr>
            <a:lvl3pPr>
              <a:defRPr sz="3000" b="0" i="0">
                <a:solidFill>
                  <a:schemeClr val="bg1"/>
                </a:solidFill>
                <a:latin typeface="Exo Light" pitchFamily="2" charset="77"/>
              </a:defRPr>
            </a:lvl3pPr>
            <a:lvl4pPr>
              <a:defRPr sz="3000" b="0" i="0">
                <a:solidFill>
                  <a:schemeClr val="bg1"/>
                </a:solidFill>
                <a:latin typeface="Exo Light" pitchFamily="2" charset="77"/>
              </a:defRPr>
            </a:lvl4pPr>
            <a:lvl5pPr>
              <a:defRPr sz="3000" b="0" i="0">
                <a:solidFill>
                  <a:schemeClr val="bg1"/>
                </a:solidFill>
                <a:latin typeface="Exo Light" pitchFamily="2" charset="77"/>
              </a:defRPr>
            </a:lvl5pPr>
          </a:lstStyle>
          <a:p>
            <a:pPr lvl="0"/>
            <a:r>
              <a:rPr lang="en-US"/>
              <a:t>Keep track of a transformational technology as it evolves.</a:t>
            </a:r>
          </a:p>
        </p:txBody>
      </p:sp>
    </p:spTree>
    <p:extLst>
      <p:ext uri="{BB962C8B-B14F-4D97-AF65-F5344CB8AC3E}">
        <p14:creationId xmlns:p14="http://schemas.microsoft.com/office/powerpoint/2010/main" val="3759152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ackCover-Dark-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4AB8C1-6C40-CD43-B475-2AF9EA36EA9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87693" y="2785036"/>
            <a:ext cx="2818202" cy="965200"/>
          </a:xfrm>
          <a:prstGeom prst="rect">
            <a:avLst/>
          </a:prstGeom>
        </p:spPr>
      </p:pic>
    </p:spTree>
    <p:extLst>
      <p:ext uri="{BB962C8B-B14F-4D97-AF65-F5344CB8AC3E}">
        <p14:creationId xmlns:p14="http://schemas.microsoft.com/office/powerpoint/2010/main" val="14332560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3.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object 40">
            <a:extLst>
              <a:ext uri="{FF2B5EF4-FFF2-40B4-BE49-F238E27FC236}">
                <a16:creationId xmlns:a16="http://schemas.microsoft.com/office/drawing/2014/main" id="{CAA2DC47-C07C-8841-8398-880188265DC9}"/>
              </a:ext>
            </a:extLst>
          </p:cNvPr>
          <p:cNvSpPr txBox="1"/>
          <p:nvPr userDrawn="1"/>
        </p:nvSpPr>
        <p:spPr>
          <a:xfrm>
            <a:off x="5965031" y="6040551"/>
            <a:ext cx="3221785" cy="502469"/>
          </a:xfrm>
          <a:prstGeom prst="rect">
            <a:avLst/>
          </a:prstGeom>
        </p:spPr>
        <p:txBody>
          <a:bodyPr vert="horz" wrap="square" lIns="0" tIns="2310" rIns="0" bIns="0" rtlCol="0">
            <a:noAutofit/>
          </a:bodyPr>
          <a:lstStyle/>
          <a:p>
            <a:pPr marL="7701" marR="3081" indent="33886" algn="r">
              <a:lnSpc>
                <a:spcPts val="958"/>
              </a:lnSpc>
              <a:spcBef>
                <a:spcPts val="18"/>
              </a:spcBef>
            </a:pPr>
            <a:r>
              <a:rPr sz="788" b="0" i="0" spc="-6" dirty="0">
                <a:solidFill>
                  <a:srgbClr val="717171"/>
                </a:solidFill>
                <a:latin typeface="Roboto Condensed Light" panose="02000000000000000000" pitchFamily="2" charset="0"/>
                <a:ea typeface="Roboto Condensed Light" panose="02000000000000000000" pitchFamily="2" charset="0"/>
                <a:cs typeface="Arial"/>
              </a:rPr>
              <a:t>Info-Tech </a:t>
            </a:r>
            <a:r>
              <a:rPr sz="788" b="0" i="0" spc="3" dirty="0">
                <a:solidFill>
                  <a:srgbClr val="717171"/>
                </a:solidFill>
                <a:latin typeface="Roboto Condensed Light" panose="02000000000000000000" pitchFamily="2" charset="0"/>
                <a:ea typeface="Roboto Condensed Light" panose="02000000000000000000" pitchFamily="2" charset="0"/>
                <a:cs typeface="Arial"/>
              </a:rPr>
              <a:t>Research </a:t>
            </a:r>
            <a:r>
              <a:rPr sz="788" b="0" i="0" spc="6" dirty="0">
                <a:solidFill>
                  <a:srgbClr val="717171"/>
                </a:solidFill>
                <a:latin typeface="Roboto Condensed Light" panose="02000000000000000000" pitchFamily="2" charset="0"/>
                <a:ea typeface="Roboto Condensed Light" panose="02000000000000000000" pitchFamily="2" charset="0"/>
                <a:cs typeface="Arial"/>
              </a:rPr>
              <a:t>Group </a:t>
            </a:r>
            <a:r>
              <a:rPr sz="788" b="0" i="0" spc="3" dirty="0">
                <a:solidFill>
                  <a:srgbClr val="717171"/>
                </a:solidFill>
                <a:latin typeface="Roboto Condensed Light" panose="02000000000000000000" pitchFamily="2" charset="0"/>
                <a:ea typeface="Roboto Condensed Light" panose="02000000000000000000" pitchFamily="2" charset="0"/>
                <a:cs typeface="Arial"/>
              </a:rPr>
              <a:t>Inc. </a:t>
            </a:r>
            <a:r>
              <a:rPr sz="788" b="0" i="0" dirty="0">
                <a:solidFill>
                  <a:srgbClr val="717171"/>
                </a:solidFill>
                <a:latin typeface="Roboto Condensed Light" panose="02000000000000000000" pitchFamily="2" charset="0"/>
                <a:ea typeface="Roboto Condensed Light" panose="02000000000000000000" pitchFamily="2" charset="0"/>
                <a:cs typeface="Arial"/>
              </a:rPr>
              <a:t>is </a:t>
            </a:r>
            <a:r>
              <a:rPr sz="788" b="0" i="0" spc="6" dirty="0">
                <a:solidFill>
                  <a:srgbClr val="717171"/>
                </a:solidFill>
                <a:latin typeface="Roboto Condensed Light" panose="02000000000000000000" pitchFamily="2" charset="0"/>
                <a:ea typeface="Roboto Condensed Light" panose="02000000000000000000" pitchFamily="2" charset="0"/>
                <a:cs typeface="Arial"/>
              </a:rPr>
              <a:t>a </a:t>
            </a:r>
            <a:r>
              <a:rPr sz="788" b="0" i="0" dirty="0">
                <a:solidFill>
                  <a:srgbClr val="717171"/>
                </a:solidFill>
                <a:latin typeface="Roboto Condensed Light" panose="02000000000000000000" pitchFamily="2" charset="0"/>
                <a:ea typeface="Roboto Condensed Light" panose="02000000000000000000" pitchFamily="2" charset="0"/>
                <a:cs typeface="Arial"/>
              </a:rPr>
              <a:t>global leader </a:t>
            </a:r>
            <a:r>
              <a:rPr sz="788" b="0" i="0" spc="3" dirty="0">
                <a:solidFill>
                  <a:srgbClr val="717171"/>
                </a:solidFill>
                <a:latin typeface="Roboto Condensed Light" panose="02000000000000000000" pitchFamily="2" charset="0"/>
                <a:ea typeface="Roboto Condensed Light" panose="02000000000000000000" pitchFamily="2" charset="0"/>
                <a:cs typeface="Arial"/>
              </a:rPr>
              <a:t>in </a:t>
            </a:r>
            <a:r>
              <a:rPr sz="788" b="0" i="0" dirty="0">
                <a:solidFill>
                  <a:srgbClr val="717171"/>
                </a:solidFill>
                <a:latin typeface="Roboto Condensed Light" panose="02000000000000000000" pitchFamily="2" charset="0"/>
                <a:ea typeface="Roboto Condensed Light" panose="02000000000000000000" pitchFamily="2" charset="0"/>
                <a:cs typeface="Arial"/>
              </a:rPr>
              <a:t>providing </a:t>
            </a:r>
            <a:r>
              <a:rPr sz="788" b="0" i="0" spc="3" dirty="0">
                <a:solidFill>
                  <a:srgbClr val="717171"/>
                </a:solidFill>
                <a:latin typeface="Roboto Condensed Light" panose="02000000000000000000" pitchFamily="2" charset="0"/>
                <a:ea typeface="Roboto Condensed Light" panose="02000000000000000000" pitchFamily="2" charset="0"/>
                <a:cs typeface="Arial"/>
              </a:rPr>
              <a:t>IT research</a:t>
            </a:r>
            <a:r>
              <a:rPr sz="788" b="0" i="0" spc="64" dirty="0">
                <a:solidFill>
                  <a:srgbClr val="717171"/>
                </a:solidFill>
                <a:latin typeface="Roboto Condensed Light" panose="02000000000000000000" pitchFamily="2" charset="0"/>
                <a:ea typeface="Roboto Condensed Light" panose="02000000000000000000" pitchFamily="2" charset="0"/>
                <a:cs typeface="Arial"/>
              </a:rPr>
              <a:t> </a:t>
            </a:r>
            <a:r>
              <a:rPr sz="788" b="0" i="0" spc="3" dirty="0">
                <a:solidFill>
                  <a:srgbClr val="717171"/>
                </a:solidFill>
                <a:latin typeface="Roboto Condensed Light" panose="02000000000000000000" pitchFamily="2" charset="0"/>
                <a:ea typeface="Roboto Condensed Light" panose="02000000000000000000" pitchFamily="2" charset="0"/>
                <a:cs typeface="Arial"/>
              </a:rPr>
              <a:t>and</a:t>
            </a:r>
            <a:r>
              <a:rPr sz="788" b="0" i="0" spc="9" dirty="0">
                <a:solidFill>
                  <a:srgbClr val="717171"/>
                </a:solidFill>
                <a:latin typeface="Roboto Condensed Light" panose="02000000000000000000" pitchFamily="2" charset="0"/>
                <a:ea typeface="Roboto Condensed Light" panose="02000000000000000000" pitchFamily="2" charset="0"/>
                <a:cs typeface="Arial"/>
              </a:rPr>
              <a:t> </a:t>
            </a:r>
            <a:r>
              <a:rPr sz="788" b="0" i="0" dirty="0">
                <a:solidFill>
                  <a:srgbClr val="717171"/>
                </a:solidFill>
                <a:latin typeface="Roboto Condensed Light" panose="02000000000000000000" pitchFamily="2" charset="0"/>
                <a:ea typeface="Roboto Condensed Light" panose="02000000000000000000" pitchFamily="2" charset="0"/>
                <a:cs typeface="Arial"/>
              </a:rPr>
              <a:t>advice.  </a:t>
            </a:r>
            <a:r>
              <a:rPr sz="788" b="0" i="0" spc="-6" dirty="0">
                <a:solidFill>
                  <a:srgbClr val="717171"/>
                </a:solidFill>
                <a:latin typeface="Roboto Condensed Light" panose="02000000000000000000" pitchFamily="2" charset="0"/>
                <a:ea typeface="Roboto Condensed Light" panose="02000000000000000000" pitchFamily="2" charset="0"/>
                <a:cs typeface="Arial"/>
              </a:rPr>
              <a:t>Info-Tech’s </a:t>
            </a:r>
            <a:r>
              <a:rPr sz="788" b="0" i="0" dirty="0">
                <a:solidFill>
                  <a:srgbClr val="717171"/>
                </a:solidFill>
                <a:latin typeface="Roboto Condensed Light" panose="02000000000000000000" pitchFamily="2" charset="0"/>
                <a:ea typeface="Roboto Condensed Light" panose="02000000000000000000" pitchFamily="2" charset="0"/>
                <a:cs typeface="Arial"/>
              </a:rPr>
              <a:t>products </a:t>
            </a:r>
            <a:r>
              <a:rPr sz="788" b="0" i="0" spc="3" dirty="0">
                <a:solidFill>
                  <a:srgbClr val="717171"/>
                </a:solidFill>
                <a:latin typeface="Roboto Condensed Light" panose="02000000000000000000" pitchFamily="2" charset="0"/>
                <a:ea typeface="Roboto Condensed Light" panose="02000000000000000000" pitchFamily="2" charset="0"/>
                <a:cs typeface="Arial"/>
              </a:rPr>
              <a:t>and services </a:t>
            </a:r>
            <a:r>
              <a:rPr sz="788" b="0" i="0" spc="6" dirty="0">
                <a:solidFill>
                  <a:srgbClr val="717171"/>
                </a:solidFill>
                <a:latin typeface="Roboto Condensed Light" panose="02000000000000000000" pitchFamily="2" charset="0"/>
                <a:ea typeface="Roboto Condensed Light" panose="02000000000000000000" pitchFamily="2" charset="0"/>
                <a:cs typeface="Arial"/>
              </a:rPr>
              <a:t>combine </a:t>
            </a:r>
            <a:r>
              <a:rPr sz="788" b="0" i="0" dirty="0">
                <a:solidFill>
                  <a:srgbClr val="717171"/>
                </a:solidFill>
                <a:latin typeface="Roboto Condensed Light" panose="02000000000000000000" pitchFamily="2" charset="0"/>
                <a:ea typeface="Roboto Condensed Light" panose="02000000000000000000" pitchFamily="2" charset="0"/>
                <a:cs typeface="Arial"/>
              </a:rPr>
              <a:t>actionable insight </a:t>
            </a:r>
            <a:r>
              <a:rPr sz="788" b="0" i="0" spc="3" dirty="0">
                <a:solidFill>
                  <a:srgbClr val="717171"/>
                </a:solidFill>
                <a:latin typeface="Roboto Condensed Light" panose="02000000000000000000" pitchFamily="2" charset="0"/>
                <a:ea typeface="Roboto Condensed Light" panose="02000000000000000000" pitchFamily="2" charset="0"/>
                <a:cs typeface="Arial"/>
              </a:rPr>
              <a:t>and relevant</a:t>
            </a:r>
            <a:r>
              <a:rPr sz="788" b="0" i="0" spc="76" dirty="0">
                <a:solidFill>
                  <a:srgbClr val="717171"/>
                </a:solidFill>
                <a:latin typeface="Roboto Condensed Light" panose="02000000000000000000" pitchFamily="2" charset="0"/>
                <a:ea typeface="Roboto Condensed Light" panose="02000000000000000000" pitchFamily="2" charset="0"/>
                <a:cs typeface="Arial"/>
              </a:rPr>
              <a:t> </a:t>
            </a:r>
            <a:r>
              <a:rPr sz="788" b="0" i="0" spc="3" dirty="0">
                <a:solidFill>
                  <a:srgbClr val="717171"/>
                </a:solidFill>
                <a:latin typeface="Roboto Condensed Light" panose="02000000000000000000" pitchFamily="2" charset="0"/>
                <a:ea typeface="Roboto Condensed Light" panose="02000000000000000000" pitchFamily="2" charset="0"/>
                <a:cs typeface="Arial"/>
              </a:rPr>
              <a:t>advice</a:t>
            </a:r>
            <a:r>
              <a:rPr sz="788" b="0" i="0" spc="12" dirty="0">
                <a:solidFill>
                  <a:srgbClr val="717171"/>
                </a:solidFill>
                <a:latin typeface="Roboto Condensed Light" panose="02000000000000000000" pitchFamily="2" charset="0"/>
                <a:ea typeface="Roboto Condensed Light" panose="02000000000000000000" pitchFamily="2" charset="0"/>
                <a:cs typeface="Arial"/>
              </a:rPr>
              <a:t> </a:t>
            </a:r>
            <a:r>
              <a:rPr sz="788" b="0" i="0" dirty="0">
                <a:solidFill>
                  <a:srgbClr val="717171"/>
                </a:solidFill>
                <a:latin typeface="Roboto Condensed Light" panose="02000000000000000000" pitchFamily="2" charset="0"/>
                <a:ea typeface="Roboto Condensed Light" panose="02000000000000000000" pitchFamily="2" charset="0"/>
                <a:cs typeface="Arial"/>
              </a:rPr>
              <a:t>with  </a:t>
            </a:r>
            <a:r>
              <a:rPr sz="788" b="0" i="0" spc="3" dirty="0">
                <a:solidFill>
                  <a:srgbClr val="717171"/>
                </a:solidFill>
                <a:latin typeface="Roboto Condensed Light" panose="02000000000000000000" pitchFamily="2" charset="0"/>
                <a:ea typeface="Roboto Condensed Light" panose="02000000000000000000" pitchFamily="2" charset="0"/>
                <a:cs typeface="Arial"/>
              </a:rPr>
              <a:t>ready-to-use tools and templates that cover the full spectrum of IT</a:t>
            </a:r>
            <a:r>
              <a:rPr sz="788" b="0" i="0" spc="73" dirty="0">
                <a:solidFill>
                  <a:srgbClr val="717171"/>
                </a:solidFill>
                <a:latin typeface="Roboto Condensed Light" panose="02000000000000000000" pitchFamily="2" charset="0"/>
                <a:ea typeface="Roboto Condensed Light" panose="02000000000000000000" pitchFamily="2" charset="0"/>
                <a:cs typeface="Arial"/>
              </a:rPr>
              <a:t> </a:t>
            </a:r>
            <a:r>
              <a:rPr sz="788" b="0" i="0" spc="3" dirty="0">
                <a:solidFill>
                  <a:srgbClr val="717171"/>
                </a:solidFill>
                <a:latin typeface="Roboto Condensed Light" panose="02000000000000000000" pitchFamily="2" charset="0"/>
                <a:ea typeface="Roboto Condensed Light" panose="02000000000000000000" pitchFamily="2" charset="0"/>
                <a:cs typeface="Arial"/>
              </a:rPr>
              <a:t>concerns.</a:t>
            </a:r>
            <a:endParaRPr sz="788" b="0" i="0" dirty="0">
              <a:solidFill>
                <a:srgbClr val="717171"/>
              </a:solidFill>
              <a:latin typeface="Roboto Condensed Light" panose="02000000000000000000" pitchFamily="2" charset="0"/>
              <a:ea typeface="Roboto Condensed Light" panose="02000000000000000000" pitchFamily="2" charset="0"/>
              <a:cs typeface="Arial"/>
            </a:endParaRPr>
          </a:p>
          <a:p>
            <a:pPr marR="3851" algn="r">
              <a:lnSpc>
                <a:spcPts val="931"/>
              </a:lnSpc>
            </a:pPr>
            <a:r>
              <a:rPr sz="788" b="0" i="0" spc="6" dirty="0">
                <a:solidFill>
                  <a:srgbClr val="717171"/>
                </a:solidFill>
                <a:latin typeface="Roboto Condensed Light" panose="02000000000000000000" pitchFamily="2" charset="0"/>
                <a:ea typeface="Roboto Condensed Light" panose="02000000000000000000" pitchFamily="2" charset="0"/>
                <a:cs typeface="Arial"/>
              </a:rPr>
              <a:t>© </a:t>
            </a:r>
            <a:r>
              <a:rPr sz="788" b="0" i="0" spc="3" dirty="0">
                <a:solidFill>
                  <a:srgbClr val="717171"/>
                </a:solidFill>
                <a:latin typeface="Roboto Condensed Light" panose="02000000000000000000" pitchFamily="2" charset="0"/>
                <a:ea typeface="Roboto Condensed Light" panose="02000000000000000000" pitchFamily="2" charset="0"/>
                <a:cs typeface="Arial"/>
              </a:rPr>
              <a:t>1997-2019 </a:t>
            </a:r>
            <a:r>
              <a:rPr sz="788" b="0" i="0" spc="-6" dirty="0">
                <a:solidFill>
                  <a:srgbClr val="717171"/>
                </a:solidFill>
                <a:latin typeface="Roboto Condensed Light" panose="02000000000000000000" pitchFamily="2" charset="0"/>
                <a:ea typeface="Roboto Condensed Light" panose="02000000000000000000" pitchFamily="2" charset="0"/>
                <a:cs typeface="Arial"/>
              </a:rPr>
              <a:t>Info-Tech </a:t>
            </a:r>
            <a:r>
              <a:rPr sz="788" b="0" i="0" spc="3" dirty="0">
                <a:solidFill>
                  <a:srgbClr val="717171"/>
                </a:solidFill>
                <a:latin typeface="Roboto Condensed Light" panose="02000000000000000000" pitchFamily="2" charset="0"/>
                <a:ea typeface="Roboto Condensed Light" panose="02000000000000000000" pitchFamily="2" charset="0"/>
                <a:cs typeface="Arial"/>
              </a:rPr>
              <a:t>Research </a:t>
            </a:r>
            <a:r>
              <a:rPr sz="788" b="0" i="0" spc="6" dirty="0">
                <a:solidFill>
                  <a:srgbClr val="717171"/>
                </a:solidFill>
                <a:latin typeface="Roboto Condensed Light" panose="02000000000000000000" pitchFamily="2" charset="0"/>
                <a:ea typeface="Roboto Condensed Light" panose="02000000000000000000" pitchFamily="2" charset="0"/>
                <a:cs typeface="Arial"/>
              </a:rPr>
              <a:t>Group</a:t>
            </a:r>
            <a:r>
              <a:rPr sz="788" b="0" i="0" spc="-27" dirty="0">
                <a:solidFill>
                  <a:srgbClr val="717171"/>
                </a:solidFill>
                <a:latin typeface="Roboto Condensed Light" panose="02000000000000000000" pitchFamily="2" charset="0"/>
                <a:ea typeface="Roboto Condensed Light" panose="02000000000000000000" pitchFamily="2" charset="0"/>
                <a:cs typeface="Arial"/>
              </a:rPr>
              <a:t> </a:t>
            </a:r>
            <a:r>
              <a:rPr sz="788" b="0" i="0" spc="3" dirty="0">
                <a:solidFill>
                  <a:srgbClr val="717171"/>
                </a:solidFill>
                <a:latin typeface="Roboto Condensed Light" panose="02000000000000000000" pitchFamily="2" charset="0"/>
                <a:ea typeface="Roboto Condensed Light" panose="02000000000000000000" pitchFamily="2" charset="0"/>
                <a:cs typeface="Arial"/>
              </a:rPr>
              <a:t>Inc.</a:t>
            </a:r>
            <a:endParaRPr sz="788" b="0" i="0" dirty="0">
              <a:solidFill>
                <a:srgbClr val="717171"/>
              </a:solidFill>
              <a:latin typeface="Roboto Condensed Light" panose="02000000000000000000" pitchFamily="2" charset="0"/>
              <a:ea typeface="Roboto Condensed Light" panose="02000000000000000000" pitchFamily="2" charset="0"/>
              <a:cs typeface="Arial"/>
            </a:endParaRPr>
          </a:p>
        </p:txBody>
      </p:sp>
      <p:pic>
        <p:nvPicPr>
          <p:cNvPr id="6" name="Picture 5">
            <a:extLst>
              <a:ext uri="{FF2B5EF4-FFF2-40B4-BE49-F238E27FC236}">
                <a16:creationId xmlns:a16="http://schemas.microsoft.com/office/drawing/2014/main" id="{E9D10E23-5B6C-0E46-8E09-10A336299F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51943" y="6057692"/>
            <a:ext cx="2341433" cy="466933"/>
          </a:xfrm>
          <a:prstGeom prst="rect">
            <a:avLst/>
          </a:prstGeom>
        </p:spPr>
      </p:pic>
    </p:spTree>
    <p:extLst>
      <p:ext uri="{BB962C8B-B14F-4D97-AF65-F5344CB8AC3E}">
        <p14:creationId xmlns:p14="http://schemas.microsoft.com/office/powerpoint/2010/main" val="200115512"/>
      </p:ext>
    </p:extLst>
  </p:cSld>
  <p:clrMap bg1="lt1" tx1="dk1" bg2="lt2" tx2="dk2" accent1="accent1" accent2="accent2" accent3="accent3" accent4="accent4" accent5="accent5" accent6="accent6" hlink="hlink" folHlink="folHlink"/>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8404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106" y="530021"/>
            <a:ext cx="4239409" cy="1130188"/>
          </a:xfrm>
          <a:prstGeom prst="rect">
            <a:avLst/>
          </a:prstGeom>
        </p:spPr>
        <p:txBody>
          <a:bodyPr vert="horz" lIns="0" tIns="0" rIns="0" bIns="0" rtlCol="0" anchor="t" anchorCtr="0">
            <a:noAutofit/>
          </a:bodyPr>
          <a:lstStyle/>
          <a:p>
            <a:r>
              <a:rPr lang="en-US"/>
              <a:t>Click to edit Master title style</a:t>
            </a:r>
          </a:p>
        </p:txBody>
      </p:sp>
      <p:sp>
        <p:nvSpPr>
          <p:cNvPr id="4" name="Holder 6">
            <a:extLst>
              <a:ext uri="{FF2B5EF4-FFF2-40B4-BE49-F238E27FC236}">
                <a16:creationId xmlns:a16="http://schemas.microsoft.com/office/drawing/2014/main" id="{0C9EF370-3AFB-7744-ACCC-5BBC2EFA3D9B}"/>
              </a:ext>
            </a:extLst>
          </p:cNvPr>
          <p:cNvSpPr>
            <a:spLocks noGrp="1"/>
          </p:cNvSpPr>
          <p:nvPr>
            <p:ph type="sldNum" sz="quarter" idx="4"/>
          </p:nvPr>
        </p:nvSpPr>
        <p:spPr>
          <a:xfrm>
            <a:off x="9649607" y="6453854"/>
            <a:ext cx="2240706" cy="121252"/>
          </a:xfrm>
          <a:prstGeom prst="rect">
            <a:avLst/>
          </a:prstGeom>
        </p:spPr>
        <p:txBody>
          <a:bodyPr wrap="square" lIns="0" tIns="0" rIns="0" bIns="0">
            <a:noAutofit/>
          </a:bodyPr>
          <a:lstStyle>
            <a:lvl1pPr algn="r">
              <a:defRPr sz="788" b="0" i="0" spc="0" baseline="0">
                <a:solidFill>
                  <a:srgbClr val="636363"/>
                </a:solidFill>
                <a:latin typeface="Exo" pitchFamily="2" charset="77"/>
                <a:cs typeface="Arial"/>
              </a:defRPr>
            </a:lvl1pPr>
          </a:lstStyle>
          <a:p>
            <a:pPr marL="7701">
              <a:spcBef>
                <a:spcPts val="161"/>
              </a:spcBef>
              <a:tabLst>
                <a:tab pos="1309603" algn="l"/>
              </a:tabLst>
            </a:pPr>
            <a:r>
              <a:rPr lang="en-CA" dirty="0"/>
              <a:t>Info-Tech Research Group   |   </a:t>
            </a:r>
            <a:fld id="{81D60167-4931-47E6-BA6A-407CBD079E47}" type="slidenum">
              <a:rPr smtClean="0">
                <a:cs typeface="Arial" panose="020B0604020202020204" pitchFamily="34" charset="0"/>
              </a:rPr>
              <a:pPr marL="7701">
                <a:spcBef>
                  <a:spcPts val="161"/>
                </a:spcBef>
                <a:tabLst>
                  <a:tab pos="1309603" algn="l"/>
                </a:tabLst>
              </a:pPr>
              <a:t>‹#›</a:t>
            </a:fld>
            <a:endParaRPr dirty="0">
              <a:cs typeface="Arial" panose="020B0604020202020204" pitchFamily="34" charset="0"/>
            </a:endParaRPr>
          </a:p>
        </p:txBody>
      </p:sp>
    </p:spTree>
    <p:extLst>
      <p:ext uri="{BB962C8B-B14F-4D97-AF65-F5344CB8AC3E}">
        <p14:creationId xmlns:p14="http://schemas.microsoft.com/office/powerpoint/2010/main" val="3961882258"/>
      </p:ext>
    </p:extLst>
  </p:cSld>
  <p:clrMap bg1="lt1" tx1="dk1" bg2="lt2" tx2="dk2" accent1="accent1" accent2="accent2" accent3="accent3" accent4="accent4" accent5="accent5" accent6="accent6" hlink="hlink" folHlink="folHlink"/>
  <p:sldLayoutIdLst>
    <p:sldLayoutId id="2147483700" r:id="rId1"/>
    <p:sldLayoutId id="2147483732" r:id="rId2"/>
    <p:sldLayoutId id="2147483708" r:id="rId3"/>
    <p:sldLayoutId id="2147483826" r:id="rId4"/>
    <p:sldLayoutId id="2147483827" r:id="rId5"/>
  </p:sldLayoutIdLst>
  <p:hf hdr="0" ftr="0" dt="0"/>
  <p:txStyles>
    <p:titleStyle>
      <a:lvl1pPr algn="l" defTabSz="914400" rtl="0" eaLnBrk="1" latinLnBrk="0" hangingPunct="1">
        <a:lnSpc>
          <a:spcPts val="4000"/>
        </a:lnSpc>
        <a:spcBef>
          <a:spcPct val="0"/>
        </a:spcBef>
        <a:buNone/>
        <a:defRPr sz="4000" b="0" i="0" kern="1200">
          <a:solidFill>
            <a:srgbClr val="717171"/>
          </a:solidFill>
          <a:latin typeface="Montserrat Semi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userDrawn="1">
          <p15:clr>
            <a:srgbClr val="F26B43"/>
          </p15:clr>
        </p15:guide>
        <p15:guide id="2" pos="3818" userDrawn="1">
          <p15:clr>
            <a:srgbClr val="F26B43"/>
          </p15:clr>
        </p15:guide>
        <p15:guide id="3" pos="3909" userDrawn="1">
          <p15:clr>
            <a:srgbClr val="F26B43"/>
          </p15:clr>
        </p15:guide>
        <p15:guide id="4" pos="4430" userDrawn="1">
          <p15:clr>
            <a:srgbClr val="F26B43"/>
          </p15:clr>
        </p15:guide>
        <p15:guide id="5" pos="3205" userDrawn="1">
          <p15:clr>
            <a:srgbClr val="F26B43"/>
          </p15:clr>
        </p15:guide>
        <p15:guide id="6" pos="2684" userDrawn="1">
          <p15:clr>
            <a:srgbClr val="F26B43"/>
          </p15:clr>
        </p15:guide>
        <p15:guide id="7" pos="2593" userDrawn="1">
          <p15:clr>
            <a:srgbClr val="F26B43"/>
          </p15:clr>
        </p15:guide>
        <p15:guide id="8" pos="2071" userDrawn="1">
          <p15:clr>
            <a:srgbClr val="F26B43"/>
          </p15:clr>
        </p15:guide>
        <p15:guide id="9" pos="4521" userDrawn="1">
          <p15:clr>
            <a:srgbClr val="F26B43"/>
          </p15:clr>
        </p15:guide>
        <p15:guide id="10" pos="5043" userDrawn="1">
          <p15:clr>
            <a:srgbClr val="F26B43"/>
          </p15:clr>
        </p15:guide>
        <p15:guide id="11" pos="5133" userDrawn="1">
          <p15:clr>
            <a:srgbClr val="F26B43"/>
          </p15:clr>
        </p15:guide>
        <p15:guide id="12" pos="5655" userDrawn="1">
          <p15:clr>
            <a:srgbClr val="F26B43"/>
          </p15:clr>
        </p15:guide>
        <p15:guide id="13" pos="5746" userDrawn="1">
          <p15:clr>
            <a:srgbClr val="F26B43"/>
          </p15:clr>
        </p15:guide>
        <p15:guide id="14" pos="6267" userDrawn="1">
          <p15:clr>
            <a:srgbClr val="F26B43"/>
          </p15:clr>
        </p15:guide>
        <p15:guide id="15" pos="6358" userDrawn="1">
          <p15:clr>
            <a:srgbClr val="F26B43"/>
          </p15:clr>
        </p15:guide>
        <p15:guide id="16" pos="6880" userDrawn="1">
          <p15:clr>
            <a:srgbClr val="F26B43"/>
          </p15:clr>
        </p15:guide>
        <p15:guide id="17" pos="6970" userDrawn="1">
          <p15:clr>
            <a:srgbClr val="F26B43"/>
          </p15:clr>
        </p15:guide>
        <p15:guide id="18" pos="7492" userDrawn="1">
          <p15:clr>
            <a:srgbClr val="F26B43"/>
          </p15:clr>
        </p15:guide>
        <p15:guide id="19" pos="1981" userDrawn="1">
          <p15:clr>
            <a:srgbClr val="F26B43"/>
          </p15:clr>
        </p15:guide>
        <p15:guide id="20" pos="1459" userDrawn="1">
          <p15:clr>
            <a:srgbClr val="F26B43"/>
          </p15:clr>
        </p15:guide>
        <p15:guide id="21" pos="1368" userDrawn="1">
          <p15:clr>
            <a:srgbClr val="F26B43"/>
          </p15:clr>
        </p15:guide>
        <p15:guide id="22" pos="847" userDrawn="1">
          <p15:clr>
            <a:srgbClr val="F26B43"/>
          </p15:clr>
        </p15:guide>
        <p15:guide id="23" pos="756" userDrawn="1">
          <p15:clr>
            <a:srgbClr val="F26B43"/>
          </p15:clr>
        </p15:guide>
        <p15:guide id="24" pos="234" userDrawn="1">
          <p15:clr>
            <a:srgbClr val="F26B43"/>
          </p15:clr>
        </p15:guide>
        <p15:guide id="25" orient="horz" pos="57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106" y="530021"/>
            <a:ext cx="4239409" cy="1130188"/>
          </a:xfrm>
          <a:prstGeom prst="rect">
            <a:avLst/>
          </a:prstGeom>
        </p:spPr>
        <p:txBody>
          <a:bodyPr vert="horz" lIns="90000" tIns="46800" rIns="90000" bIns="46800" rtlCol="0" anchor="t" anchorCtr="0">
            <a:noAutofit/>
          </a:bodyPr>
          <a:lstStyle/>
          <a:p>
            <a:r>
              <a:rPr lang="en-US"/>
              <a:t>Click to edit Master title style</a:t>
            </a:r>
          </a:p>
        </p:txBody>
      </p:sp>
      <p:sp>
        <p:nvSpPr>
          <p:cNvPr id="4" name="Holder 6">
            <a:extLst>
              <a:ext uri="{FF2B5EF4-FFF2-40B4-BE49-F238E27FC236}">
                <a16:creationId xmlns:a16="http://schemas.microsoft.com/office/drawing/2014/main" id="{0C9EF370-3AFB-7744-ACCC-5BBC2EFA3D9B}"/>
              </a:ext>
            </a:extLst>
          </p:cNvPr>
          <p:cNvSpPr>
            <a:spLocks noGrp="1"/>
          </p:cNvSpPr>
          <p:nvPr>
            <p:ph type="sldNum" sz="quarter" idx="4"/>
          </p:nvPr>
        </p:nvSpPr>
        <p:spPr>
          <a:xfrm>
            <a:off x="9649607" y="6453854"/>
            <a:ext cx="2240706" cy="121252"/>
          </a:xfrm>
          <a:prstGeom prst="rect">
            <a:avLst/>
          </a:prstGeom>
        </p:spPr>
        <p:txBody>
          <a:bodyPr wrap="square" lIns="0" tIns="0" rIns="0" bIns="0">
            <a:noAutofit/>
          </a:bodyPr>
          <a:lstStyle>
            <a:lvl1pPr algn="r">
              <a:defRPr sz="788" b="0" i="0" spc="0" baseline="0">
                <a:solidFill>
                  <a:srgbClr val="636363"/>
                </a:solidFill>
                <a:latin typeface="Exo" pitchFamily="2" charset="77"/>
                <a:cs typeface="Arial"/>
              </a:defRPr>
            </a:lvl1pPr>
          </a:lstStyle>
          <a:p>
            <a:pPr marL="7701">
              <a:spcBef>
                <a:spcPts val="161"/>
              </a:spcBef>
              <a:tabLst>
                <a:tab pos="1309603" algn="l"/>
              </a:tabLst>
            </a:pPr>
            <a:r>
              <a:rPr lang="en-CA" dirty="0"/>
              <a:t>Info-Tech Research Group   |   </a:t>
            </a:r>
            <a:fld id="{81D60167-4931-47E6-BA6A-407CBD079E47}" type="slidenum">
              <a:rPr smtClean="0">
                <a:cs typeface="Arial" panose="020B0604020202020204" pitchFamily="34" charset="0"/>
              </a:rPr>
              <a:pPr marL="7701">
                <a:spcBef>
                  <a:spcPts val="161"/>
                </a:spcBef>
                <a:tabLst>
                  <a:tab pos="1309603" algn="l"/>
                </a:tabLst>
              </a:pPr>
              <a:t>‹#›</a:t>
            </a:fld>
            <a:endParaRPr dirty="0">
              <a:cs typeface="Arial" panose="020B0604020202020204" pitchFamily="34" charset="0"/>
            </a:endParaRPr>
          </a:p>
        </p:txBody>
      </p:sp>
    </p:spTree>
    <p:extLst>
      <p:ext uri="{BB962C8B-B14F-4D97-AF65-F5344CB8AC3E}">
        <p14:creationId xmlns:p14="http://schemas.microsoft.com/office/powerpoint/2010/main" val="1402725854"/>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ts val="4000"/>
        </a:lnSpc>
        <a:spcBef>
          <a:spcPct val="0"/>
        </a:spcBef>
        <a:buNone/>
        <a:defRPr sz="4000" b="0" i="0" kern="1200">
          <a:solidFill>
            <a:srgbClr val="717171"/>
          </a:solidFill>
          <a:latin typeface="Montserrat Semi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30">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46">
          <p15:clr>
            <a:srgbClr val="F26B43"/>
          </p15:clr>
        </p15:guide>
        <p15:guide id="14" pos="6267">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47">
          <p15:clr>
            <a:srgbClr val="F26B43"/>
          </p15:clr>
        </p15:guide>
        <p15:guide id="23" pos="756">
          <p15:clr>
            <a:srgbClr val="F26B43"/>
          </p15:clr>
        </p15:guide>
        <p15:guide id="24" pos="234">
          <p15:clr>
            <a:srgbClr val="F26B43"/>
          </p15:clr>
        </p15:guide>
        <p15:guide id="25" orient="horz" pos="5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infotech.com/research/ss/develop-and-deploy-security-policie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1DE2D6-92D0-9C47-AC81-B4BD843BEEB3}"/>
              </a:ext>
            </a:extLst>
          </p:cNvPr>
          <p:cNvSpPr>
            <a:spLocks noGrp="1"/>
          </p:cNvSpPr>
          <p:nvPr>
            <p:ph type="body" sz="quarter" idx="10"/>
          </p:nvPr>
        </p:nvSpPr>
        <p:spPr>
          <a:xfrm>
            <a:off x="638656" y="1533061"/>
            <a:ext cx="6745370" cy="1306512"/>
          </a:xfrm>
        </p:spPr>
        <p:txBody>
          <a:bodyPr>
            <a:normAutofit/>
          </a:bodyPr>
          <a:lstStyle/>
          <a:p>
            <a:pPr marL="0" indent="0">
              <a:buNone/>
            </a:pPr>
            <a:r>
              <a:rPr lang="en-US" dirty="0"/>
              <a:t>Security Policy Review</a:t>
            </a:r>
          </a:p>
        </p:txBody>
      </p:sp>
      <p:sp>
        <p:nvSpPr>
          <p:cNvPr id="6" name="Text Placeholder 4">
            <a:extLst>
              <a:ext uri="{FF2B5EF4-FFF2-40B4-BE49-F238E27FC236}">
                <a16:creationId xmlns:a16="http://schemas.microsoft.com/office/drawing/2014/main" id="{293D8F1A-E18F-49E9-FED6-C691C70DCBBF}"/>
              </a:ext>
            </a:extLst>
          </p:cNvPr>
          <p:cNvSpPr txBox="1">
            <a:spLocks/>
          </p:cNvSpPr>
          <p:nvPr/>
        </p:nvSpPr>
        <p:spPr>
          <a:xfrm>
            <a:off x="650874" y="3385039"/>
            <a:ext cx="7895249" cy="859021"/>
          </a:xfrm>
          <a:prstGeom prst="rect">
            <a:avLst/>
          </a:prstGeom>
          <a:noFill/>
        </p:spPr>
        <p:txBody>
          <a:bodyPr lIns="91440" tIns="45720" rIns="91440" bIns="45720" anchor="t"/>
          <a:lstStyle>
            <a:lvl1pPr marL="0">
              <a:lnSpc>
                <a:spcPts val="3000"/>
              </a:lnSpc>
              <a:defRPr sz="2400" b="0" i="0">
                <a:solidFill>
                  <a:schemeClr val="bg1"/>
                </a:solidFill>
                <a:latin typeface="Exo Light" pitchFamily="2" charset="77"/>
                <a:ea typeface="+mn-ea"/>
                <a:cs typeface="+mn-cs"/>
              </a:defRPr>
            </a:lvl1pPr>
            <a:lvl2pPr marL="277246">
              <a:defRPr sz="3000" b="0" i="0">
                <a:solidFill>
                  <a:schemeClr val="bg1"/>
                </a:solidFill>
                <a:latin typeface="Exo Light" pitchFamily="2" charset="77"/>
                <a:ea typeface="+mn-ea"/>
                <a:cs typeface="+mn-cs"/>
              </a:defRPr>
            </a:lvl2pPr>
            <a:lvl3pPr marL="554492">
              <a:defRPr sz="3000" b="0" i="0">
                <a:solidFill>
                  <a:schemeClr val="bg1"/>
                </a:solidFill>
                <a:latin typeface="Exo Light" pitchFamily="2" charset="77"/>
                <a:ea typeface="+mn-ea"/>
                <a:cs typeface="+mn-cs"/>
              </a:defRPr>
            </a:lvl3pPr>
            <a:lvl4pPr marL="831738">
              <a:defRPr sz="3000" b="0" i="0">
                <a:solidFill>
                  <a:schemeClr val="bg1"/>
                </a:solidFill>
                <a:latin typeface="Exo Light" pitchFamily="2" charset="77"/>
                <a:ea typeface="+mn-ea"/>
                <a:cs typeface="+mn-cs"/>
              </a:defRPr>
            </a:lvl4pPr>
            <a:lvl5pPr marL="1108984">
              <a:defRPr sz="3000" b="0" i="0">
                <a:solidFill>
                  <a:schemeClr val="bg1"/>
                </a:solidFill>
                <a:latin typeface="Exo Light" pitchFamily="2" charset="77"/>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pPr marL="0" marR="0" lvl="0" indent="0" defTabSz="914400" eaLnBrk="1" fontAlgn="auto" latinLnBrk="0" hangingPunct="1">
              <a:lnSpc>
                <a:spcPts val="3000"/>
              </a:lnSpc>
              <a:spcBef>
                <a:spcPts val="0"/>
              </a:spcBef>
              <a:spcAft>
                <a:spcPts val="0"/>
              </a:spcAft>
              <a:buClrTx/>
              <a:buSzTx/>
              <a:buFontTx/>
              <a:buNone/>
              <a:tabLst/>
              <a:defRPr/>
            </a:pPr>
            <a:r>
              <a:rPr kumimoji="0" lang="en-US" sz="1800" b="0" i="1" u="none" strike="noStrike" kern="0" cap="none" spc="0" normalizeH="0" baseline="0" noProof="0" dirty="0">
                <a:ln>
                  <a:noFill/>
                </a:ln>
                <a:solidFill>
                  <a:srgbClr val="FFFFFF"/>
                </a:solidFill>
                <a:effectLst/>
                <a:uLnTx/>
                <a:uFillTx/>
                <a:latin typeface="Exo Light"/>
                <a:ea typeface="+mn-ea"/>
                <a:cs typeface="+mn-cs"/>
              </a:rPr>
              <a:t>Prepared for: Jane Doe, CIO, GN IM ORG</a:t>
            </a:r>
            <a:endParaRPr kumimoji="0" lang="en-US" sz="1800" b="0" i="1" u="none" strike="noStrike" kern="0" cap="none" spc="0" normalizeH="0" baseline="0" noProof="0" dirty="0">
              <a:ln>
                <a:noFill/>
              </a:ln>
              <a:solidFill>
                <a:srgbClr val="FFFFFF"/>
              </a:solidFill>
              <a:effectLst/>
              <a:uLnTx/>
              <a:uFillTx/>
              <a:latin typeface="Exo Light" pitchFamily="2" charset="77"/>
              <a:ea typeface="+mn-ea"/>
              <a:cs typeface="+mn-cs"/>
            </a:endParaRPr>
          </a:p>
          <a:p>
            <a:pPr marL="0" marR="0" lvl="0" indent="0" defTabSz="914400" eaLnBrk="1" fontAlgn="auto" latinLnBrk="0" hangingPunct="1">
              <a:lnSpc>
                <a:spcPts val="3000"/>
              </a:lnSpc>
              <a:spcBef>
                <a:spcPts val="0"/>
              </a:spcBef>
              <a:spcAft>
                <a:spcPts val="0"/>
              </a:spcAft>
              <a:buClrTx/>
              <a:buSzTx/>
              <a:buFontTx/>
              <a:buNone/>
              <a:tabLst/>
              <a:defRPr/>
            </a:pPr>
            <a:r>
              <a:rPr kumimoji="0" lang="en-US" sz="1800" b="0" i="1" u="none" strike="noStrike" kern="0" cap="none" spc="0" normalizeH="0" baseline="0" noProof="0" dirty="0">
                <a:ln>
                  <a:noFill/>
                </a:ln>
                <a:solidFill>
                  <a:srgbClr val="FFFFFF"/>
                </a:solidFill>
                <a:effectLst/>
                <a:uLnTx/>
                <a:uFillTx/>
                <a:latin typeface="Exo Light"/>
                <a:ea typeface="+mn-ea"/>
                <a:cs typeface="+mn-cs"/>
              </a:rPr>
              <a:t>Prepared by: John Smith, Analyst</a:t>
            </a:r>
            <a:endParaRPr kumimoji="0" lang="en-US" sz="1800" b="0" i="1" u="none" strike="noStrike" kern="0" cap="none" spc="0" normalizeH="0" baseline="0" noProof="0" dirty="0">
              <a:ln>
                <a:noFill/>
              </a:ln>
              <a:solidFill>
                <a:srgbClr val="FFFFFF"/>
              </a:solidFill>
              <a:effectLst/>
              <a:uLnTx/>
              <a:uFillTx/>
              <a:latin typeface="Exo Light" pitchFamily="2" charset="77"/>
              <a:ea typeface="+mn-ea"/>
              <a:cs typeface="+mn-cs"/>
            </a:endParaRPr>
          </a:p>
        </p:txBody>
      </p:sp>
      <p:sp>
        <p:nvSpPr>
          <p:cNvPr id="9" name="Text Placeholder 6">
            <a:extLst>
              <a:ext uri="{FF2B5EF4-FFF2-40B4-BE49-F238E27FC236}">
                <a16:creationId xmlns:a16="http://schemas.microsoft.com/office/drawing/2014/main" id="{2C6B2493-9C83-9C95-0D2B-02DA362DFAE1}"/>
              </a:ext>
            </a:extLst>
          </p:cNvPr>
          <p:cNvSpPr txBox="1">
            <a:spLocks/>
          </p:cNvSpPr>
          <p:nvPr/>
        </p:nvSpPr>
        <p:spPr>
          <a:xfrm>
            <a:off x="650875" y="2482056"/>
            <a:ext cx="5703626" cy="1893887"/>
          </a:xfrm>
          <a:prstGeom prst="rect">
            <a:avLst/>
          </a:prstGeom>
        </p:spPr>
        <p:txBody>
          <a:bodyPr lIns="91440" tIns="45720" rIns="91440" bIns="45720" anchor="t"/>
          <a:lstStyle>
            <a:lvl1pPr marL="0">
              <a:lnSpc>
                <a:spcPts val="3000"/>
              </a:lnSpc>
              <a:defRPr sz="2400" b="0" i="0">
                <a:solidFill>
                  <a:schemeClr val="bg1"/>
                </a:solidFill>
                <a:latin typeface="Exo Light" pitchFamily="2" charset="77"/>
                <a:ea typeface="+mn-ea"/>
                <a:cs typeface="+mn-cs"/>
              </a:defRPr>
            </a:lvl1pPr>
            <a:lvl2pPr marL="277246">
              <a:defRPr sz="3000" b="0" i="0">
                <a:solidFill>
                  <a:schemeClr val="bg1"/>
                </a:solidFill>
                <a:latin typeface="Exo Light" pitchFamily="2" charset="77"/>
                <a:ea typeface="+mn-ea"/>
                <a:cs typeface="+mn-cs"/>
              </a:defRPr>
            </a:lvl2pPr>
            <a:lvl3pPr marL="554492">
              <a:defRPr sz="3000" b="0" i="0">
                <a:solidFill>
                  <a:schemeClr val="bg1"/>
                </a:solidFill>
                <a:latin typeface="Exo Light" pitchFamily="2" charset="77"/>
                <a:ea typeface="+mn-ea"/>
                <a:cs typeface="+mn-cs"/>
              </a:defRPr>
            </a:lvl3pPr>
            <a:lvl4pPr marL="831738">
              <a:defRPr sz="3000" b="0" i="0">
                <a:solidFill>
                  <a:schemeClr val="bg1"/>
                </a:solidFill>
                <a:latin typeface="Exo Light" pitchFamily="2" charset="77"/>
                <a:ea typeface="+mn-ea"/>
                <a:cs typeface="+mn-cs"/>
              </a:defRPr>
            </a:lvl4pPr>
            <a:lvl5pPr marL="1108984">
              <a:defRPr sz="3000" b="0" i="0">
                <a:solidFill>
                  <a:schemeClr val="bg1"/>
                </a:solidFill>
                <a:latin typeface="Exo Light" pitchFamily="2" charset="77"/>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pPr marL="0" marR="0" lvl="0" indent="0" defTabSz="914400" eaLnBrk="1" fontAlgn="auto" latinLnBrk="0" hangingPunct="1">
              <a:lnSpc>
                <a:spcPts val="3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Exo Light"/>
                <a:ea typeface="+mn-ea"/>
                <a:cs typeface="+mn-cs"/>
              </a:rPr>
              <a:t>Final Report</a:t>
            </a:r>
            <a:endParaRPr kumimoji="0" lang="en-US" sz="2400" b="0" i="0" u="none" strike="noStrike" kern="0" cap="none" spc="0" normalizeH="0" baseline="0" noProof="0" dirty="0">
              <a:ln>
                <a:noFill/>
              </a:ln>
              <a:solidFill>
                <a:srgbClr val="FFFFFF"/>
              </a:solidFill>
              <a:effectLst/>
              <a:uLnTx/>
              <a:uFillTx/>
              <a:latin typeface="Exo Light" pitchFamily="2" charset="77"/>
              <a:ea typeface="+mn-ea"/>
              <a:cs typeface="+mn-cs"/>
            </a:endParaRPr>
          </a:p>
          <a:p>
            <a:pPr marL="0" marR="0" lvl="0" indent="0" defTabSz="914400" eaLnBrk="1" fontAlgn="auto" latinLnBrk="0" hangingPunct="1">
              <a:lnSpc>
                <a:spcPts val="3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Exo Light" pitchFamily="2" charset="77"/>
              <a:ea typeface="+mn-ea"/>
              <a:cs typeface="+mn-cs"/>
            </a:endParaRPr>
          </a:p>
        </p:txBody>
      </p:sp>
    </p:spTree>
    <p:extLst>
      <p:ext uri="{BB962C8B-B14F-4D97-AF65-F5344CB8AC3E}">
        <p14:creationId xmlns:p14="http://schemas.microsoft.com/office/powerpoint/2010/main" val="1581946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older 6">
            <a:extLst>
              <a:ext uri="{FF2B5EF4-FFF2-40B4-BE49-F238E27FC236}">
                <a16:creationId xmlns:a16="http://schemas.microsoft.com/office/drawing/2014/main" id="{D4857E9A-A0AE-40B8-A36B-C7865F9B3C0C}"/>
              </a:ext>
            </a:extLst>
          </p:cNvPr>
          <p:cNvSpPr txBox="1">
            <a:spLocks/>
          </p:cNvSpPr>
          <p:nvPr/>
        </p:nvSpPr>
        <p:spPr>
          <a:xfrm>
            <a:off x="9649607" y="6453854"/>
            <a:ext cx="2240706" cy="121252"/>
          </a:xfrm>
          <a:prstGeom prst="rect">
            <a:avLst/>
          </a:prstGeom>
        </p:spPr>
        <p:txBody>
          <a:bodyPr wrap="square" lIns="0" tIns="0" rIns="0" bIns="0">
            <a:noAutofit/>
          </a:bodyPr>
          <a:lstStyle>
            <a:defPPr>
              <a:defRPr lang="en-US"/>
            </a:defPPr>
            <a:lvl1pPr marL="0" algn="r" defTabSz="554492" rtl="0" eaLnBrk="1" latinLnBrk="0" hangingPunct="1">
              <a:defRPr sz="788" b="0" i="0" kern="1200" baseline="0">
                <a:solidFill>
                  <a:srgbClr val="636363"/>
                </a:solidFill>
                <a:latin typeface="Exo" pitchFamily="2" charset="77"/>
                <a:ea typeface="+mn-ea"/>
                <a:cs typeface="Arial"/>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L="7701">
              <a:spcBef>
                <a:spcPts val="161"/>
              </a:spcBef>
              <a:tabLst>
                <a:tab pos="1309603"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smtClean="0">
                <a:cs typeface="Arial" panose="020B0604020202020204" pitchFamily="34" charset="0"/>
              </a:rPr>
              <a:pPr marL="7701">
                <a:spcBef>
                  <a:spcPts val="161"/>
                </a:spcBef>
                <a:tabLst>
                  <a:tab pos="1309603" algn="l"/>
                </a:tabLst>
              </a:pPr>
              <a:t>2</a:t>
            </a:fld>
            <a:endParaRPr spc="6" dirty="0">
              <a:cs typeface="Arial" panose="020B0604020202020204" pitchFamily="34" charset="0"/>
            </a:endParaRPr>
          </a:p>
        </p:txBody>
      </p:sp>
      <p:sp>
        <p:nvSpPr>
          <p:cNvPr id="9" name="Rectangle 8">
            <a:extLst>
              <a:ext uri="{FF2B5EF4-FFF2-40B4-BE49-F238E27FC236}">
                <a16:creationId xmlns:a16="http://schemas.microsoft.com/office/drawing/2014/main" id="{9541B578-8A4E-42B2-84E2-F640DE7391C2}"/>
              </a:ext>
            </a:extLst>
          </p:cNvPr>
          <p:cNvSpPr/>
          <p:nvPr/>
        </p:nvSpPr>
        <p:spPr>
          <a:xfrm>
            <a:off x="451689" y="386500"/>
            <a:ext cx="11438624" cy="65002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400">
              <a:lnSpc>
                <a:spcPts val="4000"/>
              </a:lnSpc>
              <a:spcBef>
                <a:spcPct val="0"/>
              </a:spcBef>
            </a:pPr>
            <a:r>
              <a:rPr lang="en-US" sz="4000" dirty="0">
                <a:solidFill>
                  <a:srgbClr val="717171"/>
                </a:solidFill>
                <a:latin typeface="Montserrat SemiBold" pitchFamily="2" charset="77"/>
                <a:ea typeface="+mj-ea"/>
                <a:cs typeface="Arial" panose="020B0604020202020204" pitchFamily="34" charset="0"/>
              </a:rPr>
              <a:t>The </a:t>
            </a:r>
            <a:r>
              <a:rPr lang="en-US" sz="4000" dirty="0">
                <a:solidFill>
                  <a:srgbClr val="717171"/>
                </a:solidFill>
                <a:latin typeface="Montserrat SemiBold" pitchFamily="2" charset="77"/>
                <a:cs typeface="Arial" panose="020B0604020202020204" pitchFamily="34" charset="0"/>
              </a:rPr>
              <a:t>Security Policy </a:t>
            </a:r>
            <a:r>
              <a:rPr lang="en-US" sz="4000" dirty="0">
                <a:solidFill>
                  <a:srgbClr val="717171"/>
                </a:solidFill>
                <a:latin typeface="Montserrat SemiBold" pitchFamily="2" charset="77"/>
                <a:ea typeface="+mj-ea"/>
                <a:cs typeface="Arial" panose="020B0604020202020204" pitchFamily="34" charset="0"/>
              </a:rPr>
              <a:t>Review</a:t>
            </a:r>
          </a:p>
        </p:txBody>
      </p:sp>
      <p:graphicFrame>
        <p:nvGraphicFramePr>
          <p:cNvPr id="10" name="Table 9">
            <a:extLst>
              <a:ext uri="{FF2B5EF4-FFF2-40B4-BE49-F238E27FC236}">
                <a16:creationId xmlns:a16="http://schemas.microsoft.com/office/drawing/2014/main" id="{0CFD54C3-5A42-4472-A4F8-FA56400260A7}"/>
              </a:ext>
            </a:extLst>
          </p:cNvPr>
          <p:cNvGraphicFramePr>
            <a:graphicFrameLocks noGrp="1"/>
          </p:cNvGraphicFramePr>
          <p:nvPr>
            <p:extLst>
              <p:ext uri="{D42A27DB-BD31-4B8C-83A1-F6EECF244321}">
                <p14:modId xmlns:p14="http://schemas.microsoft.com/office/powerpoint/2010/main" val="1136604945"/>
              </p:ext>
            </p:extLst>
          </p:nvPr>
        </p:nvGraphicFramePr>
        <p:xfrm>
          <a:off x="451688" y="1977306"/>
          <a:ext cx="6883177" cy="2893633"/>
        </p:xfrm>
        <a:graphic>
          <a:graphicData uri="http://schemas.openxmlformats.org/drawingml/2006/table">
            <a:tbl>
              <a:tblPr firstRow="1" bandRow="1">
                <a:tableStyleId>{5C22544A-7EE6-4342-B048-85BDC9FD1C3A}</a:tableStyleId>
              </a:tblPr>
              <a:tblGrid>
                <a:gridCol w="2344266">
                  <a:extLst>
                    <a:ext uri="{9D8B030D-6E8A-4147-A177-3AD203B41FA5}">
                      <a16:colId xmlns:a16="http://schemas.microsoft.com/office/drawing/2014/main" val="20000"/>
                    </a:ext>
                  </a:extLst>
                </a:gridCol>
                <a:gridCol w="4538911">
                  <a:extLst>
                    <a:ext uri="{9D8B030D-6E8A-4147-A177-3AD203B41FA5}">
                      <a16:colId xmlns:a16="http://schemas.microsoft.com/office/drawing/2014/main" val="20001"/>
                    </a:ext>
                  </a:extLst>
                </a:gridCol>
              </a:tblGrid>
              <a:tr h="511267">
                <a:tc gridSpan="2">
                  <a:txBody>
                    <a:bodyPr/>
                    <a:lstStyle/>
                    <a:p>
                      <a:r>
                        <a:rPr lang="en-CA" sz="1800" b="1" dirty="0">
                          <a:latin typeface="Montserrat Light" panose="00000400000000000000" pitchFamily="2" charset="0"/>
                        </a:rPr>
                        <a:t>Agenda</a:t>
                      </a:r>
                    </a:p>
                  </a:txBody>
                  <a:tcPr marL="91428" marR="91428" marT="45714" marB="4571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hMerge="1">
                  <a:txBody>
                    <a:bodyPr/>
                    <a:lstStyle/>
                    <a:p>
                      <a:endParaRPr lang="en-CA" b="0"/>
                    </a:p>
                  </a:txBody>
                  <a:tcPr/>
                </a:tc>
                <a:extLst>
                  <a:ext uri="{0D108BD9-81ED-4DB2-BD59-A6C34878D82A}">
                    <a16:rowId xmlns:a16="http://schemas.microsoft.com/office/drawing/2014/main" val="10000"/>
                  </a:ext>
                </a:extLst>
              </a:tr>
              <a:tr h="794122">
                <a:tc>
                  <a:txBody>
                    <a:bodyPr/>
                    <a:lstStyle/>
                    <a:p>
                      <a:r>
                        <a:rPr lang="en-CA" sz="1800" b="1" dirty="0">
                          <a:latin typeface="Roboto Condensed Light" panose="02000000000000000000" pitchFamily="2" charset="0"/>
                          <a:ea typeface="Roboto Condensed Light" panose="02000000000000000000" pitchFamily="2" charset="0"/>
                        </a:rPr>
                        <a:t>Call 1</a:t>
                      </a:r>
                      <a:endParaRPr lang="en-CA" sz="1800" b="1" baseline="0" dirty="0">
                        <a:latin typeface="Roboto Condensed Light" panose="02000000000000000000" pitchFamily="2" charset="0"/>
                        <a:ea typeface="Roboto Condensed Light" panose="02000000000000000000" pitchFamily="2" charset="0"/>
                      </a:endParaRPr>
                    </a:p>
                  </a:txBody>
                  <a:tcPr marL="91428" marR="91428" marT="45714" marB="45714" anchor="ctr">
                    <a:lnL w="28575"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en-CA" sz="1800" dirty="0">
                          <a:latin typeface="Roboto Condensed Light" panose="02000000000000000000" pitchFamily="2" charset="0"/>
                          <a:ea typeface="Roboto Condensed Light" panose="02000000000000000000" pitchFamily="2" charset="0"/>
                        </a:rPr>
                        <a:t>Introductions and Engagement Rationale </a:t>
                      </a:r>
                    </a:p>
                    <a:p>
                      <a:pPr marL="285750" indent="-285750">
                        <a:buFont typeface="Arial" panose="020B0604020202020204" pitchFamily="34" charset="0"/>
                        <a:buChar char="•"/>
                      </a:pPr>
                      <a:r>
                        <a:rPr lang="en-US" sz="1800" kern="1200" dirty="0">
                          <a:solidFill>
                            <a:schemeClr val="dk1"/>
                          </a:solidFill>
                          <a:latin typeface="Roboto Condensed Light" panose="02000000000000000000" pitchFamily="2" charset="0"/>
                          <a:ea typeface="Roboto Condensed Light" panose="02000000000000000000" pitchFamily="2" charset="0"/>
                          <a:cs typeface="+mn-cs"/>
                        </a:rPr>
                        <a:t>Policy Requirements Gathering</a:t>
                      </a:r>
                    </a:p>
                  </a:txBody>
                  <a:tcPr marL="91428" marR="91428" marT="45714" marB="45714" anchor="ctr">
                    <a:lnL w="12700" cmpd="sng">
                      <a:noFill/>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94122">
                <a:tc>
                  <a:txBody>
                    <a:bodyPr/>
                    <a:lstStyle/>
                    <a:p>
                      <a:pPr marL="0" algn="l" defTabSz="914400" rtl="0" eaLnBrk="1" latinLnBrk="0" hangingPunct="1"/>
                      <a:r>
                        <a:rPr lang="en-CA" sz="1800" b="1" kern="1200" dirty="0">
                          <a:solidFill>
                            <a:schemeClr val="dk1"/>
                          </a:solidFill>
                          <a:latin typeface="Roboto Condensed Light" panose="02000000000000000000" pitchFamily="2" charset="0"/>
                          <a:ea typeface="Roboto Condensed Light" panose="02000000000000000000" pitchFamily="2" charset="0"/>
                          <a:cs typeface="+mn-cs"/>
                        </a:rPr>
                        <a:t>Call 2</a:t>
                      </a:r>
                    </a:p>
                  </a:txBody>
                  <a:tcPr marL="91428" marR="91428" marT="45714" marB="45714" anchor="ctr">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en-US" sz="1800" kern="1200" dirty="0">
                          <a:solidFill>
                            <a:schemeClr val="dk1"/>
                          </a:solidFill>
                          <a:latin typeface="Roboto Condensed Light" panose="02000000000000000000" pitchFamily="2" charset="0"/>
                          <a:ea typeface="Roboto Condensed Light" panose="02000000000000000000" pitchFamily="2" charset="0"/>
                          <a:cs typeface="+mn-cs"/>
                        </a:rPr>
                        <a:t>Policy Checklist – Initial Assessment</a:t>
                      </a:r>
                    </a:p>
                    <a:p>
                      <a:pPr marL="285750" indent="-285750">
                        <a:buFont typeface="Arial" panose="020B0604020202020204" pitchFamily="34" charset="0"/>
                        <a:buChar char="•"/>
                      </a:pPr>
                      <a:r>
                        <a:rPr lang="en-US" sz="1800" kern="1200" dirty="0">
                          <a:solidFill>
                            <a:schemeClr val="dk1"/>
                          </a:solidFill>
                          <a:latin typeface="Roboto Condensed Light" panose="02000000000000000000" pitchFamily="2" charset="0"/>
                          <a:ea typeface="Roboto Condensed Light" panose="02000000000000000000" pitchFamily="2" charset="0"/>
                          <a:cs typeface="+mn-cs"/>
                        </a:rPr>
                        <a:t>Clarify Findings</a:t>
                      </a:r>
                    </a:p>
                  </a:txBody>
                  <a:tcPr marL="91428" marR="91428" marT="45714" marB="45714"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794122">
                <a:tc>
                  <a:txBody>
                    <a:bodyPr/>
                    <a:lstStyle/>
                    <a:p>
                      <a:r>
                        <a:rPr lang="en-CA" sz="1800" b="1" dirty="0">
                          <a:latin typeface="Roboto Condensed Light" panose="02000000000000000000" pitchFamily="2" charset="0"/>
                          <a:ea typeface="Roboto Condensed Light" panose="02000000000000000000" pitchFamily="2" charset="0"/>
                        </a:rPr>
                        <a:t>Call 3</a:t>
                      </a:r>
                    </a:p>
                  </a:txBody>
                  <a:tcPr marL="91428" marR="91428" marT="45714" marB="45714" anchor="ctr">
                    <a:lnL w="28575" cap="flat" cmpd="sng" algn="ctr">
                      <a:no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en-US" sz="1800" dirty="0">
                          <a:latin typeface="Roboto Condensed Light" panose="02000000000000000000" pitchFamily="2" charset="0"/>
                          <a:ea typeface="Roboto Condensed Light" panose="02000000000000000000" pitchFamily="2" charset="0"/>
                        </a:rPr>
                        <a:t>Review Final Deliverables</a:t>
                      </a:r>
                    </a:p>
                    <a:p>
                      <a:pPr marL="285750" indent="-285750">
                        <a:buFont typeface="Arial" panose="020B0604020202020204" pitchFamily="34" charset="0"/>
                        <a:buChar char="•"/>
                      </a:pPr>
                      <a:r>
                        <a:rPr lang="en-US" sz="1800" dirty="0">
                          <a:latin typeface="Roboto Condensed Light" panose="02000000000000000000" pitchFamily="2" charset="0"/>
                          <a:ea typeface="Roboto Condensed Light" panose="02000000000000000000" pitchFamily="2" charset="0"/>
                        </a:rPr>
                        <a:t>Discuss Next Steps</a:t>
                      </a:r>
                    </a:p>
                  </a:txBody>
                  <a:tcPr marL="91428" marR="91428" marT="45714" marB="45714" anchor="ctr">
                    <a:lnL w="12700" cmpd="sng">
                      <a:noFill/>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13" name="Rectangle 12">
            <a:extLst>
              <a:ext uri="{FF2B5EF4-FFF2-40B4-BE49-F238E27FC236}">
                <a16:creationId xmlns:a16="http://schemas.microsoft.com/office/drawing/2014/main" id="{67A287B4-076A-47FF-B646-A5231E66F682}"/>
              </a:ext>
            </a:extLst>
          </p:cNvPr>
          <p:cNvSpPr/>
          <p:nvPr/>
        </p:nvSpPr>
        <p:spPr>
          <a:xfrm>
            <a:off x="451689" y="1036523"/>
            <a:ext cx="11438624" cy="623946"/>
          </a:xfrm>
          <a:prstGeom prst="rect">
            <a:avLst/>
          </a:prstGeom>
          <a:solidFill>
            <a:schemeClr val="bg1">
              <a:lumMod val="95000"/>
            </a:schemeClr>
          </a:solidFill>
          <a:ln w="38100">
            <a:noFill/>
          </a:ln>
        </p:spPr>
        <p:txBody>
          <a:bodyPr wrap="square" anchor="ctr" anchorCtr="0">
            <a:noAutofit/>
          </a:bodyPr>
          <a:lstStyle/>
          <a:p>
            <a:pPr algn="ctr" defTabSz="914400"/>
            <a:r>
              <a:rPr lang="en-US" sz="1800" dirty="0">
                <a:solidFill>
                  <a:srgbClr val="2576B7"/>
                </a:solidFill>
                <a:latin typeface="Montserrat" pitchFamily="2" charset="77"/>
                <a:cs typeface="Arial" panose="020B0604020202020204" pitchFamily="34" charset="0"/>
              </a:rPr>
              <a:t>Review policies to identify gaps and provide recommendations to augment the policy suite.</a:t>
            </a:r>
            <a:endParaRPr lang="en-CA" sz="1800" dirty="0">
              <a:solidFill>
                <a:srgbClr val="2576B7"/>
              </a:solidFill>
              <a:latin typeface="Montserrat" pitchFamily="2" charset="77"/>
              <a:cs typeface="Arial" panose="020B0604020202020204" pitchFamily="34" charset="0"/>
            </a:endParaRPr>
          </a:p>
        </p:txBody>
      </p:sp>
      <p:grpSp>
        <p:nvGrpSpPr>
          <p:cNvPr id="15" name="Group 14">
            <a:extLst>
              <a:ext uri="{FF2B5EF4-FFF2-40B4-BE49-F238E27FC236}">
                <a16:creationId xmlns:a16="http://schemas.microsoft.com/office/drawing/2014/main" id="{9F9BD0E7-E350-440E-966C-75E80DE820F8}"/>
              </a:ext>
            </a:extLst>
          </p:cNvPr>
          <p:cNvGrpSpPr/>
          <p:nvPr/>
        </p:nvGrpSpPr>
        <p:grpSpPr>
          <a:xfrm>
            <a:off x="8061030" y="1967328"/>
            <a:ext cx="3177153" cy="2903610"/>
            <a:chOff x="6353842" y="3127248"/>
            <a:chExt cx="3887438" cy="1664208"/>
          </a:xfrm>
        </p:grpSpPr>
        <p:sp>
          <p:nvSpPr>
            <p:cNvPr id="16" name="Rectangle 15">
              <a:extLst>
                <a:ext uri="{FF2B5EF4-FFF2-40B4-BE49-F238E27FC236}">
                  <a16:creationId xmlns:a16="http://schemas.microsoft.com/office/drawing/2014/main" id="{E97CAE7D-8EC5-4D95-8610-6EDCA28F9301}"/>
                </a:ext>
              </a:extLst>
            </p:cNvPr>
            <p:cNvSpPr/>
            <p:nvPr/>
          </p:nvSpPr>
          <p:spPr>
            <a:xfrm>
              <a:off x="6353842" y="3127248"/>
              <a:ext cx="3887438" cy="1664208"/>
            </a:xfrm>
            <a:prstGeom prst="rect">
              <a:avLst/>
            </a:prstGeom>
            <a:gradFill>
              <a:gsLst>
                <a:gs pos="0">
                  <a:srgbClr val="2576B7">
                    <a:alpha val="23000"/>
                  </a:srgbClr>
                </a:gs>
                <a:gs pos="100000">
                  <a:srgbClr val="2576B7">
                    <a:alpha val="0"/>
                  </a:srgbClr>
                </a:gs>
              </a:gsLst>
              <a:lin ang="2700000" scaled="0"/>
            </a:gradFill>
            <a:ln w="18732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ctr">
              <a:noAutofit/>
            </a:bodyPr>
            <a:lstStyle/>
            <a:p>
              <a:pPr>
                <a:spcBef>
                  <a:spcPts val="800"/>
                </a:spcBef>
              </a:pPr>
              <a:r>
                <a:rPr lang="en-US" sz="1600" b="1" dirty="0">
                  <a:solidFill>
                    <a:srgbClr val="2576B7"/>
                  </a:solidFill>
                  <a:latin typeface="Montserrat SemiBold" pitchFamily="2" charset="77"/>
                </a:rPr>
                <a:t>Info-Tech Insight</a:t>
              </a:r>
            </a:p>
            <a:p>
              <a:pPr>
                <a:lnSpc>
                  <a:spcPts val="1800"/>
                </a:lnSpc>
                <a:spcBef>
                  <a:spcPts val="800"/>
                </a:spcBef>
              </a:pPr>
              <a:r>
                <a:rPr lang="en-US" sz="1400" dirty="0">
                  <a:solidFill>
                    <a:srgbClr val="2576B7"/>
                  </a:solidFill>
                  <a:latin typeface="Roboto Condensed Light" panose="02000000000000000000" pitchFamily="2" charset="0"/>
                  <a:ea typeface="Roboto Condensed Light" panose="02000000000000000000" pitchFamily="2" charset="0"/>
                </a:rPr>
                <a:t>The most effective security policies are modular, standardized, compliant, and up to date.</a:t>
              </a:r>
            </a:p>
            <a:p>
              <a:pPr>
                <a:lnSpc>
                  <a:spcPts val="1800"/>
                </a:lnSpc>
                <a:spcBef>
                  <a:spcPts val="800"/>
                </a:spcBef>
              </a:pPr>
              <a:r>
                <a:rPr lang="en-US" sz="1400" dirty="0">
                  <a:solidFill>
                    <a:srgbClr val="2576B7"/>
                  </a:solidFill>
                  <a:latin typeface="Roboto Condensed Light" panose="02000000000000000000" pitchFamily="2" charset="0"/>
                  <a:ea typeface="Roboto Condensed Light" panose="02000000000000000000" pitchFamily="2" charset="0"/>
                </a:rPr>
                <a:t>Reviewing the security policy suite using a structured approach can improve its effectiveness.</a:t>
              </a:r>
            </a:p>
          </p:txBody>
        </p:sp>
        <p:sp>
          <p:nvSpPr>
            <p:cNvPr id="17" name="Rectangle 16">
              <a:extLst>
                <a:ext uri="{FF2B5EF4-FFF2-40B4-BE49-F238E27FC236}">
                  <a16:creationId xmlns:a16="http://schemas.microsoft.com/office/drawing/2014/main" id="{6159AD6C-AC3F-4D63-AE46-00D2CECF8992}"/>
                </a:ext>
              </a:extLst>
            </p:cNvPr>
            <p:cNvSpPr/>
            <p:nvPr/>
          </p:nvSpPr>
          <p:spPr>
            <a:xfrm>
              <a:off x="6353842" y="3127248"/>
              <a:ext cx="3887438" cy="1664208"/>
            </a:xfrm>
            <a:prstGeom prst="rect">
              <a:avLst/>
            </a:prstGeom>
            <a:noFill/>
            <a:ln w="3175" cmpd="thinThick">
              <a:gradFill>
                <a:gsLst>
                  <a:gs pos="0">
                    <a:srgbClr val="2576B7">
                      <a:alpha val="40000"/>
                    </a:srgbClr>
                  </a:gs>
                  <a:gs pos="47000">
                    <a:srgbClr val="2576B7">
                      <a:alpha val="0"/>
                    </a:srgbClr>
                  </a:gs>
                  <a:gs pos="100000">
                    <a:srgbClr val="2576B7">
                      <a:alpha val="40000"/>
                    </a:srgbClr>
                  </a:gs>
                </a:gsLst>
                <a:lin ang="3600000" scaled="0"/>
              </a:grad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noAutofit/>
            </a:bodyPr>
            <a:lstStyle/>
            <a:p>
              <a:pPr>
                <a:spcBef>
                  <a:spcPts val="800"/>
                </a:spcBef>
              </a:pPr>
              <a:endParaRPr lang="en-US" sz="1400" dirty="0">
                <a:solidFill>
                  <a:srgbClr val="2576B7"/>
                </a:solidFill>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1111735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A5F5BD4-75CD-7B41-B773-2996630C3BEE}"/>
              </a:ext>
            </a:extLst>
          </p:cNvPr>
          <p:cNvSpPr/>
          <p:nvPr/>
        </p:nvSpPr>
        <p:spPr>
          <a:xfrm>
            <a:off x="6096794" y="0"/>
            <a:ext cx="6096794"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1E5E92"/>
              </a:solidFill>
              <a:effectLst/>
              <a:uLnTx/>
              <a:uFillTx/>
              <a:latin typeface="Calibri" panose="020F0502020204030204"/>
              <a:ea typeface="+mn-ea"/>
              <a:cs typeface="+mn-cs"/>
            </a:endParaRPr>
          </a:p>
        </p:txBody>
      </p:sp>
      <p:sp>
        <p:nvSpPr>
          <p:cNvPr id="17" name="Title 16">
            <a:extLst>
              <a:ext uri="{FF2B5EF4-FFF2-40B4-BE49-F238E27FC236}">
                <a16:creationId xmlns:a16="http://schemas.microsoft.com/office/drawing/2014/main" id="{868B05D3-FCDA-414C-9197-8C5F8256360D}"/>
              </a:ext>
            </a:extLst>
          </p:cNvPr>
          <p:cNvSpPr>
            <a:spLocks noGrp="1"/>
          </p:cNvSpPr>
          <p:nvPr>
            <p:ph type="title"/>
          </p:nvPr>
        </p:nvSpPr>
        <p:spPr/>
        <p:txBody>
          <a:bodyPr/>
          <a:lstStyle/>
          <a:p>
            <a:r>
              <a:rPr lang="en-US" dirty="0"/>
              <a:t>Engagement Background</a:t>
            </a:r>
            <a:endParaRPr lang="en-CA" dirty="0"/>
          </a:p>
        </p:txBody>
      </p:sp>
      <p:sp>
        <p:nvSpPr>
          <p:cNvPr id="19" name="Text Placeholder 18">
            <a:extLst>
              <a:ext uri="{FF2B5EF4-FFF2-40B4-BE49-F238E27FC236}">
                <a16:creationId xmlns:a16="http://schemas.microsoft.com/office/drawing/2014/main" id="{D5B82928-85E5-4438-ABDC-C3C67DAB3DF9}"/>
              </a:ext>
            </a:extLst>
          </p:cNvPr>
          <p:cNvSpPr>
            <a:spLocks noGrp="1"/>
          </p:cNvSpPr>
          <p:nvPr>
            <p:ph type="body" sz="quarter" idx="11"/>
          </p:nvPr>
        </p:nvSpPr>
        <p:spPr>
          <a:xfrm>
            <a:off x="367657" y="1643564"/>
            <a:ext cx="4700529" cy="943692"/>
          </a:xfrm>
        </p:spPr>
        <p:txBody>
          <a:bodyPr/>
          <a:lstStyle/>
          <a:p>
            <a:r>
              <a:rPr lang="en-US" dirty="0"/>
              <a:t>A half-day meeting was held with </a:t>
            </a:r>
            <a:r>
              <a:rPr lang="en-US" dirty="0">
                <a:highlight>
                  <a:srgbClr val="FFFF00"/>
                </a:highlight>
                <a:latin typeface="Montserrat SemiBold"/>
                <a:cs typeface="Arial"/>
              </a:rPr>
              <a:t>John Smith</a:t>
            </a:r>
            <a:r>
              <a:rPr lang="en-US" dirty="0">
                <a:highlight>
                  <a:srgbClr val="FFFF00"/>
                </a:highlight>
              </a:rPr>
              <a:t>, Fake Title, from GN IM ORG on June 15, 1937</a:t>
            </a:r>
            <a:endParaRPr lang="en-CA" dirty="0">
              <a:highlight>
                <a:srgbClr val="FFFF00"/>
              </a:highlight>
            </a:endParaRPr>
          </a:p>
        </p:txBody>
      </p:sp>
      <p:sp>
        <p:nvSpPr>
          <p:cNvPr id="20" name="Text Placeholder 19">
            <a:extLst>
              <a:ext uri="{FF2B5EF4-FFF2-40B4-BE49-F238E27FC236}">
                <a16:creationId xmlns:a16="http://schemas.microsoft.com/office/drawing/2014/main" id="{CD07B893-EF8F-471D-B0E6-1893201BA9D0}"/>
              </a:ext>
            </a:extLst>
          </p:cNvPr>
          <p:cNvSpPr>
            <a:spLocks noGrp="1"/>
          </p:cNvSpPr>
          <p:nvPr>
            <p:ph type="body" sz="quarter" idx="12"/>
          </p:nvPr>
        </p:nvSpPr>
        <p:spPr>
          <a:xfrm>
            <a:off x="367657" y="2866122"/>
            <a:ext cx="4953490" cy="3774823"/>
          </a:xfrm>
        </p:spPr>
        <p:txBody>
          <a:bodyPr lIns="0" tIns="0" rIns="0" bIns="0" numCol="1" spcCol="360000" anchor="t">
            <a:noAutofit/>
          </a:bodyPr>
          <a:lstStyle/>
          <a:p>
            <a:r>
              <a:rPr lang="en-US" b="1" dirty="0">
                <a:latin typeface="Roboto Condensed Light"/>
                <a:ea typeface="Roboto Condensed Light"/>
              </a:rPr>
              <a:t>Engagement Context</a:t>
            </a:r>
          </a:p>
          <a:p>
            <a:pPr marL="285750" indent="-285750">
              <a:buFont typeface="Arial" panose="020B0604020202020204" pitchFamily="34" charset="0"/>
              <a:buChar char="•"/>
            </a:pPr>
            <a:r>
              <a:rPr lang="en-US" dirty="0">
                <a:latin typeface="Roboto Condensed Light"/>
                <a:ea typeface="Roboto Condensed Light"/>
              </a:rPr>
              <a:t>Reviewing security policies is a recommendation coming out of an external audit.</a:t>
            </a:r>
            <a:endParaRPr lang="en-US" dirty="0">
              <a:ea typeface="Roboto Condensed Light"/>
            </a:endParaRPr>
          </a:p>
          <a:p>
            <a:r>
              <a:rPr lang="en-US" b="1" dirty="0">
                <a:latin typeface="Roboto Condensed Light"/>
                <a:ea typeface="Roboto Condensed Light"/>
              </a:rPr>
              <a:t>Engagement Scope</a:t>
            </a:r>
          </a:p>
          <a:p>
            <a:pPr marL="285750" indent="-285750">
              <a:buFont typeface="Arial" panose="020B0604020202020204" pitchFamily="34" charset="0"/>
              <a:buChar char="•"/>
            </a:pPr>
            <a:r>
              <a:rPr lang="en-US" dirty="0">
                <a:latin typeface="Roboto Condensed Light"/>
                <a:ea typeface="Roboto Condensed Light"/>
              </a:rPr>
              <a:t>The focus of this engagement is to review security policies and identify gaps per domain area. This was done by reviewing security policies against a checklist based on the Info-Tech framework and providing recommendations based on domain areas that can be used to close gaps and augment reviewed policies.</a:t>
            </a:r>
            <a:endParaRPr lang="en-CA" dirty="0">
              <a:latin typeface="Roboto Condensed Light"/>
              <a:ea typeface="Roboto Condensed Light"/>
            </a:endParaRPr>
          </a:p>
        </p:txBody>
      </p:sp>
      <p:sp>
        <p:nvSpPr>
          <p:cNvPr id="24" name="Holder 6">
            <a:extLst>
              <a:ext uri="{FF2B5EF4-FFF2-40B4-BE49-F238E27FC236}">
                <a16:creationId xmlns:a16="http://schemas.microsoft.com/office/drawing/2014/main" id="{C2342CB5-13CC-4E3F-8D6F-B09094277C49}"/>
              </a:ext>
            </a:extLst>
          </p:cNvPr>
          <p:cNvSpPr txBox="1">
            <a:spLocks/>
          </p:cNvSpPr>
          <p:nvPr/>
        </p:nvSpPr>
        <p:spPr>
          <a:xfrm>
            <a:off x="9649607" y="6453854"/>
            <a:ext cx="2240706" cy="121252"/>
          </a:xfrm>
          <a:prstGeom prst="rect">
            <a:avLst/>
          </a:prstGeom>
        </p:spPr>
        <p:txBody>
          <a:bodyPr wrap="square" lIns="0" tIns="0" rIns="0" bIns="0">
            <a:noAutofit/>
          </a:bodyPr>
          <a:lstStyle>
            <a:defPPr>
              <a:defRPr lang="en-US"/>
            </a:defPPr>
            <a:lvl1pPr marL="0" algn="r" defTabSz="554492" rtl="0" eaLnBrk="1" latinLnBrk="0" hangingPunct="1">
              <a:defRPr sz="788" b="0" i="0" kern="1200" baseline="0">
                <a:solidFill>
                  <a:srgbClr val="636363"/>
                </a:solidFill>
                <a:latin typeface="Exo" pitchFamily="2" charset="77"/>
                <a:ea typeface="+mn-ea"/>
                <a:cs typeface="Arial"/>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L="7701">
              <a:spcBef>
                <a:spcPts val="161"/>
              </a:spcBef>
              <a:tabLst>
                <a:tab pos="1309603" algn="l"/>
              </a:tabLst>
            </a:pPr>
            <a:r>
              <a:rPr lang="en-CA" spc="-18" dirty="0">
                <a:solidFill>
                  <a:schemeClr val="bg1"/>
                </a:solidFill>
              </a:rPr>
              <a:t>Info-</a:t>
            </a:r>
            <a:r>
              <a:rPr lang="en-CA" spc="-103" dirty="0">
                <a:solidFill>
                  <a:schemeClr val="bg1"/>
                </a:solidFill>
              </a:rPr>
              <a:t>T</a:t>
            </a:r>
            <a:r>
              <a:rPr lang="en-CA" spc="-15" dirty="0">
                <a:solidFill>
                  <a:schemeClr val="bg1"/>
                </a:solidFill>
              </a:rPr>
              <a:t>ec</a:t>
            </a:r>
            <a:r>
              <a:rPr lang="en-CA" spc="6" dirty="0">
                <a:solidFill>
                  <a:schemeClr val="bg1"/>
                </a:solidFill>
              </a:rPr>
              <a:t>h</a:t>
            </a:r>
            <a:r>
              <a:rPr lang="en-CA" spc="-39" dirty="0">
                <a:solidFill>
                  <a:schemeClr val="bg1"/>
                </a:solidFill>
              </a:rPr>
              <a:t> </a:t>
            </a:r>
            <a:r>
              <a:rPr lang="en-CA" spc="-15" dirty="0">
                <a:solidFill>
                  <a:schemeClr val="bg1"/>
                </a:solidFill>
              </a:rPr>
              <a:t>Researc</a:t>
            </a:r>
            <a:r>
              <a:rPr lang="en-CA" spc="6" dirty="0">
                <a:solidFill>
                  <a:schemeClr val="bg1"/>
                </a:solidFill>
              </a:rPr>
              <a:t>h</a:t>
            </a:r>
            <a:r>
              <a:rPr lang="en-CA" spc="-39" dirty="0">
                <a:solidFill>
                  <a:schemeClr val="bg1"/>
                </a:solidFill>
              </a:rPr>
              <a:t> </a:t>
            </a:r>
            <a:r>
              <a:rPr lang="en-CA" spc="-15" dirty="0">
                <a:solidFill>
                  <a:schemeClr val="bg1"/>
                </a:solidFill>
              </a:rPr>
              <a:t>Grou</a:t>
            </a:r>
            <a:r>
              <a:rPr lang="en-CA" spc="6" dirty="0">
                <a:solidFill>
                  <a:schemeClr val="bg1"/>
                </a:solidFill>
              </a:rPr>
              <a:t>p   |   </a:t>
            </a:r>
            <a:fld id="{81D60167-4931-47E6-BA6A-407CBD079E47}" type="slidenum">
              <a:rPr spc="6" smtClean="0">
                <a:solidFill>
                  <a:schemeClr val="bg1"/>
                </a:solidFill>
                <a:cs typeface="Arial" panose="020B0604020202020204" pitchFamily="34" charset="0"/>
              </a:rPr>
              <a:pPr marL="7701">
                <a:spcBef>
                  <a:spcPts val="161"/>
                </a:spcBef>
                <a:tabLst>
                  <a:tab pos="1309603" algn="l"/>
                </a:tabLst>
              </a:pPr>
              <a:t>3</a:t>
            </a:fld>
            <a:endParaRPr spc="6" dirty="0">
              <a:solidFill>
                <a:schemeClr val="bg1"/>
              </a:solidFill>
              <a:cs typeface="Arial" panose="020B0604020202020204" pitchFamily="34" charset="0"/>
            </a:endParaRPr>
          </a:p>
        </p:txBody>
      </p:sp>
      <p:pic>
        <p:nvPicPr>
          <p:cNvPr id="4" name="Picture 3">
            <a:extLst>
              <a:ext uri="{FF2B5EF4-FFF2-40B4-BE49-F238E27FC236}">
                <a16:creationId xmlns:a16="http://schemas.microsoft.com/office/drawing/2014/main" id="{59D02C0C-6FDE-A3A8-CED1-80FFA2F88070}"/>
              </a:ext>
            </a:extLst>
          </p:cNvPr>
          <p:cNvPicPr>
            <a:picLocks noChangeAspect="1"/>
          </p:cNvPicPr>
          <p:nvPr/>
        </p:nvPicPr>
        <p:blipFill>
          <a:blip r:embed="rId3"/>
          <a:stretch>
            <a:fillRect/>
          </a:stretch>
        </p:blipFill>
        <p:spPr>
          <a:xfrm>
            <a:off x="6194363" y="1257300"/>
            <a:ext cx="5695950" cy="4343400"/>
          </a:xfrm>
          <a:prstGeom prst="rect">
            <a:avLst/>
          </a:prstGeom>
        </p:spPr>
      </p:pic>
      <p:sp>
        <p:nvSpPr>
          <p:cNvPr id="3" name="Speech Bubble: Rectangle 2">
            <a:extLst>
              <a:ext uri="{FF2B5EF4-FFF2-40B4-BE49-F238E27FC236}">
                <a16:creationId xmlns:a16="http://schemas.microsoft.com/office/drawing/2014/main" id="{94A2560A-22E8-D580-5174-A96A3F43FBC8}"/>
              </a:ext>
            </a:extLst>
          </p:cNvPr>
          <p:cNvSpPr/>
          <p:nvPr/>
        </p:nvSpPr>
        <p:spPr>
          <a:xfrm>
            <a:off x="4563578" y="245115"/>
            <a:ext cx="2435172" cy="799535"/>
          </a:xfrm>
          <a:prstGeom prst="wedgeRectCallout">
            <a:avLst>
              <a:gd name="adj1" fmla="val -160695"/>
              <a:gd name="adj2" fmla="val 18043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latin typeface="Roboto Condensed Light" panose="02000000000000000000" pitchFamily="2" charset="0"/>
                <a:ea typeface="Roboto Condensed Light" panose="02000000000000000000" pitchFamily="2" charset="0"/>
                <a:cs typeface="Arial" panose="020B0604020202020204" pitchFamily="34" charset="0"/>
              </a:rPr>
              <a:t>This slide is meant to capture engagements. Be sure to amend this slide before delivering the report.</a:t>
            </a:r>
          </a:p>
        </p:txBody>
      </p:sp>
    </p:spTree>
    <p:extLst>
      <p:ext uri="{BB962C8B-B14F-4D97-AF65-F5344CB8AC3E}">
        <p14:creationId xmlns:p14="http://schemas.microsoft.com/office/powerpoint/2010/main" val="3230251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2F49D2-B4E4-3875-D669-F59B6F978B32}"/>
              </a:ext>
            </a:extLst>
          </p:cNvPr>
          <p:cNvPicPr>
            <a:picLocks noChangeAspect="1"/>
          </p:cNvPicPr>
          <p:nvPr/>
        </p:nvPicPr>
        <p:blipFill rotWithShape="1">
          <a:blip r:embed="rId3"/>
          <a:srcRect t="30088"/>
          <a:stretch/>
        </p:blipFill>
        <p:spPr>
          <a:xfrm>
            <a:off x="6069365" y="1145575"/>
            <a:ext cx="4864475" cy="1430322"/>
          </a:xfrm>
          <a:prstGeom prst="rect">
            <a:avLst/>
          </a:prstGeom>
        </p:spPr>
      </p:pic>
      <p:sp>
        <p:nvSpPr>
          <p:cNvPr id="2" name="Slide Number Placeholder 1">
            <a:extLst>
              <a:ext uri="{FF2B5EF4-FFF2-40B4-BE49-F238E27FC236}">
                <a16:creationId xmlns:a16="http://schemas.microsoft.com/office/drawing/2014/main" id="{A6768F3C-E1ED-C24E-89D8-25C92C93AB42}"/>
              </a:ext>
            </a:extLst>
          </p:cNvPr>
          <p:cNvSpPr>
            <a:spLocks noGrp="1"/>
          </p:cNvSpPr>
          <p:nvPr>
            <p:ph type="sldNum" sz="quarter" idx="4"/>
          </p:nvPr>
        </p:nvSpPr>
        <p:spPr/>
        <p:txBody>
          <a:bodyPr/>
          <a:lstStyle/>
          <a:p>
            <a:pPr marL="7701" marR="0" lvl="0" indent="0" algn="r" defTabSz="554492" rtl="0" eaLnBrk="1" fontAlgn="auto" latinLnBrk="0" hangingPunct="1">
              <a:lnSpc>
                <a:spcPct val="100000"/>
              </a:lnSpc>
              <a:spcBef>
                <a:spcPts val="161"/>
              </a:spcBef>
              <a:spcAft>
                <a:spcPts val="0"/>
              </a:spcAft>
              <a:buClrTx/>
              <a:buSzTx/>
              <a:buFontTx/>
              <a:buNone/>
              <a:tabLst>
                <a:tab pos="1309603"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1" marR="0" lvl="0" indent="0" algn="r" defTabSz="554492" rtl="0" eaLnBrk="1" fontAlgn="auto" latinLnBrk="0" hangingPunct="1">
                <a:lnSpc>
                  <a:spcPct val="100000"/>
                </a:lnSpc>
                <a:spcBef>
                  <a:spcPts val="161"/>
                </a:spcBef>
                <a:spcAft>
                  <a:spcPts val="0"/>
                </a:spcAft>
                <a:buClrTx/>
                <a:buSzTx/>
                <a:buFontTx/>
                <a:buNone/>
                <a:tabLst>
                  <a:tab pos="1309603" algn="l"/>
                </a:tabLst>
                <a:defRPr/>
              </a:pPr>
              <a:t>4</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
        <p:nvSpPr>
          <p:cNvPr id="7" name="Text Placeholder 6">
            <a:extLst>
              <a:ext uri="{FF2B5EF4-FFF2-40B4-BE49-F238E27FC236}">
                <a16:creationId xmlns:a16="http://schemas.microsoft.com/office/drawing/2014/main" id="{E26898AF-7A03-F140-B7B4-6BF59FD40A8E}"/>
              </a:ext>
            </a:extLst>
          </p:cNvPr>
          <p:cNvSpPr>
            <a:spLocks noGrp="1"/>
          </p:cNvSpPr>
          <p:nvPr>
            <p:ph type="body" sz="quarter" idx="11"/>
          </p:nvPr>
        </p:nvSpPr>
        <p:spPr>
          <a:xfrm>
            <a:off x="354104" y="1145575"/>
            <a:ext cx="6489147" cy="615553"/>
          </a:xfrm>
        </p:spPr>
        <p:txBody>
          <a:bodyPr wrap="square">
            <a:spAutoFit/>
          </a:bodyPr>
          <a:lstStyle/>
          <a:p>
            <a:r>
              <a:rPr lang="en-US" dirty="0"/>
              <a:t>The dashboard shows the identified control gaps per domain area for reviewed policies.</a:t>
            </a:r>
          </a:p>
        </p:txBody>
      </p:sp>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6" y="530021"/>
            <a:ext cx="10161493" cy="615554"/>
          </a:xfrm>
        </p:spPr>
        <p:txBody>
          <a:bodyPr/>
          <a:lstStyle/>
          <a:p>
            <a:r>
              <a:rPr lang="en-US" dirty="0"/>
              <a:t>Policy Review Dashboard – </a:t>
            </a:r>
            <a:r>
              <a:rPr lang="en-US" dirty="0">
                <a:highlight>
                  <a:srgbClr val="FFFF00"/>
                </a:highlight>
                <a:latin typeface="Montserrat SemiBold"/>
                <a:cs typeface="Arial"/>
              </a:rPr>
              <a:t>GN IM ORG </a:t>
            </a:r>
            <a:endParaRPr lang="en-US" dirty="0"/>
          </a:p>
        </p:txBody>
      </p:sp>
      <p:sp>
        <p:nvSpPr>
          <p:cNvPr id="8" name="Speech Bubble: Rectangle 7">
            <a:extLst>
              <a:ext uri="{FF2B5EF4-FFF2-40B4-BE49-F238E27FC236}">
                <a16:creationId xmlns:a16="http://schemas.microsoft.com/office/drawing/2014/main" id="{0C3A9D41-18AE-E2B6-2399-5B2C948CFA37}"/>
              </a:ext>
            </a:extLst>
          </p:cNvPr>
          <p:cNvSpPr/>
          <p:nvPr/>
        </p:nvSpPr>
        <p:spPr>
          <a:xfrm>
            <a:off x="10569544" y="998261"/>
            <a:ext cx="1489075" cy="2344410"/>
          </a:xfrm>
          <a:prstGeom prst="wedgeRectCallout">
            <a:avLst>
              <a:gd name="adj1" fmla="val -116855"/>
              <a:gd name="adj2" fmla="val 11922"/>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Arial" panose="020B0604020202020204" pitchFamily="34" charset="0"/>
              </a:rPr>
              <a:t>The focus of this slide is on the Security Policy Review dashboard. Copy and paste this dashboard from the Security Policy Review tool tab 3. Be sure to delete this text box prior to sending the report.</a:t>
            </a:r>
            <a:endParaRPr kumimoji="0" lang="en-CA" sz="12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Arial" panose="020B0604020202020204" pitchFamily="34" charset="0"/>
            </a:endParaRPr>
          </a:p>
        </p:txBody>
      </p:sp>
      <p:pic>
        <p:nvPicPr>
          <p:cNvPr id="4" name="Picture 3">
            <a:extLst>
              <a:ext uri="{FF2B5EF4-FFF2-40B4-BE49-F238E27FC236}">
                <a16:creationId xmlns:a16="http://schemas.microsoft.com/office/drawing/2014/main" id="{D4F6ADF3-B97A-5318-2F45-206D4551DD49}"/>
              </a:ext>
            </a:extLst>
          </p:cNvPr>
          <p:cNvPicPr>
            <a:picLocks noChangeAspect="1"/>
          </p:cNvPicPr>
          <p:nvPr/>
        </p:nvPicPr>
        <p:blipFill>
          <a:blip r:embed="rId4"/>
          <a:stretch>
            <a:fillRect/>
          </a:stretch>
        </p:blipFill>
        <p:spPr>
          <a:xfrm>
            <a:off x="565186" y="2866750"/>
            <a:ext cx="9739332" cy="3296250"/>
          </a:xfrm>
          <a:prstGeom prst="rect">
            <a:avLst/>
          </a:prstGeom>
        </p:spPr>
      </p:pic>
    </p:spTree>
    <p:extLst>
      <p:ext uri="{BB962C8B-B14F-4D97-AF65-F5344CB8AC3E}">
        <p14:creationId xmlns:p14="http://schemas.microsoft.com/office/powerpoint/2010/main" val="3385187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768F3C-E1ED-C24E-89D8-25C92C93AB42}"/>
              </a:ext>
            </a:extLst>
          </p:cNvPr>
          <p:cNvSpPr>
            <a:spLocks noGrp="1"/>
          </p:cNvSpPr>
          <p:nvPr>
            <p:ph type="sldNum" sz="quarter" idx="4"/>
          </p:nvPr>
        </p:nvSpPr>
        <p:spPr/>
        <p:txBody>
          <a:bodyPr/>
          <a:lstStyle/>
          <a:p>
            <a:pPr marL="7701" marR="0" lvl="0" indent="0" algn="r" defTabSz="554492" rtl="0" eaLnBrk="1" fontAlgn="auto" latinLnBrk="0" hangingPunct="1">
              <a:lnSpc>
                <a:spcPct val="100000"/>
              </a:lnSpc>
              <a:spcBef>
                <a:spcPts val="161"/>
              </a:spcBef>
              <a:spcAft>
                <a:spcPts val="0"/>
              </a:spcAft>
              <a:buClrTx/>
              <a:buSzTx/>
              <a:buFontTx/>
              <a:buNone/>
              <a:tabLst>
                <a:tab pos="1309603"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1" marR="0" lvl="0" indent="0" algn="r" defTabSz="554492" rtl="0" eaLnBrk="1" fontAlgn="auto" latinLnBrk="0" hangingPunct="1">
                <a:lnSpc>
                  <a:spcPct val="100000"/>
                </a:lnSpc>
                <a:spcBef>
                  <a:spcPts val="161"/>
                </a:spcBef>
                <a:spcAft>
                  <a:spcPts val="0"/>
                </a:spcAft>
                <a:buClrTx/>
                <a:buSzTx/>
                <a:buFontTx/>
                <a:buNone/>
                <a:tabLst>
                  <a:tab pos="1309603" algn="l"/>
                </a:tabLst>
                <a:defRPr/>
              </a:pPr>
              <a:t>5</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
        <p:nvSpPr>
          <p:cNvPr id="7" name="Text Placeholder 6">
            <a:extLst>
              <a:ext uri="{FF2B5EF4-FFF2-40B4-BE49-F238E27FC236}">
                <a16:creationId xmlns:a16="http://schemas.microsoft.com/office/drawing/2014/main" id="{E26898AF-7A03-F140-B7B4-6BF59FD40A8E}"/>
              </a:ext>
            </a:extLst>
          </p:cNvPr>
          <p:cNvSpPr>
            <a:spLocks noGrp="1"/>
          </p:cNvSpPr>
          <p:nvPr>
            <p:ph type="body" sz="quarter" idx="11"/>
          </p:nvPr>
        </p:nvSpPr>
        <p:spPr>
          <a:xfrm>
            <a:off x="354104" y="1145575"/>
            <a:ext cx="9871443" cy="615553"/>
          </a:xfrm>
        </p:spPr>
        <p:txBody>
          <a:bodyPr wrap="square">
            <a:spAutoFit/>
          </a:bodyPr>
          <a:lstStyle/>
          <a:p>
            <a:r>
              <a:rPr lang="en-US" dirty="0"/>
              <a:t>The security policy checklist (attached) shows identified gaps per checklist item and analyst recommendations to close gaps and augment policies.</a:t>
            </a:r>
          </a:p>
        </p:txBody>
      </p:sp>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6" y="530021"/>
            <a:ext cx="9654867" cy="615554"/>
          </a:xfrm>
        </p:spPr>
        <p:txBody>
          <a:bodyPr/>
          <a:lstStyle/>
          <a:p>
            <a:r>
              <a:rPr lang="en-US" dirty="0"/>
              <a:t>Policy Review Checklist – </a:t>
            </a:r>
            <a:r>
              <a:rPr lang="en-US" dirty="0">
                <a:latin typeface="Montserrat SemiBold"/>
                <a:cs typeface="Arial"/>
              </a:rPr>
              <a:t>Sample</a:t>
            </a:r>
            <a:endParaRPr lang="en-US" dirty="0"/>
          </a:p>
        </p:txBody>
      </p:sp>
      <p:pic>
        <p:nvPicPr>
          <p:cNvPr id="5" name="Picture 4">
            <a:extLst>
              <a:ext uri="{FF2B5EF4-FFF2-40B4-BE49-F238E27FC236}">
                <a16:creationId xmlns:a16="http://schemas.microsoft.com/office/drawing/2014/main" id="{A704D37F-B35D-A259-4BC0-3469983286AD}"/>
              </a:ext>
            </a:extLst>
          </p:cNvPr>
          <p:cNvPicPr>
            <a:picLocks noChangeAspect="1"/>
          </p:cNvPicPr>
          <p:nvPr/>
        </p:nvPicPr>
        <p:blipFill>
          <a:blip r:embed="rId3"/>
          <a:stretch>
            <a:fillRect/>
          </a:stretch>
        </p:blipFill>
        <p:spPr>
          <a:xfrm>
            <a:off x="1161072" y="2078073"/>
            <a:ext cx="9871443" cy="4297483"/>
          </a:xfrm>
          <a:prstGeom prst="rect">
            <a:avLst/>
          </a:prstGeom>
        </p:spPr>
      </p:pic>
      <p:sp>
        <p:nvSpPr>
          <p:cNvPr id="3" name="Speech Bubble: Rectangle 2">
            <a:extLst>
              <a:ext uri="{FF2B5EF4-FFF2-40B4-BE49-F238E27FC236}">
                <a16:creationId xmlns:a16="http://schemas.microsoft.com/office/drawing/2014/main" id="{36FA0907-0F6C-EE19-97DB-5FB4CDCC94CD}"/>
              </a:ext>
            </a:extLst>
          </p:cNvPr>
          <p:cNvSpPr/>
          <p:nvPr/>
        </p:nvSpPr>
        <p:spPr>
          <a:xfrm>
            <a:off x="9390759" y="2893507"/>
            <a:ext cx="2499554" cy="1070985"/>
          </a:xfrm>
          <a:prstGeom prst="wedgeRectCallout">
            <a:avLst>
              <a:gd name="adj1" fmla="val -213381"/>
              <a:gd name="adj2" fmla="val -10858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Arial" panose="020B0604020202020204" pitchFamily="34" charset="0"/>
              </a:rPr>
              <a:t>This slide is meant to show a sample of tab 2 for the Security Policy Review tool.</a:t>
            </a:r>
            <a:r>
              <a:rPr lang="en-US" sz="1200" dirty="0">
                <a:solidFill>
                  <a:srgbClr val="494949"/>
                </a:solidFill>
                <a:latin typeface="Roboto Condensed Light" panose="02000000000000000000" pitchFamily="2" charset="0"/>
                <a:ea typeface="Roboto Condensed Light" panose="02000000000000000000" pitchFamily="2" charset="0"/>
                <a:cs typeface="Arial" panose="020B0604020202020204" pitchFamily="34" charset="0"/>
              </a:rPr>
              <a:t> The tool must be attached to this report as part of the final deliverables.</a:t>
            </a:r>
            <a:endParaRPr kumimoji="0" lang="en-CA" sz="12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Arial" panose="020B0604020202020204" pitchFamily="34" charset="0"/>
            </a:endParaRPr>
          </a:p>
        </p:txBody>
      </p:sp>
    </p:spTree>
    <p:extLst>
      <p:ext uri="{BB962C8B-B14F-4D97-AF65-F5344CB8AC3E}">
        <p14:creationId xmlns:p14="http://schemas.microsoft.com/office/powerpoint/2010/main" val="1304840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B5EA4CB-B050-5446-BE68-7425BE7E9150}"/>
              </a:ext>
            </a:extLst>
          </p:cNvPr>
          <p:cNvSpPr/>
          <p:nvPr/>
        </p:nvSpPr>
        <p:spPr>
          <a:xfrm>
            <a:off x="6205538" y="0"/>
            <a:ext cx="5988050" cy="6858000"/>
          </a:xfrm>
          <a:prstGeom prst="rect">
            <a:avLst/>
          </a:prstGeom>
          <a:gradFill>
            <a:gsLst>
              <a:gs pos="0">
                <a:schemeClr val="bg1"/>
              </a:gs>
              <a:gs pos="85000">
                <a:schemeClr val="bg1">
                  <a:lumMod val="8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1CB7E5C-F40B-466D-A9FD-DC628A8A678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91814" y="1287804"/>
            <a:ext cx="2852399" cy="1225976"/>
          </a:xfrm>
          <a:prstGeom prst="rect">
            <a:avLst/>
          </a:prstGeom>
          <a:ln>
            <a:solidFill>
              <a:schemeClr val="tx1">
                <a:lumMod val="60000"/>
                <a:lumOff val="40000"/>
              </a:schemeClr>
            </a:solidFill>
          </a:ln>
          <a:effectLst>
            <a:outerShdw blurRad="50800" dist="38100" dir="2700000" algn="tl" rotWithShape="0">
              <a:prstClr val="black">
                <a:alpha val="40000"/>
              </a:prstClr>
            </a:outerShdw>
          </a:effectLst>
        </p:spPr>
      </p:pic>
      <p:sp>
        <p:nvSpPr>
          <p:cNvPr id="2" name="Slide Number Placeholder 1">
            <a:extLst>
              <a:ext uri="{FF2B5EF4-FFF2-40B4-BE49-F238E27FC236}">
                <a16:creationId xmlns:a16="http://schemas.microsoft.com/office/drawing/2014/main" id="{A6768F3C-E1ED-C24E-89D8-25C92C93AB42}"/>
              </a:ext>
            </a:extLst>
          </p:cNvPr>
          <p:cNvSpPr>
            <a:spLocks noGrp="1"/>
          </p:cNvSpPr>
          <p:nvPr>
            <p:ph type="sldNum" sz="quarter" idx="4"/>
          </p:nvPr>
        </p:nvSpPr>
        <p:spPr/>
        <p:txBody>
          <a:bodyPr/>
          <a:lstStyle/>
          <a:p>
            <a:pPr marL="7701" marR="0" lvl="0" indent="0" algn="r" defTabSz="554492" rtl="0" eaLnBrk="1" fontAlgn="auto" latinLnBrk="0" hangingPunct="1">
              <a:lnSpc>
                <a:spcPct val="100000"/>
              </a:lnSpc>
              <a:spcBef>
                <a:spcPts val="161"/>
              </a:spcBef>
              <a:spcAft>
                <a:spcPts val="0"/>
              </a:spcAft>
              <a:buClrTx/>
              <a:buSzTx/>
              <a:buFontTx/>
              <a:buNone/>
              <a:tabLst>
                <a:tab pos="1309603"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1" marR="0" lvl="0" indent="0" algn="r" defTabSz="554492" rtl="0" eaLnBrk="1" fontAlgn="auto" latinLnBrk="0" hangingPunct="1">
                <a:lnSpc>
                  <a:spcPct val="100000"/>
                </a:lnSpc>
                <a:spcBef>
                  <a:spcPts val="161"/>
                </a:spcBef>
                <a:spcAft>
                  <a:spcPts val="0"/>
                </a:spcAft>
                <a:buClrTx/>
                <a:buSzTx/>
                <a:buFontTx/>
                <a:buNone/>
                <a:tabLst>
                  <a:tab pos="1309603" algn="l"/>
                </a:tabLst>
                <a:defRPr/>
              </a:pPr>
              <a:t>6</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
        <p:nvSpPr>
          <p:cNvPr id="7" name="Text Placeholder 6">
            <a:extLst>
              <a:ext uri="{FF2B5EF4-FFF2-40B4-BE49-F238E27FC236}">
                <a16:creationId xmlns:a16="http://schemas.microsoft.com/office/drawing/2014/main" id="{E26898AF-7A03-F140-B7B4-6BF59FD40A8E}"/>
              </a:ext>
            </a:extLst>
          </p:cNvPr>
          <p:cNvSpPr>
            <a:spLocks noGrp="1"/>
          </p:cNvSpPr>
          <p:nvPr>
            <p:ph type="body" sz="quarter" idx="11"/>
          </p:nvPr>
        </p:nvSpPr>
        <p:spPr>
          <a:xfrm>
            <a:off x="354105" y="1414750"/>
            <a:ext cx="5742689" cy="615553"/>
          </a:xfrm>
        </p:spPr>
        <p:txBody>
          <a:bodyPr wrap="square" lIns="0" tIns="0" rIns="0" bIns="0" anchor="t">
            <a:spAutoFit/>
          </a:bodyPr>
          <a:lstStyle/>
          <a:p>
            <a:r>
              <a:rPr lang="en-US" dirty="0">
                <a:latin typeface="Montserrat SemiBold"/>
                <a:cs typeface="Arial"/>
              </a:rPr>
              <a:t>It is recommended that </a:t>
            </a:r>
            <a:r>
              <a:rPr lang="en-US" dirty="0">
                <a:highlight>
                  <a:srgbClr val="FFFF00"/>
                </a:highlight>
                <a:latin typeface="Montserrat SemiBold"/>
                <a:cs typeface="Arial"/>
              </a:rPr>
              <a:t>GN IM IT </a:t>
            </a:r>
            <a:r>
              <a:rPr lang="en-US" dirty="0">
                <a:latin typeface="Montserrat SemiBold"/>
                <a:cs typeface="Arial"/>
              </a:rPr>
              <a:t>update, create, or retire the following policies:</a:t>
            </a:r>
            <a:endParaRPr lang="en-US" dirty="0"/>
          </a:p>
        </p:txBody>
      </p:sp>
      <p:sp>
        <p:nvSpPr>
          <p:cNvPr id="8" name="Text Placeholder 7">
            <a:extLst>
              <a:ext uri="{FF2B5EF4-FFF2-40B4-BE49-F238E27FC236}">
                <a16:creationId xmlns:a16="http://schemas.microsoft.com/office/drawing/2014/main" id="{EF0A2FEC-8B02-6D42-864C-B8720FDC6A82}"/>
              </a:ext>
            </a:extLst>
          </p:cNvPr>
          <p:cNvSpPr>
            <a:spLocks noGrp="1"/>
          </p:cNvSpPr>
          <p:nvPr>
            <p:ph type="body" sz="quarter" idx="12"/>
          </p:nvPr>
        </p:nvSpPr>
        <p:spPr>
          <a:xfrm>
            <a:off x="828185" y="2392865"/>
            <a:ext cx="5159866" cy="3924151"/>
          </a:xfrm>
        </p:spPr>
        <p:txBody>
          <a:bodyPr wrap="square" lIns="90000" rIns="90000">
            <a:spAutoFit/>
          </a:bodyPr>
          <a:lstStyle/>
          <a:p>
            <a:pPr>
              <a:lnSpc>
                <a:spcPct val="100000"/>
              </a:lnSpc>
              <a:spcAft>
                <a:spcPts val="600"/>
              </a:spcAft>
            </a:pPr>
            <a:r>
              <a:rPr lang="en-US" sz="1600" b="1" dirty="0"/>
              <a:t>Security Policies to </a:t>
            </a:r>
            <a:r>
              <a:rPr lang="en-US" sz="1600" b="1" dirty="0">
                <a:solidFill>
                  <a:schemeClr val="accent3">
                    <a:lumMod val="75000"/>
                  </a:schemeClr>
                </a:solidFill>
              </a:rPr>
              <a:t>Update</a:t>
            </a:r>
            <a:r>
              <a:rPr lang="en-US" sz="1600" dirty="0"/>
              <a:t>:</a:t>
            </a:r>
          </a:p>
          <a:p>
            <a:pPr marL="742950" lvl="1" indent="-285750">
              <a:lnSpc>
                <a:spcPct val="100000"/>
              </a:lnSpc>
              <a:spcAft>
                <a:spcPts val="600"/>
              </a:spcAft>
              <a:buFont typeface="Arial" panose="020B0604020202020204" pitchFamily="34" charset="0"/>
              <a:buChar char="•"/>
            </a:pPr>
            <a:r>
              <a:rPr lang="en-US" sz="1600" dirty="0">
                <a:solidFill>
                  <a:srgbClr val="4A4A4A"/>
                </a:solidFill>
                <a:latin typeface="Roboto Condensed Light" panose="02000000000000000000" pitchFamily="2" charset="0"/>
              </a:rPr>
              <a:t>Security Awareness and Training Policy</a:t>
            </a:r>
          </a:p>
          <a:p>
            <a:pPr marL="742950" lvl="1" indent="-285750">
              <a:lnSpc>
                <a:spcPct val="100000"/>
              </a:lnSpc>
              <a:spcAft>
                <a:spcPts val="600"/>
              </a:spcAft>
              <a:buFont typeface="Arial" panose="020B0604020202020204" pitchFamily="34" charset="0"/>
              <a:buChar char="•"/>
            </a:pPr>
            <a:r>
              <a:rPr lang="en-US" sz="1600" dirty="0">
                <a:solidFill>
                  <a:srgbClr val="4A4A4A"/>
                </a:solidFill>
                <a:latin typeface="Roboto Condensed Light" panose="02000000000000000000" pitchFamily="2" charset="0"/>
              </a:rPr>
              <a:t>Compliance Management Policy</a:t>
            </a:r>
          </a:p>
          <a:p>
            <a:pPr marL="742950" lvl="1" indent="-285750">
              <a:lnSpc>
                <a:spcPct val="100000"/>
              </a:lnSpc>
              <a:spcAft>
                <a:spcPts val="600"/>
              </a:spcAft>
              <a:buFont typeface="Arial" panose="020B0604020202020204" pitchFamily="34" charset="0"/>
              <a:buChar char="•"/>
            </a:pPr>
            <a:r>
              <a:rPr lang="en-US" sz="1600" dirty="0">
                <a:solidFill>
                  <a:srgbClr val="4A4A4A"/>
                </a:solidFill>
                <a:latin typeface="Roboto Condensed Light" panose="02000000000000000000" pitchFamily="2" charset="0"/>
              </a:rPr>
              <a:t>Asset Management</a:t>
            </a:r>
          </a:p>
          <a:p>
            <a:pPr marL="742950" lvl="1" indent="-285750">
              <a:lnSpc>
                <a:spcPct val="100000"/>
              </a:lnSpc>
              <a:spcAft>
                <a:spcPts val="600"/>
              </a:spcAft>
              <a:buFont typeface="Arial" panose="020B0604020202020204" pitchFamily="34" charset="0"/>
              <a:buChar char="•"/>
            </a:pPr>
            <a:r>
              <a:rPr lang="en-US" sz="1600" dirty="0">
                <a:solidFill>
                  <a:srgbClr val="4A4A4A"/>
                </a:solidFill>
                <a:latin typeface="Roboto Condensed Light" panose="02000000000000000000" pitchFamily="2" charset="0"/>
              </a:rPr>
              <a:t>Incident Management</a:t>
            </a:r>
          </a:p>
          <a:p>
            <a:pPr marL="742950" lvl="1" indent="-285750">
              <a:lnSpc>
                <a:spcPct val="100000"/>
              </a:lnSpc>
              <a:spcAft>
                <a:spcPts val="600"/>
              </a:spcAft>
              <a:buFont typeface="Arial" panose="020B0604020202020204" pitchFamily="34" charset="0"/>
              <a:buChar char="•"/>
            </a:pPr>
            <a:r>
              <a:rPr lang="en-US" sz="1600" dirty="0">
                <a:solidFill>
                  <a:srgbClr val="4A4A4A"/>
                </a:solidFill>
                <a:latin typeface="Roboto Condensed Light" panose="02000000000000000000" pitchFamily="2" charset="0"/>
              </a:rPr>
              <a:t>Backup &amp; Recovery</a:t>
            </a:r>
          </a:p>
          <a:p>
            <a:pPr>
              <a:lnSpc>
                <a:spcPct val="100000"/>
              </a:lnSpc>
              <a:spcAft>
                <a:spcPts val="600"/>
              </a:spcAft>
            </a:pPr>
            <a:r>
              <a:rPr lang="en-US" sz="1600" b="1" dirty="0"/>
              <a:t>Security Policies to </a:t>
            </a:r>
            <a:r>
              <a:rPr lang="en-US" sz="1600" b="1" dirty="0">
                <a:solidFill>
                  <a:schemeClr val="accent1"/>
                </a:solidFill>
              </a:rPr>
              <a:t>Create</a:t>
            </a:r>
            <a:r>
              <a:rPr lang="en-US" sz="1600" dirty="0"/>
              <a:t>:</a:t>
            </a:r>
          </a:p>
          <a:p>
            <a:pPr marL="715963" indent="-285750">
              <a:lnSpc>
                <a:spcPct val="100000"/>
              </a:lnSpc>
              <a:spcAft>
                <a:spcPts val="600"/>
              </a:spcAft>
              <a:buFont typeface="Arial" panose="020B0604020202020204" pitchFamily="34" charset="0"/>
              <a:buChar char="•"/>
            </a:pPr>
            <a:r>
              <a:rPr lang="en-US" sz="1600" dirty="0">
                <a:solidFill>
                  <a:srgbClr val="4A4A4A"/>
                </a:solidFill>
                <a:latin typeface="Roboto Condensed Light" panose="02000000000000000000" pitchFamily="2" charset="0"/>
              </a:rPr>
              <a:t>Information Security Policy</a:t>
            </a:r>
            <a:endParaRPr lang="en-US" sz="1600" b="1" dirty="0"/>
          </a:p>
          <a:p>
            <a:pPr>
              <a:lnSpc>
                <a:spcPct val="100000"/>
              </a:lnSpc>
              <a:spcAft>
                <a:spcPts val="600"/>
              </a:spcAft>
            </a:pPr>
            <a:r>
              <a:rPr lang="en-US" sz="1600" b="1" dirty="0"/>
              <a:t>Security Policies to </a:t>
            </a:r>
            <a:r>
              <a:rPr lang="en-US" sz="1600" b="1" dirty="0">
                <a:solidFill>
                  <a:schemeClr val="accent5"/>
                </a:solidFill>
              </a:rPr>
              <a:t>Retire</a:t>
            </a:r>
            <a:r>
              <a:rPr lang="en-US" sz="1600" dirty="0"/>
              <a:t>:</a:t>
            </a:r>
          </a:p>
          <a:p>
            <a:pPr marL="742950" lvl="1" indent="-285750">
              <a:lnSpc>
                <a:spcPct val="100000"/>
              </a:lnSpc>
              <a:spcAft>
                <a:spcPts val="600"/>
              </a:spcAft>
              <a:buFont typeface="Arial" panose="020B0604020202020204" pitchFamily="34" charset="0"/>
              <a:buChar char="•"/>
            </a:pPr>
            <a:r>
              <a:rPr lang="en-US" sz="1600" dirty="0">
                <a:solidFill>
                  <a:srgbClr val="4A4A4A"/>
                </a:solidFill>
                <a:latin typeface="Roboto Condensed Light" panose="02000000000000000000" pitchFamily="2" charset="0"/>
              </a:rPr>
              <a:t>Human Resources Security Policy</a:t>
            </a:r>
          </a:p>
        </p:txBody>
      </p:sp>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7" y="530021"/>
            <a:ext cx="4760818" cy="615554"/>
          </a:xfrm>
        </p:spPr>
        <p:txBody>
          <a:bodyPr/>
          <a:lstStyle/>
          <a:p>
            <a:r>
              <a:rPr lang="en-US" dirty="0"/>
              <a:t>Key Next Steps</a:t>
            </a:r>
          </a:p>
        </p:txBody>
      </p:sp>
      <p:grpSp>
        <p:nvGrpSpPr>
          <p:cNvPr id="16" name="Group 15">
            <a:extLst>
              <a:ext uri="{FF2B5EF4-FFF2-40B4-BE49-F238E27FC236}">
                <a16:creationId xmlns:a16="http://schemas.microsoft.com/office/drawing/2014/main" id="{FE8A76DD-E01C-4739-A4CA-7CDB2F8592E6}"/>
              </a:ext>
            </a:extLst>
          </p:cNvPr>
          <p:cNvGrpSpPr/>
          <p:nvPr/>
        </p:nvGrpSpPr>
        <p:grpSpPr>
          <a:xfrm>
            <a:off x="6826098" y="2835483"/>
            <a:ext cx="4778477" cy="1730257"/>
            <a:chOff x="6815535" y="2490344"/>
            <a:chExt cx="4778477" cy="1069266"/>
          </a:xfrm>
        </p:grpSpPr>
        <p:sp>
          <p:nvSpPr>
            <p:cNvPr id="31" name="Text Placeholder 16">
              <a:extLst>
                <a:ext uri="{FF2B5EF4-FFF2-40B4-BE49-F238E27FC236}">
                  <a16:creationId xmlns:a16="http://schemas.microsoft.com/office/drawing/2014/main" id="{A6163374-98CB-45BA-AF12-4DD1C71C62AC}"/>
                </a:ext>
              </a:extLst>
            </p:cNvPr>
            <p:cNvSpPr txBox="1">
              <a:spLocks/>
            </p:cNvSpPr>
            <p:nvPr/>
          </p:nvSpPr>
          <p:spPr>
            <a:xfrm>
              <a:off x="6815535" y="2490344"/>
              <a:ext cx="4778477" cy="516710"/>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1800" b="1" dirty="0">
                  <a:latin typeface="Montserrat SemiBold" panose="00000700000000000000" pitchFamily="2" charset="0"/>
                </a:rPr>
                <a:t>To </a:t>
              </a:r>
              <a:r>
                <a:rPr lang="en-US" sz="1800" b="1" dirty="0">
                  <a:solidFill>
                    <a:schemeClr val="accent1"/>
                  </a:solidFill>
                  <a:latin typeface="Montserrat SemiBold" panose="00000700000000000000" pitchFamily="2" charset="0"/>
                </a:rPr>
                <a:t>create </a:t>
              </a:r>
              <a:r>
                <a:rPr lang="en-US" sz="1800" b="1" dirty="0">
                  <a:latin typeface="Montserrat SemiBold" panose="00000700000000000000" pitchFamily="2" charset="0"/>
                </a:rPr>
                <a:t>new policies, refer to: </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2576B7"/>
                  </a:solidFill>
                  <a:effectLst/>
                  <a:uLnTx/>
                  <a:uFillTx/>
                  <a:latin typeface="Exo" panose="020B0604020202020204" charset="0"/>
                  <a:ea typeface="+mn-ea"/>
                  <a:cs typeface="+mn-cs"/>
                  <a:hlinkClick r:id="rId4"/>
                </a:rPr>
                <a:t>Develop and Deploy Security Policies</a:t>
              </a:r>
              <a:endParaRPr kumimoji="0" lang="en-CA" sz="2000" b="0" i="0" u="none" strike="noStrike" kern="1200" cap="none" spc="0" normalizeH="0" baseline="0" noProof="0" dirty="0">
                <a:ln>
                  <a:noFill/>
                </a:ln>
                <a:solidFill>
                  <a:srgbClr val="2576B7"/>
                </a:solidFill>
                <a:effectLst/>
                <a:uLnTx/>
                <a:uFillTx/>
                <a:latin typeface="Exo" panose="020B0604020202020204" charset="0"/>
                <a:ea typeface="+mn-ea"/>
                <a:cs typeface="+mn-cs"/>
              </a:endParaRPr>
            </a:p>
          </p:txBody>
        </p:sp>
        <p:sp>
          <p:nvSpPr>
            <p:cNvPr id="35" name="Text Placeholder 20">
              <a:extLst>
                <a:ext uri="{FF2B5EF4-FFF2-40B4-BE49-F238E27FC236}">
                  <a16:creationId xmlns:a16="http://schemas.microsoft.com/office/drawing/2014/main" id="{A76D7B88-AA09-41C8-A763-A2E6EAB0BE30}"/>
                </a:ext>
              </a:extLst>
            </p:cNvPr>
            <p:cNvSpPr txBox="1">
              <a:spLocks/>
            </p:cNvSpPr>
            <p:nvPr/>
          </p:nvSpPr>
          <p:spPr>
            <a:xfrm>
              <a:off x="7157024" y="3198230"/>
              <a:ext cx="4063951" cy="361380"/>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buNone/>
                <a:defRPr/>
              </a:pPr>
              <a:r>
                <a:rPr lang="en-US" sz="1600" b="1" dirty="0">
                  <a:solidFill>
                    <a:srgbClr val="333333"/>
                  </a:solidFill>
                  <a:latin typeface="Roboto Condensed Light" panose="02000000000000000000" pitchFamily="2" charset="0"/>
                  <a:ea typeface="Roboto Condensed Light" panose="02000000000000000000" pitchFamily="2" charset="0"/>
                </a:rPr>
                <a:t>Consistency is king. </a:t>
              </a:r>
              <a:r>
                <a:rPr lang="en-US" sz="1600" dirty="0">
                  <a:solidFill>
                    <a:srgbClr val="333333"/>
                  </a:solidFill>
                  <a:latin typeface="Roboto Condensed Light" panose="02000000000000000000" pitchFamily="2" charset="0"/>
                  <a:ea typeface="Roboto Condensed Light" panose="02000000000000000000" pitchFamily="2" charset="0"/>
                </a:rPr>
                <a:t>Use Info-Tech’s templates to ensure that all policies are standardized.</a:t>
              </a:r>
              <a:endParaRPr kumimoji="0" lang="en-CA" sz="1600" b="0" i="0" u="none" strike="noStrike" kern="1200" cap="none" spc="0" normalizeH="0" baseline="0" noProof="0" dirty="0">
                <a:ln>
                  <a:noFill/>
                </a:ln>
                <a:solidFill>
                  <a:srgbClr val="333333"/>
                </a:solidFill>
                <a:effectLst/>
                <a:uLnTx/>
                <a:uFillTx/>
                <a:latin typeface="Roboto Condensed Light" panose="02000000000000000000" pitchFamily="2" charset="0"/>
                <a:ea typeface="Roboto Condensed Light" panose="02000000000000000000" pitchFamily="2" charset="0"/>
                <a:cs typeface="+mn-cs"/>
              </a:endParaRPr>
            </a:p>
          </p:txBody>
        </p:sp>
      </p:grpSp>
      <p:sp>
        <p:nvSpPr>
          <p:cNvPr id="9" name="Speech Bubble: Rectangle 8">
            <a:extLst>
              <a:ext uri="{FF2B5EF4-FFF2-40B4-BE49-F238E27FC236}">
                <a16:creationId xmlns:a16="http://schemas.microsoft.com/office/drawing/2014/main" id="{3F1A5800-D437-31C9-2294-FDCC25F92888}"/>
              </a:ext>
            </a:extLst>
          </p:cNvPr>
          <p:cNvSpPr/>
          <p:nvPr/>
        </p:nvSpPr>
        <p:spPr>
          <a:xfrm>
            <a:off x="5343869" y="319130"/>
            <a:ext cx="2348366" cy="1005965"/>
          </a:xfrm>
          <a:prstGeom prst="wedgeRectCallout">
            <a:avLst>
              <a:gd name="adj1" fmla="val -92817"/>
              <a:gd name="adj2" fmla="val 2198"/>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Arial" panose="020B0604020202020204" pitchFamily="34" charset="0"/>
              </a:rPr>
              <a:t>This slide is meant to show analyst recommendations on policies to update, create, or retire.</a:t>
            </a:r>
            <a:r>
              <a:rPr lang="en-US" sz="1200" dirty="0">
                <a:solidFill>
                  <a:srgbClr val="494949"/>
                </a:solidFill>
                <a:latin typeface="Roboto Condensed Light" panose="02000000000000000000" pitchFamily="2" charset="0"/>
                <a:ea typeface="Roboto Condensed Light" panose="02000000000000000000" pitchFamily="2" charset="0"/>
                <a:cs typeface="Arial" panose="020B0604020202020204" pitchFamily="34" charset="0"/>
              </a:rPr>
              <a:t> Be sure to update this list as part of the final deliverables.</a:t>
            </a:r>
            <a:endParaRPr kumimoji="0" lang="en-CA" sz="12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Arial" panose="020B0604020202020204" pitchFamily="34" charset="0"/>
            </a:endParaRPr>
          </a:p>
        </p:txBody>
      </p:sp>
    </p:spTree>
    <p:extLst>
      <p:ext uri="{BB962C8B-B14F-4D97-AF65-F5344CB8AC3E}">
        <p14:creationId xmlns:p14="http://schemas.microsoft.com/office/powerpoint/2010/main" val="287307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0881898"/>
      </p:ext>
    </p:extLst>
  </p:cSld>
  <p:clrMapOvr>
    <a:masterClrMapping/>
  </p:clrMapOvr>
</p:sld>
</file>

<file path=ppt/theme/theme1.xml><?xml version="1.0" encoding="utf-8"?>
<a:theme xmlns:a="http://schemas.openxmlformats.org/drawingml/2006/main" name="Cover-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ck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Generic">
  <a:themeElements>
    <a:clrScheme name="Keikp">
      <a:dk1>
        <a:srgbClr val="494949"/>
      </a:dk1>
      <a:lt1>
        <a:srgbClr val="FFFFFF"/>
      </a:lt1>
      <a:dk2>
        <a:srgbClr val="494949"/>
      </a:dk2>
      <a:lt2>
        <a:srgbClr val="FFFFFF"/>
      </a:lt2>
      <a:accent1>
        <a:srgbClr val="2476B7"/>
      </a:accent1>
      <a:accent2>
        <a:srgbClr val="5E3391"/>
      </a:accent2>
      <a:accent3>
        <a:srgbClr val="EFC351"/>
      </a:accent3>
      <a:accent4>
        <a:srgbClr val="289D48"/>
      </a:accent4>
      <a:accent5>
        <a:srgbClr val="B3242E"/>
      </a:accent5>
      <a:accent6>
        <a:srgbClr val="F17926"/>
      </a:accent6>
      <a:hlink>
        <a:srgbClr val="2476B7"/>
      </a:hlink>
      <a:folHlink>
        <a:srgbClr val="1647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6931" rIns="0" bIns="0" rtlCol="0">
        <a:spAutoFit/>
      </a:bodyPr>
      <a:lstStyle>
        <a:defPPr marL="7701" marR="242975" algn="just">
          <a:spcBef>
            <a:spcPts val="55"/>
          </a:spcBef>
          <a:defRPr sz="1200" spc="-30" dirty="0">
            <a:solidFill>
              <a:srgbClr val="464646"/>
            </a:solidFill>
            <a:latin typeface="Roboto Condensed Light" panose="02000000000000000000" pitchFamily="2" charset="0"/>
            <a:cs typeface="Arial Narrow"/>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Slide-Generic">
  <a:themeElements>
    <a:clrScheme name="Keikp">
      <a:dk1>
        <a:srgbClr val="494949"/>
      </a:dk1>
      <a:lt1>
        <a:srgbClr val="FFFFFF"/>
      </a:lt1>
      <a:dk2>
        <a:srgbClr val="494949"/>
      </a:dk2>
      <a:lt2>
        <a:srgbClr val="FFFFFF"/>
      </a:lt2>
      <a:accent1>
        <a:srgbClr val="2476B7"/>
      </a:accent1>
      <a:accent2>
        <a:srgbClr val="5E3391"/>
      </a:accent2>
      <a:accent3>
        <a:srgbClr val="EFC351"/>
      </a:accent3>
      <a:accent4>
        <a:srgbClr val="289D48"/>
      </a:accent4>
      <a:accent5>
        <a:srgbClr val="B3242E"/>
      </a:accent5>
      <a:accent6>
        <a:srgbClr val="F17926"/>
      </a:accent6>
      <a:hlink>
        <a:srgbClr val="2476B7"/>
      </a:hlink>
      <a:folHlink>
        <a:srgbClr val="1647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6931" rIns="0" bIns="0" rtlCol="0">
        <a:spAutoFit/>
      </a:bodyPr>
      <a:lstStyle>
        <a:defPPr marL="7701" marR="242975" algn="just">
          <a:spcBef>
            <a:spcPts val="55"/>
          </a:spcBef>
          <a:defRPr sz="1200" spc="-30" dirty="0">
            <a:solidFill>
              <a:srgbClr val="464646"/>
            </a:solidFill>
            <a:latin typeface="Roboto Condensed Light" panose="02000000000000000000" pitchFamily="2" charset="0"/>
            <a:cs typeface="Arial Narrow"/>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480</Words>
  <Application>Microsoft Office PowerPoint</Application>
  <PresentationFormat>Custom</PresentationFormat>
  <Paragraphs>59</Paragraphs>
  <Slides>7</Slides>
  <Notes>6</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7</vt:i4>
      </vt:variant>
    </vt:vector>
  </HeadingPairs>
  <TitlesOfParts>
    <vt:vector size="19" baseType="lpstr">
      <vt:lpstr>Arial</vt:lpstr>
      <vt:lpstr>Montserrat</vt:lpstr>
      <vt:lpstr>Montserrat Light</vt:lpstr>
      <vt:lpstr>Exo Light</vt:lpstr>
      <vt:lpstr>Roboto Condensed Light</vt:lpstr>
      <vt:lpstr>Calibri</vt:lpstr>
      <vt:lpstr>Montserrat SemiBold</vt:lpstr>
      <vt:lpstr>Exo</vt:lpstr>
      <vt:lpstr>Cover-Light</vt:lpstr>
      <vt:lpstr>Back Cover</vt:lpstr>
      <vt:lpstr>Slide-Generic</vt:lpstr>
      <vt:lpstr>1_Slide-Generic</vt:lpstr>
      <vt:lpstr>PowerPoint Presentation</vt:lpstr>
      <vt:lpstr>PowerPoint Presentation</vt:lpstr>
      <vt:lpstr>Engagement Background</vt:lpstr>
      <vt:lpstr>Policy Review Dashboard – GN IM ORG </vt:lpstr>
      <vt:lpstr>Policy Review Checklist – Sample</vt:lpstr>
      <vt:lpstr>Key 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2023-07-25T13:17:54Z</dcterms:created>
  <dcterms:modified xsi:type="dcterms:W3CDTF">2023-07-25T13:18:08Z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24214e-5322-4789-8422-cbe411bc3a74_Enabled">
    <vt:lpwstr>true</vt:lpwstr>
  </property>
  <property fmtid="{D5CDD505-2E9C-101B-9397-08002B2CF9AE}" pid="3" name="MSIP_Label_7d24214e-5322-4789-8422-cbe411bc3a74_SetDate">
    <vt:lpwstr>2023-07-25T13:17:58Z</vt:lpwstr>
  </property>
  <property fmtid="{D5CDD505-2E9C-101B-9397-08002B2CF9AE}" pid="4" name="MSIP_Label_7d24214e-5322-4789-8422-cbe411bc3a74_Method">
    <vt:lpwstr>Standard</vt:lpwstr>
  </property>
  <property fmtid="{D5CDD505-2E9C-101B-9397-08002B2CF9AE}" pid="5" name="MSIP_Label_7d24214e-5322-4789-8422-cbe411bc3a74_Name">
    <vt:lpwstr>7d24214e-5322-4789-8422-cbe411bc3a74</vt:lpwstr>
  </property>
  <property fmtid="{D5CDD505-2E9C-101B-9397-08002B2CF9AE}" pid="6" name="MSIP_Label_7d24214e-5322-4789-8422-cbe411bc3a74_SiteId">
    <vt:lpwstr>113d1920-a1e0-48cf-a70a-868cbb03f3f6</vt:lpwstr>
  </property>
  <property fmtid="{D5CDD505-2E9C-101B-9397-08002B2CF9AE}" pid="7" name="MSIP_Label_7d24214e-5322-4789-8422-cbe411bc3a74_ActionId">
    <vt:lpwstr>35cd61b3-b874-456b-90a1-aa4b18d98e30</vt:lpwstr>
  </property>
  <property fmtid="{D5CDD505-2E9C-101B-9397-08002B2CF9AE}" pid="8" name="MSIP_Label_7d24214e-5322-4789-8422-cbe411bc3a74_ContentBits">
    <vt:lpwstr>0</vt:lpwstr>
  </property>
</Properties>
</file>