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23" r:id="rId2"/>
    <p:sldMasterId id="2147483667" r:id="rId3"/>
    <p:sldMasterId id="2147483796" r:id="rId4"/>
  </p:sldMasterIdLst>
  <p:notesMasterIdLst>
    <p:notesMasterId r:id="rId14"/>
  </p:notesMasterIdLst>
  <p:handoutMasterIdLst>
    <p:handoutMasterId r:id="rId15"/>
  </p:handoutMasterIdLst>
  <p:sldIdLst>
    <p:sldId id="5173" r:id="rId5"/>
    <p:sldId id="672" r:id="rId6"/>
    <p:sldId id="664" r:id="rId7"/>
    <p:sldId id="4966" r:id="rId8"/>
    <p:sldId id="412" r:id="rId9"/>
    <p:sldId id="499" r:id="rId10"/>
    <p:sldId id="4967" r:id="rId11"/>
    <p:sldId id="651" r:id="rId12"/>
    <p:sldId id="372" r:id="rId13"/>
  </p:sldIdLst>
  <p:sldSz cx="12193588" cy="6858000"/>
  <p:notesSz cx="20104100" cy="11309350"/>
  <p:embeddedFontLst>
    <p:embeddedFont>
      <p:font typeface="Calibri" panose="020F0502020204030204" pitchFamily="34" charset="0"/>
      <p:regular r:id="rId16"/>
      <p:bold r:id="rId17"/>
      <p:italic r:id="rId18"/>
      <p:boldItalic r:id="rId19"/>
    </p:embeddedFont>
    <p:embeddedFont>
      <p:font typeface="Exo" panose="02000303000000000000" pitchFamily="2"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Montserrat Light" panose="00000400000000000000" pitchFamily="2" charset="0"/>
      <p:regular r:id="rId28"/>
      <p:italic r:id="rId29"/>
    </p:embeddedFont>
    <p:embeddedFont>
      <p:font typeface="Montserrat SemiBold" panose="00000700000000000000" pitchFamily="2" charset="0"/>
      <p:bold r:id="rId30"/>
      <p:boldItalic r:id="rId31"/>
    </p:embeddedFont>
    <p:embeddedFont>
      <p:font typeface="Roboto Condensed" panose="02000000000000000000" pitchFamily="2" charset="0"/>
      <p:regular r:id="rId32"/>
      <p:bold r:id="rId33"/>
      <p:italic r:id="rId34"/>
      <p:boldItalic r:id="rId35"/>
    </p:embeddedFont>
    <p:embeddedFont>
      <p:font typeface="Roboto Condensed Light" panose="02000000000000000000" pitchFamily="2" charset="0"/>
      <p:regular r:id="rId36"/>
      <p:italic r:id="rId37"/>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0"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586"/>
    <a:srgbClr val="96B8D2"/>
    <a:srgbClr val="F8C435"/>
    <a:srgbClr val="16476E"/>
    <a:srgbClr val="2576B7"/>
    <a:srgbClr val="858585"/>
    <a:srgbClr val="299D47"/>
    <a:srgbClr val="F17A26"/>
    <a:srgbClr val="1E5E92"/>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04878C-3C25-4687-A7A3-EFD8A1E08C2F}" v="40" dt="2023-07-06T20:03:36.31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5380" autoAdjust="0"/>
  </p:normalViewPr>
  <p:slideViewPr>
    <p:cSldViewPr snapToGrid="0">
      <p:cViewPr varScale="1">
        <p:scale>
          <a:sx n="110" d="100"/>
          <a:sy n="110" d="100"/>
        </p:scale>
        <p:origin x="1296" y="108"/>
      </p:cViewPr>
      <p:guideLst>
        <p:guide orient="horz" pos="377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presProps" Target="presProps.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2" csCatId="accent1" phldr="1"/>
      <dgm:spPr/>
      <dgm:t>
        <a:bodyPr/>
        <a:lstStyle/>
        <a:p>
          <a:endParaRPr lang="en-US"/>
        </a:p>
      </dgm:t>
    </dgm:pt>
    <dgm:pt modelId="{71621DFA-AD3E-CC48-A3D1-088566281118}">
      <dgm:prSet phldrT="[Text]" custT="1"/>
      <dgm:spPr>
        <a:ln>
          <a:solidFill>
            <a:schemeClr val="lt1">
              <a:hueOff val="0"/>
              <a:satOff val="0"/>
              <a:lumOff val="0"/>
              <a:alpha val="20000"/>
            </a:schemeClr>
          </a:solidFill>
        </a:ln>
      </dgm:spPr>
      <dgm:t>
        <a:bodyPr/>
        <a:lstStyle/>
        <a:p>
          <a:r>
            <a:rPr lang="en-US" sz="2000" dirty="0">
              <a:latin typeface="Montserrat" pitchFamily="2" charset="77"/>
            </a:rPr>
            <a:t>Receive the Security Policy Suite</a:t>
          </a:r>
        </a:p>
      </dgm:t>
    </dgm:pt>
    <dgm:pt modelId="{CB671421-7FE8-4F41-9B3C-CC2253A545B3}" type="parTrans" cxnId="{00A46D62-97D5-AA4F-9AB8-C84F71CDFFEE}">
      <dgm:prSet/>
      <dgm:spPr/>
      <dgm:t>
        <a:bodyPr/>
        <a:lstStyle/>
        <a:p>
          <a:endParaRPr lang="en-US" sz="2000">
            <a:latin typeface="Montserrat" pitchFamily="2" charset="77"/>
          </a:endParaRPr>
        </a:p>
      </dgm:t>
    </dgm:pt>
    <dgm:pt modelId="{864DB94F-04A8-1846-AFB3-43417D234F21}" type="sibTrans" cxnId="{00A46D62-97D5-AA4F-9AB8-C84F71CDFFEE}">
      <dgm:prSet/>
      <dgm:spPr/>
      <dgm:t>
        <a:bodyPr/>
        <a:lstStyle/>
        <a:p>
          <a:endParaRPr lang="en-US" sz="2000">
            <a:latin typeface="Montserrat" pitchFamily="2" charset="77"/>
          </a:endParaRPr>
        </a:p>
      </dgm:t>
    </dgm:pt>
    <dgm:pt modelId="{7056D383-411B-7148-8C11-DEBBCFD10AE9}">
      <dgm:prSet phldrT="[Text]" custT="1"/>
      <dgm:spPr>
        <a:solidFill>
          <a:schemeClr val="accent1">
            <a:hueOff val="0"/>
            <a:satOff val="0"/>
            <a:lumOff val="0"/>
            <a:alpha val="90000"/>
          </a:schemeClr>
        </a:solidFill>
        <a:ln>
          <a:solidFill>
            <a:schemeClr val="lt1">
              <a:hueOff val="0"/>
              <a:satOff val="0"/>
              <a:lumOff val="0"/>
              <a:alpha val="20000"/>
            </a:schemeClr>
          </a:solidFill>
        </a:ln>
      </dgm:spPr>
      <dgm:t>
        <a:bodyPr/>
        <a:lstStyle/>
        <a:p>
          <a:r>
            <a:rPr lang="en-US" sz="2000" dirty="0">
              <a:latin typeface="Montserrat" pitchFamily="2" charset="77"/>
            </a:rPr>
            <a:t>First-Pass Review</a:t>
          </a:r>
        </a:p>
      </dgm:t>
    </dgm:pt>
    <dgm:pt modelId="{D1165063-84DD-F249-B58B-B618D7B2D8D6}" type="parTrans" cxnId="{DB280919-C679-5349-A63E-298813BEF1C0}">
      <dgm:prSet/>
      <dgm:spPr/>
      <dgm:t>
        <a:bodyPr/>
        <a:lstStyle/>
        <a:p>
          <a:endParaRPr lang="en-US" sz="2000">
            <a:latin typeface="Montserrat" pitchFamily="2" charset="77"/>
          </a:endParaRPr>
        </a:p>
      </dgm:t>
    </dgm:pt>
    <dgm:pt modelId="{A5AF815B-3CF0-6E42-8D38-9ADD345D7F12}" type="sibTrans" cxnId="{DB280919-C679-5349-A63E-298813BEF1C0}">
      <dgm:prSet/>
      <dgm:spPr/>
      <dgm:t>
        <a:bodyPr/>
        <a:lstStyle/>
        <a:p>
          <a:endParaRPr lang="en-US" sz="2000">
            <a:latin typeface="Montserrat" pitchFamily="2" charset="77"/>
          </a:endParaRPr>
        </a:p>
      </dgm:t>
    </dgm:pt>
    <dgm:pt modelId="{78B86070-C3C1-4E25-A507-78A2F6A3AB3C}">
      <dgm:prSet phldrT="[Text]" custT="1"/>
      <dgm:spPr>
        <a:solidFill>
          <a:schemeClr val="accent1">
            <a:hueOff val="0"/>
            <a:satOff val="0"/>
            <a:lumOff val="0"/>
            <a:alpha val="90000"/>
          </a:schemeClr>
        </a:solidFill>
        <a:ln>
          <a:solidFill>
            <a:schemeClr val="lt1">
              <a:hueOff val="0"/>
              <a:satOff val="0"/>
              <a:lumOff val="0"/>
              <a:alpha val="20000"/>
            </a:schemeClr>
          </a:solidFill>
        </a:ln>
      </dgm:spPr>
      <dgm:t>
        <a:bodyPr/>
        <a:lstStyle/>
        <a:p>
          <a:r>
            <a:rPr lang="en-US" sz="2000" dirty="0">
              <a:latin typeface="Montserrat" pitchFamily="2" charset="77"/>
            </a:rPr>
            <a:t>Discuss With Member</a:t>
          </a:r>
        </a:p>
      </dgm:t>
    </dgm:pt>
    <dgm:pt modelId="{50842A66-B761-474A-94B6-A7D4C5148884}" type="parTrans" cxnId="{B4E2767E-6C95-4565-B13F-585DDE4E4584}">
      <dgm:prSet/>
      <dgm:spPr/>
      <dgm:t>
        <a:bodyPr/>
        <a:lstStyle/>
        <a:p>
          <a:endParaRPr lang="en-CA"/>
        </a:p>
      </dgm:t>
    </dgm:pt>
    <dgm:pt modelId="{37A69FF2-5F9E-4296-A75E-30AE2E52F58C}" type="sibTrans" cxnId="{B4E2767E-6C95-4565-B13F-585DDE4E4584}">
      <dgm:prSet/>
      <dgm:spPr/>
      <dgm:t>
        <a:bodyPr/>
        <a:lstStyle/>
        <a:p>
          <a:endParaRPr lang="en-CA"/>
        </a:p>
      </dgm:t>
    </dgm:pt>
    <dgm:pt modelId="{ACEC52F1-7C29-4587-AF20-AB2CC8DAC045}">
      <dgm:prSet phldrT="[Text]" custT="1"/>
      <dgm:spPr>
        <a:solidFill>
          <a:schemeClr val="accent1">
            <a:hueOff val="0"/>
            <a:satOff val="0"/>
            <a:lumOff val="0"/>
            <a:alpha val="90000"/>
          </a:schemeClr>
        </a:solidFill>
        <a:ln>
          <a:solidFill>
            <a:schemeClr val="lt1">
              <a:hueOff val="0"/>
              <a:satOff val="0"/>
              <a:lumOff val="0"/>
              <a:alpha val="20000"/>
            </a:schemeClr>
          </a:solidFill>
        </a:ln>
      </dgm:spPr>
      <dgm:t>
        <a:bodyPr/>
        <a:lstStyle/>
        <a:p>
          <a:r>
            <a:rPr lang="en-US" sz="2000" dirty="0">
              <a:latin typeface="Montserrat" pitchFamily="2" charset="77"/>
            </a:rPr>
            <a:t>Complete Review</a:t>
          </a:r>
        </a:p>
      </dgm:t>
    </dgm:pt>
    <dgm:pt modelId="{743D4D2F-9288-4B28-9DC4-26564185392D}" type="parTrans" cxnId="{9A08E6A7-FC26-4336-873B-329659508688}">
      <dgm:prSet/>
      <dgm:spPr/>
      <dgm:t>
        <a:bodyPr/>
        <a:lstStyle/>
        <a:p>
          <a:endParaRPr lang="en-CA"/>
        </a:p>
      </dgm:t>
    </dgm:pt>
    <dgm:pt modelId="{98E2B44C-E907-4BE6-9FD3-44AD5DA56242}" type="sibTrans" cxnId="{9A08E6A7-FC26-4336-873B-329659508688}">
      <dgm:prSet/>
      <dgm:spPr/>
      <dgm:t>
        <a:bodyPr/>
        <a:lstStyle/>
        <a:p>
          <a:endParaRPr lang="en-CA"/>
        </a:p>
      </dgm:t>
    </dgm:pt>
    <dgm:pt modelId="{E76A7804-FA23-4685-B9C9-A87AB8A196DF}">
      <dgm:prSet phldrT="[Text]" custT="1"/>
      <dgm:spPr>
        <a:solidFill>
          <a:schemeClr val="accent1">
            <a:hueOff val="0"/>
            <a:satOff val="0"/>
            <a:lumOff val="0"/>
            <a:alpha val="90000"/>
          </a:schemeClr>
        </a:solidFill>
        <a:ln>
          <a:solidFill>
            <a:schemeClr val="lt1">
              <a:hueOff val="0"/>
              <a:satOff val="0"/>
              <a:lumOff val="0"/>
              <a:alpha val="20000"/>
            </a:schemeClr>
          </a:solidFill>
        </a:ln>
      </dgm:spPr>
      <dgm:t>
        <a:bodyPr/>
        <a:lstStyle/>
        <a:p>
          <a:r>
            <a:rPr lang="en-US" sz="2000" dirty="0">
              <a:latin typeface="Montserrat" pitchFamily="2" charset="77"/>
            </a:rPr>
            <a:t>Send Deliverable</a:t>
          </a:r>
        </a:p>
      </dgm:t>
    </dgm:pt>
    <dgm:pt modelId="{05501284-6058-42E7-89CD-D5E7E00ADDEA}" type="parTrans" cxnId="{9CFF209E-7AFB-4297-8D6F-079C35320762}">
      <dgm:prSet/>
      <dgm:spPr/>
      <dgm:t>
        <a:bodyPr/>
        <a:lstStyle/>
        <a:p>
          <a:endParaRPr lang="en-CA"/>
        </a:p>
      </dgm:t>
    </dgm:pt>
    <dgm:pt modelId="{0BE42B9B-4EDC-4E88-9DEA-98ABE2A912CD}" type="sibTrans" cxnId="{9CFF209E-7AFB-4297-8D6F-079C35320762}">
      <dgm:prSet/>
      <dgm:spPr/>
      <dgm:t>
        <a:bodyPr/>
        <a:lstStyle/>
        <a:p>
          <a:endParaRPr lang="en-CA"/>
        </a:p>
      </dgm:t>
    </dgm:pt>
    <dgm:pt modelId="{9F474F36-DA79-054F-BBFD-666192C13D50}" type="pres">
      <dgm:prSet presAssocID="{FC53A58F-395B-E34E-974F-C212E9B9E745}" presName="Name0" presStyleCnt="0">
        <dgm:presLayoutVars>
          <dgm:dir/>
          <dgm:resizeHandles val="exact"/>
        </dgm:presLayoutVars>
      </dgm:prSet>
      <dgm:spPr/>
    </dgm:pt>
    <dgm:pt modelId="{1F525842-E86B-4EB0-8734-B02883701760}" type="pres">
      <dgm:prSet presAssocID="{71621DFA-AD3E-CC48-A3D1-088566281118}" presName="parTxOnly" presStyleLbl="node1" presStyleIdx="0" presStyleCnt="5">
        <dgm:presLayoutVars>
          <dgm:bulletEnabled val="1"/>
        </dgm:presLayoutVars>
      </dgm:prSet>
      <dgm:spPr/>
    </dgm:pt>
    <dgm:pt modelId="{D2B78797-B838-4F94-94E1-E88B68C3732E}" type="pres">
      <dgm:prSet presAssocID="{864DB94F-04A8-1846-AFB3-43417D234F21}" presName="parSpace" presStyleCnt="0"/>
      <dgm:spPr/>
    </dgm:pt>
    <dgm:pt modelId="{7CC1E2E1-686B-4389-869B-173FCF82A95B}" type="pres">
      <dgm:prSet presAssocID="{7056D383-411B-7148-8C11-DEBBCFD10AE9}" presName="parTxOnly" presStyleLbl="node1" presStyleIdx="1" presStyleCnt="5">
        <dgm:presLayoutVars>
          <dgm:bulletEnabled val="1"/>
        </dgm:presLayoutVars>
      </dgm:prSet>
      <dgm:spPr/>
    </dgm:pt>
    <dgm:pt modelId="{AB5E7135-5D65-49B9-AFEC-324046348770}" type="pres">
      <dgm:prSet presAssocID="{A5AF815B-3CF0-6E42-8D38-9ADD345D7F12}" presName="parSpace" presStyleCnt="0"/>
      <dgm:spPr/>
    </dgm:pt>
    <dgm:pt modelId="{801EC291-B065-4C7E-BFA7-FB57F51A480D}" type="pres">
      <dgm:prSet presAssocID="{78B86070-C3C1-4E25-A507-78A2F6A3AB3C}" presName="parTxOnly" presStyleLbl="node1" presStyleIdx="2" presStyleCnt="5">
        <dgm:presLayoutVars>
          <dgm:bulletEnabled val="1"/>
        </dgm:presLayoutVars>
      </dgm:prSet>
      <dgm:spPr/>
    </dgm:pt>
    <dgm:pt modelId="{415D9226-59DC-4059-B19B-2AC8DE5E9C77}" type="pres">
      <dgm:prSet presAssocID="{37A69FF2-5F9E-4296-A75E-30AE2E52F58C}" presName="parSpace" presStyleCnt="0"/>
      <dgm:spPr/>
    </dgm:pt>
    <dgm:pt modelId="{7D85C706-68C0-4724-8A86-B7A2D2DE895A}" type="pres">
      <dgm:prSet presAssocID="{ACEC52F1-7C29-4587-AF20-AB2CC8DAC045}" presName="parTxOnly" presStyleLbl="node1" presStyleIdx="3" presStyleCnt="5">
        <dgm:presLayoutVars>
          <dgm:bulletEnabled val="1"/>
        </dgm:presLayoutVars>
      </dgm:prSet>
      <dgm:spPr/>
    </dgm:pt>
    <dgm:pt modelId="{09F4D659-24B3-466E-AA5A-A19E0ECEF0CC}" type="pres">
      <dgm:prSet presAssocID="{98E2B44C-E907-4BE6-9FD3-44AD5DA56242}" presName="parSpace" presStyleCnt="0"/>
      <dgm:spPr/>
    </dgm:pt>
    <dgm:pt modelId="{77E21160-6042-46C7-B7B1-A932E6E12B57}" type="pres">
      <dgm:prSet presAssocID="{E76A7804-FA23-4685-B9C9-A87AB8A196DF}" presName="parTxOnly" presStyleLbl="node1" presStyleIdx="4" presStyleCnt="5">
        <dgm:presLayoutVars>
          <dgm:bulletEnabled val="1"/>
        </dgm:presLayoutVars>
      </dgm:prSet>
      <dgm:spPr/>
    </dgm:pt>
  </dgm:ptLst>
  <dgm:cxnLst>
    <dgm:cxn modelId="{A7BB7A13-20AE-7C41-BFF7-5A2F1759558C}" type="presOf" srcId="{FC53A58F-395B-E34E-974F-C212E9B9E745}" destId="{9F474F36-DA79-054F-BBFD-666192C13D50}" srcOrd="0" destOrd="0" presId="urn:microsoft.com/office/officeart/2005/8/layout/hChevron3"/>
    <dgm:cxn modelId="{DB280919-C679-5349-A63E-298813BEF1C0}" srcId="{FC53A58F-395B-E34E-974F-C212E9B9E745}" destId="{7056D383-411B-7148-8C11-DEBBCFD10AE9}" srcOrd="1" destOrd="0" parTransId="{D1165063-84DD-F249-B58B-B618D7B2D8D6}" sibTransId="{A5AF815B-3CF0-6E42-8D38-9ADD345D7F12}"/>
    <dgm:cxn modelId="{00A46D62-97D5-AA4F-9AB8-C84F71CDFFEE}" srcId="{FC53A58F-395B-E34E-974F-C212E9B9E745}" destId="{71621DFA-AD3E-CC48-A3D1-088566281118}" srcOrd="0" destOrd="0" parTransId="{CB671421-7FE8-4F41-9B3C-CC2253A545B3}" sibTransId="{864DB94F-04A8-1846-AFB3-43417D234F21}"/>
    <dgm:cxn modelId="{EA46E16A-A292-46FD-80F5-F539AD6C01E4}" type="presOf" srcId="{78B86070-C3C1-4E25-A507-78A2F6A3AB3C}" destId="{801EC291-B065-4C7E-BFA7-FB57F51A480D}" srcOrd="0" destOrd="0" presId="urn:microsoft.com/office/officeart/2005/8/layout/hChevron3"/>
    <dgm:cxn modelId="{A0C90277-2916-4CC3-90A4-6A1F81C0AEAD}" type="presOf" srcId="{7056D383-411B-7148-8C11-DEBBCFD10AE9}" destId="{7CC1E2E1-686B-4389-869B-173FCF82A95B}" srcOrd="0" destOrd="0" presId="urn:microsoft.com/office/officeart/2005/8/layout/hChevron3"/>
    <dgm:cxn modelId="{B4E2767E-6C95-4565-B13F-585DDE4E4584}" srcId="{FC53A58F-395B-E34E-974F-C212E9B9E745}" destId="{78B86070-C3C1-4E25-A507-78A2F6A3AB3C}" srcOrd="2" destOrd="0" parTransId="{50842A66-B761-474A-94B6-A7D4C5148884}" sibTransId="{37A69FF2-5F9E-4296-A75E-30AE2E52F58C}"/>
    <dgm:cxn modelId="{9CFF209E-7AFB-4297-8D6F-079C35320762}" srcId="{FC53A58F-395B-E34E-974F-C212E9B9E745}" destId="{E76A7804-FA23-4685-B9C9-A87AB8A196DF}" srcOrd="4" destOrd="0" parTransId="{05501284-6058-42E7-89CD-D5E7E00ADDEA}" sibTransId="{0BE42B9B-4EDC-4E88-9DEA-98ABE2A912CD}"/>
    <dgm:cxn modelId="{9A08E6A7-FC26-4336-873B-329659508688}" srcId="{FC53A58F-395B-E34E-974F-C212E9B9E745}" destId="{ACEC52F1-7C29-4587-AF20-AB2CC8DAC045}" srcOrd="3" destOrd="0" parTransId="{743D4D2F-9288-4B28-9DC4-26564185392D}" sibTransId="{98E2B44C-E907-4BE6-9FD3-44AD5DA56242}"/>
    <dgm:cxn modelId="{53204DA8-1034-4E34-A062-D3DD1E6A8F82}" type="presOf" srcId="{E76A7804-FA23-4685-B9C9-A87AB8A196DF}" destId="{77E21160-6042-46C7-B7B1-A932E6E12B57}" srcOrd="0" destOrd="0" presId="urn:microsoft.com/office/officeart/2005/8/layout/hChevron3"/>
    <dgm:cxn modelId="{A9CB91DF-9483-4BFD-B3D7-585372BE8C99}" type="presOf" srcId="{ACEC52F1-7C29-4587-AF20-AB2CC8DAC045}" destId="{7D85C706-68C0-4724-8A86-B7A2D2DE895A}" srcOrd="0" destOrd="0" presId="urn:microsoft.com/office/officeart/2005/8/layout/hChevron3"/>
    <dgm:cxn modelId="{06C421E5-A88A-482D-881D-55EA9C387432}" type="presOf" srcId="{71621DFA-AD3E-CC48-A3D1-088566281118}" destId="{1F525842-E86B-4EB0-8734-B02883701760}" srcOrd="0" destOrd="0" presId="urn:microsoft.com/office/officeart/2005/8/layout/hChevron3"/>
    <dgm:cxn modelId="{923BAE62-55C9-4EEC-8155-9381B9734876}" type="presParOf" srcId="{9F474F36-DA79-054F-BBFD-666192C13D50}" destId="{1F525842-E86B-4EB0-8734-B02883701760}" srcOrd="0" destOrd="0" presId="urn:microsoft.com/office/officeart/2005/8/layout/hChevron3"/>
    <dgm:cxn modelId="{F1F5ED80-DB0D-4DD0-83D0-FDC7AFDB7A33}" type="presParOf" srcId="{9F474F36-DA79-054F-BBFD-666192C13D50}" destId="{D2B78797-B838-4F94-94E1-E88B68C3732E}" srcOrd="1" destOrd="0" presId="urn:microsoft.com/office/officeart/2005/8/layout/hChevron3"/>
    <dgm:cxn modelId="{BC9F6CFE-C57A-42AC-AEF8-E982F0844088}" type="presParOf" srcId="{9F474F36-DA79-054F-BBFD-666192C13D50}" destId="{7CC1E2E1-686B-4389-869B-173FCF82A95B}" srcOrd="2" destOrd="0" presId="urn:microsoft.com/office/officeart/2005/8/layout/hChevron3"/>
    <dgm:cxn modelId="{9750EDB4-3655-4C9F-92F4-6167A415079F}" type="presParOf" srcId="{9F474F36-DA79-054F-BBFD-666192C13D50}" destId="{AB5E7135-5D65-49B9-AFEC-324046348770}" srcOrd="3" destOrd="0" presId="urn:microsoft.com/office/officeart/2005/8/layout/hChevron3"/>
    <dgm:cxn modelId="{8AF84C19-0B48-4A4D-B4FA-E45787234392}" type="presParOf" srcId="{9F474F36-DA79-054F-BBFD-666192C13D50}" destId="{801EC291-B065-4C7E-BFA7-FB57F51A480D}" srcOrd="4" destOrd="0" presId="urn:microsoft.com/office/officeart/2005/8/layout/hChevron3"/>
    <dgm:cxn modelId="{C05BB420-902A-462E-B701-74A89603AAEF}" type="presParOf" srcId="{9F474F36-DA79-054F-BBFD-666192C13D50}" destId="{415D9226-59DC-4059-B19B-2AC8DE5E9C77}" srcOrd="5" destOrd="0" presId="urn:microsoft.com/office/officeart/2005/8/layout/hChevron3"/>
    <dgm:cxn modelId="{6BD35F58-A1DA-48AA-B8A6-9643BCB2C17A}" type="presParOf" srcId="{9F474F36-DA79-054F-BBFD-666192C13D50}" destId="{7D85C706-68C0-4724-8A86-B7A2D2DE895A}" srcOrd="6" destOrd="0" presId="urn:microsoft.com/office/officeart/2005/8/layout/hChevron3"/>
    <dgm:cxn modelId="{70FF1C33-6D34-426C-B372-7CF64ABEB593}" type="presParOf" srcId="{9F474F36-DA79-054F-BBFD-666192C13D50}" destId="{09F4D659-24B3-466E-AA5A-A19E0ECEF0CC}" srcOrd="7" destOrd="0" presId="urn:microsoft.com/office/officeart/2005/8/layout/hChevron3"/>
    <dgm:cxn modelId="{EB2D8130-9C40-4DAB-90FE-6FB079973D90}" type="presParOf" srcId="{9F474F36-DA79-054F-BBFD-666192C13D50}" destId="{77E21160-6042-46C7-B7B1-A932E6E12B5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25842-E86B-4EB0-8734-B02883701760}">
      <dsp:nvSpPr>
        <dsp:cNvPr id="0" name=""/>
        <dsp:cNvSpPr/>
      </dsp:nvSpPr>
      <dsp:spPr>
        <a:xfrm>
          <a:off x="1407" y="9521"/>
          <a:ext cx="2744948" cy="1097979"/>
        </a:xfrm>
        <a:prstGeom prst="homePlate">
          <a:avLst/>
        </a:prstGeom>
        <a:solidFill>
          <a:schemeClr val="accent1">
            <a:hueOff val="0"/>
            <a:satOff val="0"/>
            <a:lumOff val="0"/>
            <a:alphaOff val="0"/>
          </a:schemeClr>
        </a:solidFill>
        <a:ln w="12700" cap="flat" cmpd="sng" algn="ctr">
          <a:solidFill>
            <a:schemeClr val="lt1">
              <a:hueOff val="0"/>
              <a:satOff val="0"/>
              <a:lumOff val="0"/>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itchFamily="2" charset="77"/>
            </a:rPr>
            <a:t>Receive the Security Policy Suite</a:t>
          </a:r>
        </a:p>
      </dsp:txBody>
      <dsp:txXfrm>
        <a:off x="1407" y="9521"/>
        <a:ext cx="2470453" cy="1097979"/>
      </dsp:txXfrm>
    </dsp:sp>
    <dsp:sp modelId="{7CC1E2E1-686B-4389-869B-173FCF82A95B}">
      <dsp:nvSpPr>
        <dsp:cNvPr id="0" name=""/>
        <dsp:cNvSpPr/>
      </dsp:nvSpPr>
      <dsp:spPr>
        <a:xfrm>
          <a:off x="2197366" y="9521"/>
          <a:ext cx="2744948" cy="1097979"/>
        </a:xfrm>
        <a:prstGeom prst="chevron">
          <a:avLst/>
        </a:prstGeom>
        <a:solidFill>
          <a:schemeClr val="accent1">
            <a:hueOff val="0"/>
            <a:satOff val="0"/>
            <a:lumOff val="0"/>
            <a:alpha val="90000"/>
          </a:schemeClr>
        </a:solidFill>
        <a:ln w="12700" cap="flat" cmpd="sng" algn="ctr">
          <a:solidFill>
            <a:schemeClr val="lt1">
              <a:hueOff val="0"/>
              <a:satOff val="0"/>
              <a:lumOff val="0"/>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itchFamily="2" charset="77"/>
            </a:rPr>
            <a:t>First-Pass Review</a:t>
          </a:r>
        </a:p>
      </dsp:txBody>
      <dsp:txXfrm>
        <a:off x="2746356" y="9521"/>
        <a:ext cx="1646969" cy="1097979"/>
      </dsp:txXfrm>
    </dsp:sp>
    <dsp:sp modelId="{801EC291-B065-4C7E-BFA7-FB57F51A480D}">
      <dsp:nvSpPr>
        <dsp:cNvPr id="0" name=""/>
        <dsp:cNvSpPr/>
      </dsp:nvSpPr>
      <dsp:spPr>
        <a:xfrm>
          <a:off x="4393325" y="9521"/>
          <a:ext cx="2744948" cy="1097979"/>
        </a:xfrm>
        <a:prstGeom prst="chevron">
          <a:avLst/>
        </a:prstGeom>
        <a:solidFill>
          <a:schemeClr val="accent1">
            <a:hueOff val="0"/>
            <a:satOff val="0"/>
            <a:lumOff val="0"/>
            <a:alpha val="90000"/>
          </a:schemeClr>
        </a:solidFill>
        <a:ln w="12700" cap="flat" cmpd="sng" algn="ctr">
          <a:solidFill>
            <a:schemeClr val="lt1">
              <a:hueOff val="0"/>
              <a:satOff val="0"/>
              <a:lumOff val="0"/>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itchFamily="2" charset="77"/>
            </a:rPr>
            <a:t>Discuss With Member</a:t>
          </a:r>
        </a:p>
      </dsp:txBody>
      <dsp:txXfrm>
        <a:off x="4942315" y="9521"/>
        <a:ext cx="1646969" cy="1097979"/>
      </dsp:txXfrm>
    </dsp:sp>
    <dsp:sp modelId="{7D85C706-68C0-4724-8A86-B7A2D2DE895A}">
      <dsp:nvSpPr>
        <dsp:cNvPr id="0" name=""/>
        <dsp:cNvSpPr/>
      </dsp:nvSpPr>
      <dsp:spPr>
        <a:xfrm>
          <a:off x="6589284" y="9521"/>
          <a:ext cx="2744948" cy="1097979"/>
        </a:xfrm>
        <a:prstGeom prst="chevron">
          <a:avLst/>
        </a:prstGeom>
        <a:solidFill>
          <a:schemeClr val="accent1">
            <a:hueOff val="0"/>
            <a:satOff val="0"/>
            <a:lumOff val="0"/>
            <a:alpha val="90000"/>
          </a:schemeClr>
        </a:solidFill>
        <a:ln w="12700" cap="flat" cmpd="sng" algn="ctr">
          <a:solidFill>
            <a:schemeClr val="lt1">
              <a:hueOff val="0"/>
              <a:satOff val="0"/>
              <a:lumOff val="0"/>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itchFamily="2" charset="77"/>
            </a:rPr>
            <a:t>Complete Review</a:t>
          </a:r>
        </a:p>
      </dsp:txBody>
      <dsp:txXfrm>
        <a:off x="7138274" y="9521"/>
        <a:ext cx="1646969" cy="1097979"/>
      </dsp:txXfrm>
    </dsp:sp>
    <dsp:sp modelId="{77E21160-6042-46C7-B7B1-A932E6E12B57}">
      <dsp:nvSpPr>
        <dsp:cNvPr id="0" name=""/>
        <dsp:cNvSpPr/>
      </dsp:nvSpPr>
      <dsp:spPr>
        <a:xfrm>
          <a:off x="8785243" y="9521"/>
          <a:ext cx="2744948" cy="1097979"/>
        </a:xfrm>
        <a:prstGeom prst="chevron">
          <a:avLst/>
        </a:prstGeom>
        <a:solidFill>
          <a:schemeClr val="accent1">
            <a:hueOff val="0"/>
            <a:satOff val="0"/>
            <a:lumOff val="0"/>
            <a:alpha val="90000"/>
          </a:schemeClr>
        </a:solidFill>
        <a:ln w="12700" cap="flat" cmpd="sng" algn="ctr">
          <a:solidFill>
            <a:schemeClr val="lt1">
              <a:hueOff val="0"/>
              <a:satOff val="0"/>
              <a:lumOff val="0"/>
              <a:alpha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itchFamily="2" charset="77"/>
            </a:rPr>
            <a:t>Send Deliverable</a:t>
          </a:r>
        </a:p>
      </dsp:txBody>
      <dsp:txXfrm>
        <a:off x="9334233" y="9521"/>
        <a:ext cx="1646969" cy="109797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3421FBE2-D7AF-034E-A3E8-B3AFB8825F2F}" type="datetimeFigureOut">
              <a:rPr lang="en-US" smtClean="0"/>
              <a:t>7/25/2023</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99581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74114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102984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dirty="0"/>
          </a:p>
        </p:txBody>
      </p:sp>
    </p:spTree>
    <p:extLst>
      <p:ext uri="{BB962C8B-B14F-4D97-AF65-F5344CB8AC3E}">
        <p14:creationId xmlns:p14="http://schemas.microsoft.com/office/powerpoint/2010/main" val="553378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Cover-Dark-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AB8C1-6C40-CD43-B475-2AF9EA36EA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7693" y="2785036"/>
            <a:ext cx="2818202" cy="965200"/>
          </a:xfrm>
          <a:prstGeom prst="rect">
            <a:avLst/>
          </a:prstGeom>
        </p:spPr>
      </p:pic>
    </p:spTree>
    <p:extLst>
      <p:ext uri="{BB962C8B-B14F-4D97-AF65-F5344CB8AC3E}">
        <p14:creationId xmlns:p14="http://schemas.microsoft.com/office/powerpoint/2010/main" val="394190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p:txBody>
          <a:bodyPr>
            <a:noAutofit/>
          </a:bodyPr>
          <a:lstStyle>
            <a:lvl1pPr>
              <a:defRPr b="0" i="0"/>
            </a:lvl1pPr>
          </a:lstStyle>
          <a:p>
            <a:r>
              <a:rPr lang="en-US" dirty="0"/>
              <a:t>Click to edit Master title style</a:t>
            </a:r>
          </a:p>
        </p:txBody>
      </p:sp>
    </p:spTree>
    <p:extLst>
      <p:ext uri="{BB962C8B-B14F-4D97-AF65-F5344CB8AC3E}">
        <p14:creationId xmlns:p14="http://schemas.microsoft.com/office/powerpoint/2010/main" val="40573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4967041" cy="1130188"/>
          </a:xfrm>
        </p:spPr>
        <p:txBody>
          <a:bodyPr>
            <a:noAutofit/>
          </a:bodyPr>
          <a:lstStyle>
            <a:lvl1pPr>
              <a:defRPr b="0" i="0"/>
            </a:lvl1pPr>
          </a:lstStyle>
          <a:p>
            <a:r>
              <a:rPr lang="en-US" dirty="0"/>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ts val="24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ext Placeholder 14">
            <a:extLst>
              <a:ext uri="{FF2B5EF4-FFF2-40B4-BE49-F238E27FC236}">
                <a16:creationId xmlns:a16="http://schemas.microsoft.com/office/drawing/2014/main" id="{D072FBE1-404B-704C-8D95-69F4ED357140}"/>
              </a:ext>
            </a:extLst>
          </p:cNvPr>
          <p:cNvSpPr>
            <a:spLocks noGrp="1"/>
          </p:cNvSpPr>
          <p:nvPr>
            <p:ph type="body" sz="quarter" idx="12"/>
          </p:nvPr>
        </p:nvSpPr>
        <p:spPr>
          <a:xfrm>
            <a:off x="371476" y="2699132"/>
            <a:ext cx="3744912" cy="2680175"/>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06848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67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Dark-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079498"/>
            <a:ext cx="7385845" cy="1306512"/>
          </a:xfrm>
          <a:prstGeom prst="rect">
            <a:avLst/>
          </a:prstGeom>
        </p:spPr>
        <p:txBody>
          <a:bodyPr/>
          <a:lstStyle>
            <a:lvl1pPr>
              <a:lnSpc>
                <a:spcPct val="90000"/>
              </a:lnSpc>
              <a:defRPr sz="4400" b="1" i="0">
                <a:solidFill>
                  <a:schemeClr val="bg1"/>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6" name="Text Placeholder 12">
            <a:extLst>
              <a:ext uri="{FF2B5EF4-FFF2-40B4-BE49-F238E27FC236}">
                <a16:creationId xmlns:a16="http://schemas.microsoft.com/office/drawing/2014/main" id="{DF31F409-10D7-214C-A105-94C6E513151D}"/>
              </a:ext>
            </a:extLst>
          </p:cNvPr>
          <p:cNvSpPr>
            <a:spLocks noGrp="1"/>
          </p:cNvSpPr>
          <p:nvPr>
            <p:ph type="body" sz="quarter" idx="11" hasCustomPrompt="1"/>
          </p:nvPr>
        </p:nvSpPr>
        <p:spPr>
          <a:xfrm>
            <a:off x="650875" y="2482056"/>
            <a:ext cx="5703626" cy="1893887"/>
          </a:xfrm>
          <a:prstGeom prst="rect">
            <a:avLst/>
          </a:prstGeom>
        </p:spPr>
        <p:txBody>
          <a:bodyPr/>
          <a:lstStyle>
            <a:lvl1pPr>
              <a:lnSpc>
                <a:spcPct val="100000"/>
              </a:lnSpc>
              <a:defRPr sz="2400" b="0" i="0">
                <a:solidFill>
                  <a:schemeClr val="bg1"/>
                </a:solidFill>
                <a:latin typeface="Exo" panose="02000503000000000000"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
        <p:nvSpPr>
          <p:cNvPr id="2" name="object 40">
            <a:extLst>
              <a:ext uri="{FF2B5EF4-FFF2-40B4-BE49-F238E27FC236}">
                <a16:creationId xmlns:a16="http://schemas.microsoft.com/office/drawing/2014/main" id="{7A8F9737-3AC4-0BD2-ED4C-A403ABF23456}"/>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rgbClr val="DCDCDC"/>
                </a:solidFill>
                <a:latin typeface="Roboto Condensed Light" panose="02000000000000000000" pitchFamily="2" charset="0"/>
                <a:ea typeface="Roboto Condensed Light" panose="02000000000000000000" pitchFamily="2" charset="0"/>
                <a:cs typeface="Arial"/>
              </a:rPr>
              <a:t>Info-Tech </a:t>
            </a:r>
            <a:r>
              <a:rPr sz="788" b="0" i="0" spc="3" dirty="0">
                <a:solidFill>
                  <a:srgbClr val="DCDCDC"/>
                </a:solidFill>
                <a:latin typeface="Roboto Condensed Light" panose="02000000000000000000" pitchFamily="2" charset="0"/>
                <a:ea typeface="Roboto Condensed Light" panose="02000000000000000000" pitchFamily="2" charset="0"/>
                <a:cs typeface="Arial"/>
              </a:rPr>
              <a:t>Research </a:t>
            </a:r>
            <a:r>
              <a:rPr sz="788" b="0" i="0" spc="6" dirty="0">
                <a:solidFill>
                  <a:srgbClr val="DCDCDC"/>
                </a:solidFill>
                <a:latin typeface="Roboto Condensed Light" panose="02000000000000000000" pitchFamily="2" charset="0"/>
                <a:ea typeface="Roboto Condensed Light" panose="02000000000000000000" pitchFamily="2" charset="0"/>
                <a:cs typeface="Arial"/>
              </a:rPr>
              <a:t>Group </a:t>
            </a:r>
            <a:r>
              <a:rPr sz="788" b="0" i="0" spc="3" dirty="0">
                <a:solidFill>
                  <a:srgbClr val="DCDCDC"/>
                </a:solidFill>
                <a:latin typeface="Roboto Condensed Light" panose="02000000000000000000" pitchFamily="2" charset="0"/>
                <a:ea typeface="Roboto Condensed Light" panose="02000000000000000000" pitchFamily="2" charset="0"/>
                <a:cs typeface="Arial"/>
              </a:rPr>
              <a:t>Inc. </a:t>
            </a:r>
            <a:r>
              <a:rPr sz="788" b="0" i="0" dirty="0">
                <a:solidFill>
                  <a:srgbClr val="DCDCDC"/>
                </a:solidFill>
                <a:latin typeface="Roboto Condensed Light" panose="02000000000000000000" pitchFamily="2" charset="0"/>
                <a:ea typeface="Roboto Condensed Light" panose="02000000000000000000" pitchFamily="2" charset="0"/>
                <a:cs typeface="Arial"/>
              </a:rPr>
              <a:t>is </a:t>
            </a:r>
            <a:r>
              <a:rPr sz="788" b="0" i="0" spc="6" dirty="0">
                <a:solidFill>
                  <a:srgbClr val="DCDCDC"/>
                </a:solidFill>
                <a:latin typeface="Roboto Condensed Light" panose="02000000000000000000" pitchFamily="2" charset="0"/>
                <a:ea typeface="Roboto Condensed Light" panose="02000000000000000000" pitchFamily="2" charset="0"/>
                <a:cs typeface="Arial"/>
              </a:rPr>
              <a:t>a </a:t>
            </a:r>
            <a:r>
              <a:rPr sz="788" b="0" i="0" dirty="0">
                <a:solidFill>
                  <a:srgbClr val="DCDCDC"/>
                </a:solidFill>
                <a:latin typeface="Roboto Condensed Light" panose="02000000000000000000" pitchFamily="2" charset="0"/>
                <a:ea typeface="Roboto Condensed Light" panose="02000000000000000000" pitchFamily="2" charset="0"/>
                <a:cs typeface="Arial"/>
              </a:rPr>
              <a:t>global leader </a:t>
            </a:r>
            <a:r>
              <a:rPr sz="788" b="0" i="0" spc="3" dirty="0">
                <a:solidFill>
                  <a:srgbClr val="DCDCDC"/>
                </a:solidFill>
                <a:latin typeface="Roboto Condensed Light" panose="02000000000000000000" pitchFamily="2" charset="0"/>
                <a:ea typeface="Roboto Condensed Light" panose="02000000000000000000" pitchFamily="2" charset="0"/>
                <a:cs typeface="Arial"/>
              </a:rPr>
              <a:t>in </a:t>
            </a:r>
            <a:r>
              <a:rPr sz="788" b="0" i="0" dirty="0">
                <a:solidFill>
                  <a:srgbClr val="DCDCDC"/>
                </a:solidFill>
                <a:latin typeface="Roboto Condensed Light" panose="02000000000000000000" pitchFamily="2" charset="0"/>
                <a:ea typeface="Roboto Condensed Light" panose="02000000000000000000" pitchFamily="2" charset="0"/>
                <a:cs typeface="Arial"/>
              </a:rPr>
              <a:t>providing </a:t>
            </a:r>
            <a:r>
              <a:rPr sz="788" b="0" i="0" spc="3" dirty="0">
                <a:solidFill>
                  <a:srgbClr val="DCDCDC"/>
                </a:solidFill>
                <a:latin typeface="Roboto Condensed Light" panose="02000000000000000000" pitchFamily="2" charset="0"/>
                <a:ea typeface="Roboto Condensed Light" panose="02000000000000000000" pitchFamily="2" charset="0"/>
                <a:cs typeface="Arial"/>
              </a:rPr>
              <a:t>IT research</a:t>
            </a:r>
            <a:r>
              <a:rPr sz="788" b="0" i="0" spc="64"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and</a:t>
            </a:r>
            <a:r>
              <a:rPr sz="788" b="0" i="0" spc="9" dirty="0">
                <a:solidFill>
                  <a:srgbClr val="DCDCDC"/>
                </a:solidFill>
                <a:latin typeface="Roboto Condensed Light" panose="02000000000000000000" pitchFamily="2" charset="0"/>
                <a:ea typeface="Roboto Condensed Light" panose="02000000000000000000" pitchFamily="2" charset="0"/>
                <a:cs typeface="Arial"/>
              </a:rPr>
              <a:t> </a:t>
            </a:r>
            <a:r>
              <a:rPr sz="788" b="0" i="0" dirty="0">
                <a:solidFill>
                  <a:srgbClr val="DCDCDC"/>
                </a:solidFill>
                <a:latin typeface="Roboto Condensed Light" panose="02000000000000000000" pitchFamily="2" charset="0"/>
                <a:ea typeface="Roboto Condensed Light" panose="02000000000000000000" pitchFamily="2" charset="0"/>
                <a:cs typeface="Arial"/>
              </a:rPr>
              <a:t>advice. </a:t>
            </a:r>
            <a:r>
              <a:rPr sz="788" b="0" i="0" spc="-6" dirty="0">
                <a:solidFill>
                  <a:srgbClr val="DCDCDC"/>
                </a:solidFill>
                <a:latin typeface="Roboto Condensed Light" panose="02000000000000000000" pitchFamily="2" charset="0"/>
                <a:ea typeface="Roboto Condensed Light" panose="02000000000000000000" pitchFamily="2" charset="0"/>
                <a:cs typeface="Arial"/>
              </a:rPr>
              <a:t>Info-Tech’s </a:t>
            </a:r>
            <a:r>
              <a:rPr sz="788" b="0" i="0" dirty="0">
                <a:solidFill>
                  <a:srgbClr val="DCDCDC"/>
                </a:solidFill>
                <a:latin typeface="Roboto Condensed Light" panose="02000000000000000000" pitchFamily="2" charset="0"/>
                <a:ea typeface="Roboto Condensed Light" panose="02000000000000000000" pitchFamily="2" charset="0"/>
                <a:cs typeface="Arial"/>
              </a:rPr>
              <a:t>products </a:t>
            </a:r>
            <a:r>
              <a:rPr sz="788" b="0" i="0" spc="3" dirty="0">
                <a:solidFill>
                  <a:srgbClr val="DCDCDC"/>
                </a:solidFill>
                <a:latin typeface="Roboto Condensed Light" panose="02000000000000000000" pitchFamily="2" charset="0"/>
                <a:ea typeface="Roboto Condensed Light" panose="02000000000000000000" pitchFamily="2" charset="0"/>
                <a:cs typeface="Arial"/>
              </a:rPr>
              <a:t>and services </a:t>
            </a:r>
            <a:r>
              <a:rPr sz="788" b="0" i="0" spc="6" dirty="0">
                <a:solidFill>
                  <a:srgbClr val="DCDCDC"/>
                </a:solidFill>
                <a:latin typeface="Roboto Condensed Light" panose="02000000000000000000" pitchFamily="2" charset="0"/>
                <a:ea typeface="Roboto Condensed Light" panose="02000000000000000000" pitchFamily="2" charset="0"/>
                <a:cs typeface="Arial"/>
              </a:rPr>
              <a:t>combine </a:t>
            </a:r>
            <a:r>
              <a:rPr sz="788" b="0" i="0" dirty="0">
                <a:solidFill>
                  <a:srgbClr val="DCDCDC"/>
                </a:solidFill>
                <a:latin typeface="Roboto Condensed Light" panose="02000000000000000000" pitchFamily="2" charset="0"/>
                <a:ea typeface="Roboto Condensed Light" panose="02000000000000000000" pitchFamily="2" charset="0"/>
                <a:cs typeface="Arial"/>
              </a:rPr>
              <a:t>actionable insight </a:t>
            </a:r>
            <a:r>
              <a:rPr sz="788" b="0" i="0" spc="3" dirty="0">
                <a:solidFill>
                  <a:srgbClr val="DCDCDC"/>
                </a:solidFill>
                <a:latin typeface="Roboto Condensed Light" panose="02000000000000000000" pitchFamily="2" charset="0"/>
                <a:ea typeface="Roboto Condensed Light" panose="02000000000000000000" pitchFamily="2" charset="0"/>
                <a:cs typeface="Arial"/>
              </a:rPr>
              <a:t>and relevant</a:t>
            </a:r>
            <a:r>
              <a:rPr sz="788" b="0" i="0" spc="76"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advice</a:t>
            </a:r>
            <a:r>
              <a:rPr sz="788" b="0" i="0" spc="12" dirty="0">
                <a:solidFill>
                  <a:srgbClr val="DCDCDC"/>
                </a:solidFill>
                <a:latin typeface="Roboto Condensed Light" panose="02000000000000000000" pitchFamily="2" charset="0"/>
                <a:ea typeface="Roboto Condensed Light" panose="02000000000000000000" pitchFamily="2" charset="0"/>
                <a:cs typeface="Arial"/>
              </a:rPr>
              <a:t> </a:t>
            </a:r>
            <a:r>
              <a:rPr sz="788" b="0" i="0" dirty="0">
                <a:solidFill>
                  <a:srgbClr val="DCDCDC"/>
                </a:solidFill>
                <a:latin typeface="Roboto Condensed Light" panose="02000000000000000000" pitchFamily="2" charset="0"/>
                <a:ea typeface="Roboto Condensed Light" panose="02000000000000000000" pitchFamily="2" charset="0"/>
                <a:cs typeface="Arial"/>
              </a:rPr>
              <a:t>with </a:t>
            </a:r>
            <a:r>
              <a:rPr sz="788" b="0" i="0" spc="3" dirty="0">
                <a:solidFill>
                  <a:srgbClr val="DCDCDC"/>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concerns.</a:t>
            </a:r>
            <a:endParaRPr sz="788" b="0" i="0" dirty="0">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DCDCDC"/>
                </a:solidFill>
                <a:latin typeface="Roboto Condensed Light" panose="02000000000000000000" pitchFamily="2" charset="0"/>
                <a:ea typeface="Roboto Condensed Light" panose="02000000000000000000" pitchFamily="2" charset="0"/>
                <a:cs typeface="Arial"/>
              </a:rPr>
              <a:t>23</a:t>
            </a:r>
            <a:r>
              <a:rPr sz="788" b="0" i="0" spc="3" dirty="0">
                <a:solidFill>
                  <a:srgbClr val="DCDCDC"/>
                </a:solidFill>
                <a:latin typeface="Roboto Condensed Light" panose="02000000000000000000" pitchFamily="2" charset="0"/>
                <a:ea typeface="Roboto Condensed Light" panose="02000000000000000000" pitchFamily="2" charset="0"/>
                <a:cs typeface="Arial"/>
              </a:rPr>
              <a:t> </a:t>
            </a:r>
            <a:r>
              <a:rPr sz="788" b="0" i="0" spc="-6" dirty="0">
                <a:solidFill>
                  <a:srgbClr val="DCDCDC"/>
                </a:solidFill>
                <a:latin typeface="Roboto Condensed Light" panose="02000000000000000000" pitchFamily="2" charset="0"/>
                <a:ea typeface="Roboto Condensed Light" panose="02000000000000000000" pitchFamily="2" charset="0"/>
                <a:cs typeface="Arial"/>
              </a:rPr>
              <a:t>Info-Tech </a:t>
            </a:r>
            <a:r>
              <a:rPr sz="788" b="0" i="0" spc="3" dirty="0">
                <a:solidFill>
                  <a:srgbClr val="DCDCDC"/>
                </a:solidFill>
                <a:latin typeface="Roboto Condensed Light" panose="02000000000000000000" pitchFamily="2" charset="0"/>
                <a:ea typeface="Roboto Condensed Light" panose="02000000000000000000" pitchFamily="2" charset="0"/>
                <a:cs typeface="Arial"/>
              </a:rPr>
              <a:t>Research </a:t>
            </a:r>
            <a:r>
              <a:rPr sz="788" b="0" i="0" spc="6" dirty="0">
                <a:solidFill>
                  <a:srgbClr val="DCDCDC"/>
                </a:solidFill>
                <a:latin typeface="Roboto Condensed Light" panose="02000000000000000000" pitchFamily="2" charset="0"/>
                <a:ea typeface="Roboto Condensed Light" panose="02000000000000000000" pitchFamily="2" charset="0"/>
                <a:cs typeface="Arial"/>
              </a:rPr>
              <a:t>Group</a:t>
            </a:r>
            <a:r>
              <a:rPr sz="788" b="0" i="0" spc="-27"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Inc.</a:t>
            </a:r>
            <a:endParaRPr sz="788" b="0" i="0" dirty="0">
              <a:latin typeface="Roboto Condensed Light" panose="02000000000000000000" pitchFamily="2" charset="0"/>
              <a:ea typeface="Roboto Condensed Light" panose="02000000000000000000" pitchFamily="2" charset="0"/>
              <a:cs typeface="Arial"/>
            </a:endParaRPr>
          </a:p>
        </p:txBody>
      </p:sp>
      <p:pic>
        <p:nvPicPr>
          <p:cNvPr id="3" name="Picture 2">
            <a:extLst>
              <a:ext uri="{FF2B5EF4-FFF2-40B4-BE49-F238E27FC236}">
                <a16:creationId xmlns:a16="http://schemas.microsoft.com/office/drawing/2014/main" id="{B6081D7D-2169-4648-4D0A-8C119E8591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8392" y="5803901"/>
            <a:ext cx="2818202" cy="965200"/>
          </a:xfrm>
          <a:prstGeom prst="rect">
            <a:avLst/>
          </a:prstGeom>
        </p:spPr>
      </p:pic>
    </p:spTree>
    <p:extLst>
      <p:ext uri="{BB962C8B-B14F-4D97-AF65-F5344CB8AC3E}">
        <p14:creationId xmlns:p14="http://schemas.microsoft.com/office/powerpoint/2010/main" val="8842615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rgbClr val="717171"/>
                </a:solidFill>
                <a:latin typeface="Roboto Condensed Light" panose="02000000000000000000" pitchFamily="2" charset="0"/>
                <a:ea typeface="Roboto Condensed Light" panose="02000000000000000000" pitchFamily="2" charset="0"/>
                <a:cs typeface="Arial"/>
              </a:rPr>
              <a:t>Info-Tech </a:t>
            </a:r>
            <a:r>
              <a:rPr sz="788" b="0" i="0" spc="3" dirty="0">
                <a:solidFill>
                  <a:srgbClr val="717171"/>
                </a:solidFill>
                <a:latin typeface="Roboto Condensed Light" panose="02000000000000000000" pitchFamily="2" charset="0"/>
                <a:ea typeface="Roboto Condensed Light" panose="02000000000000000000" pitchFamily="2" charset="0"/>
                <a:cs typeface="Arial"/>
              </a:rPr>
              <a:t>Research </a:t>
            </a:r>
            <a:r>
              <a:rPr sz="788" b="0" i="0" spc="6" dirty="0">
                <a:solidFill>
                  <a:srgbClr val="717171"/>
                </a:solidFill>
                <a:latin typeface="Roboto Condensed Light" panose="02000000000000000000" pitchFamily="2" charset="0"/>
                <a:ea typeface="Roboto Condensed Light" panose="02000000000000000000" pitchFamily="2" charset="0"/>
                <a:cs typeface="Arial"/>
              </a:rPr>
              <a:t>Group </a:t>
            </a:r>
            <a:r>
              <a:rPr sz="788" b="0" i="0" spc="3" dirty="0">
                <a:solidFill>
                  <a:srgbClr val="717171"/>
                </a:solidFill>
                <a:latin typeface="Roboto Condensed Light" panose="02000000000000000000" pitchFamily="2" charset="0"/>
                <a:ea typeface="Roboto Condensed Light" panose="02000000000000000000" pitchFamily="2" charset="0"/>
                <a:cs typeface="Arial"/>
              </a:rPr>
              <a:t>Inc. </a:t>
            </a:r>
            <a:r>
              <a:rPr sz="788" b="0" i="0" dirty="0">
                <a:solidFill>
                  <a:srgbClr val="717171"/>
                </a:solidFill>
                <a:latin typeface="Roboto Condensed Light" panose="02000000000000000000" pitchFamily="2" charset="0"/>
                <a:ea typeface="Roboto Condensed Light" panose="02000000000000000000" pitchFamily="2" charset="0"/>
                <a:cs typeface="Arial"/>
              </a:rPr>
              <a:t>is </a:t>
            </a:r>
            <a:r>
              <a:rPr sz="788" b="0" i="0" spc="6" dirty="0">
                <a:solidFill>
                  <a:srgbClr val="717171"/>
                </a:solidFill>
                <a:latin typeface="Roboto Condensed Light" panose="02000000000000000000" pitchFamily="2" charset="0"/>
                <a:ea typeface="Roboto Condensed Light" panose="02000000000000000000" pitchFamily="2" charset="0"/>
                <a:cs typeface="Arial"/>
              </a:rPr>
              <a:t>a </a:t>
            </a:r>
            <a:r>
              <a:rPr sz="788" b="0" i="0" dirty="0">
                <a:solidFill>
                  <a:srgbClr val="717171"/>
                </a:solidFill>
                <a:latin typeface="Roboto Condensed Light" panose="02000000000000000000" pitchFamily="2" charset="0"/>
                <a:ea typeface="Roboto Condensed Light" panose="02000000000000000000" pitchFamily="2" charset="0"/>
                <a:cs typeface="Arial"/>
              </a:rPr>
              <a:t>global leader </a:t>
            </a:r>
            <a:r>
              <a:rPr sz="788" b="0" i="0" spc="3" dirty="0">
                <a:solidFill>
                  <a:srgbClr val="717171"/>
                </a:solidFill>
                <a:latin typeface="Roboto Condensed Light" panose="02000000000000000000" pitchFamily="2" charset="0"/>
                <a:ea typeface="Roboto Condensed Light" panose="02000000000000000000" pitchFamily="2" charset="0"/>
                <a:cs typeface="Arial"/>
              </a:rPr>
              <a:t>in </a:t>
            </a:r>
            <a:r>
              <a:rPr sz="788" b="0" i="0" dirty="0">
                <a:solidFill>
                  <a:srgbClr val="717171"/>
                </a:solidFill>
                <a:latin typeface="Roboto Condensed Light" panose="02000000000000000000" pitchFamily="2" charset="0"/>
                <a:ea typeface="Roboto Condensed Light" panose="02000000000000000000" pitchFamily="2" charset="0"/>
                <a:cs typeface="Arial"/>
              </a:rPr>
              <a:t>providing </a:t>
            </a:r>
            <a:r>
              <a:rPr sz="788" b="0" i="0" spc="3" dirty="0">
                <a:solidFill>
                  <a:srgbClr val="717171"/>
                </a:solidFill>
                <a:latin typeface="Roboto Condensed Light" panose="02000000000000000000" pitchFamily="2" charset="0"/>
                <a:ea typeface="Roboto Condensed Light" panose="02000000000000000000" pitchFamily="2" charset="0"/>
                <a:cs typeface="Arial"/>
              </a:rPr>
              <a:t>IT research</a:t>
            </a:r>
            <a:r>
              <a:rPr sz="788" b="0" i="0" spc="64"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and</a:t>
            </a:r>
            <a:r>
              <a:rPr sz="788" b="0" i="0" spc="9" dirty="0">
                <a:solidFill>
                  <a:srgbClr val="717171"/>
                </a:solidFill>
                <a:latin typeface="Roboto Condensed Light" panose="02000000000000000000" pitchFamily="2" charset="0"/>
                <a:ea typeface="Roboto Condensed Light" panose="02000000000000000000" pitchFamily="2" charset="0"/>
                <a:cs typeface="Arial"/>
              </a:rPr>
              <a:t> </a:t>
            </a:r>
            <a:r>
              <a:rPr sz="788" b="0" i="0" dirty="0">
                <a:solidFill>
                  <a:srgbClr val="717171"/>
                </a:solidFill>
                <a:latin typeface="Roboto Condensed Light" panose="02000000000000000000" pitchFamily="2" charset="0"/>
                <a:ea typeface="Roboto Condensed Light" panose="02000000000000000000" pitchFamily="2" charset="0"/>
                <a:cs typeface="Arial"/>
              </a:rPr>
              <a:t>advice.  </a:t>
            </a:r>
            <a:r>
              <a:rPr sz="788" b="0" i="0" spc="-6" dirty="0">
                <a:solidFill>
                  <a:srgbClr val="717171"/>
                </a:solidFill>
                <a:latin typeface="Roboto Condensed Light" panose="02000000000000000000" pitchFamily="2" charset="0"/>
                <a:ea typeface="Roboto Condensed Light" panose="02000000000000000000" pitchFamily="2" charset="0"/>
                <a:cs typeface="Arial"/>
              </a:rPr>
              <a:t>Info-Tech’s </a:t>
            </a:r>
            <a:r>
              <a:rPr sz="788" b="0" i="0" dirty="0">
                <a:solidFill>
                  <a:srgbClr val="717171"/>
                </a:solidFill>
                <a:latin typeface="Roboto Condensed Light" panose="02000000000000000000" pitchFamily="2" charset="0"/>
                <a:ea typeface="Roboto Condensed Light" panose="02000000000000000000" pitchFamily="2" charset="0"/>
                <a:cs typeface="Arial"/>
              </a:rPr>
              <a:t>products </a:t>
            </a:r>
            <a:r>
              <a:rPr sz="788" b="0" i="0" spc="3" dirty="0">
                <a:solidFill>
                  <a:srgbClr val="717171"/>
                </a:solidFill>
                <a:latin typeface="Roboto Condensed Light" panose="02000000000000000000" pitchFamily="2" charset="0"/>
                <a:ea typeface="Roboto Condensed Light" panose="02000000000000000000" pitchFamily="2" charset="0"/>
                <a:cs typeface="Arial"/>
              </a:rPr>
              <a:t>and services </a:t>
            </a:r>
            <a:r>
              <a:rPr sz="788" b="0" i="0" spc="6" dirty="0">
                <a:solidFill>
                  <a:srgbClr val="717171"/>
                </a:solidFill>
                <a:latin typeface="Roboto Condensed Light" panose="02000000000000000000" pitchFamily="2" charset="0"/>
                <a:ea typeface="Roboto Condensed Light" panose="02000000000000000000" pitchFamily="2" charset="0"/>
                <a:cs typeface="Arial"/>
              </a:rPr>
              <a:t>combine </a:t>
            </a:r>
            <a:r>
              <a:rPr sz="788" b="0" i="0" dirty="0">
                <a:solidFill>
                  <a:srgbClr val="717171"/>
                </a:solidFill>
                <a:latin typeface="Roboto Condensed Light" panose="02000000000000000000" pitchFamily="2" charset="0"/>
                <a:ea typeface="Roboto Condensed Light" panose="02000000000000000000" pitchFamily="2" charset="0"/>
                <a:cs typeface="Arial"/>
              </a:rPr>
              <a:t>actionable insight </a:t>
            </a:r>
            <a:r>
              <a:rPr sz="788" b="0" i="0" spc="3" dirty="0">
                <a:solidFill>
                  <a:srgbClr val="717171"/>
                </a:solidFill>
                <a:latin typeface="Roboto Condensed Light" panose="02000000000000000000" pitchFamily="2" charset="0"/>
                <a:ea typeface="Roboto Condensed Light" panose="02000000000000000000" pitchFamily="2" charset="0"/>
                <a:cs typeface="Arial"/>
              </a:rPr>
              <a:t>and relevant</a:t>
            </a:r>
            <a:r>
              <a:rPr sz="788" b="0" i="0" spc="76"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advice</a:t>
            </a:r>
            <a:r>
              <a:rPr sz="788" b="0" i="0" spc="12" dirty="0">
                <a:solidFill>
                  <a:srgbClr val="717171"/>
                </a:solidFill>
                <a:latin typeface="Roboto Condensed Light" panose="02000000000000000000" pitchFamily="2" charset="0"/>
                <a:ea typeface="Roboto Condensed Light" panose="02000000000000000000" pitchFamily="2" charset="0"/>
                <a:cs typeface="Arial"/>
              </a:rPr>
              <a:t> </a:t>
            </a:r>
            <a:r>
              <a:rPr sz="788" b="0" i="0" dirty="0">
                <a:solidFill>
                  <a:srgbClr val="717171"/>
                </a:solidFill>
                <a:latin typeface="Roboto Condensed Light" panose="02000000000000000000" pitchFamily="2" charset="0"/>
                <a:ea typeface="Roboto Condensed Light" panose="02000000000000000000" pitchFamily="2" charset="0"/>
                <a:cs typeface="Arial"/>
              </a:rPr>
              <a:t>with  </a:t>
            </a:r>
            <a:r>
              <a:rPr sz="788" b="0" i="0" spc="3" dirty="0">
                <a:solidFill>
                  <a:srgbClr val="71717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concerns.</a:t>
            </a:r>
            <a:endParaRPr sz="788" b="0" i="0" dirty="0">
              <a:solidFill>
                <a:srgbClr val="71717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1997-2019 </a:t>
            </a:r>
            <a:r>
              <a:rPr sz="788" b="0" i="0" spc="-6" dirty="0">
                <a:solidFill>
                  <a:srgbClr val="717171"/>
                </a:solidFill>
                <a:latin typeface="Roboto Condensed Light" panose="02000000000000000000" pitchFamily="2" charset="0"/>
                <a:ea typeface="Roboto Condensed Light" panose="02000000000000000000" pitchFamily="2" charset="0"/>
                <a:cs typeface="Arial"/>
              </a:rPr>
              <a:t>Info-Tech </a:t>
            </a:r>
            <a:r>
              <a:rPr sz="788" b="0" i="0" spc="3" dirty="0">
                <a:solidFill>
                  <a:srgbClr val="717171"/>
                </a:solidFill>
                <a:latin typeface="Roboto Condensed Light" panose="02000000000000000000" pitchFamily="2" charset="0"/>
                <a:ea typeface="Roboto Condensed Light" panose="02000000000000000000" pitchFamily="2" charset="0"/>
                <a:cs typeface="Arial"/>
              </a:rPr>
              <a:t>Research </a:t>
            </a:r>
            <a:r>
              <a:rPr sz="788" b="0" i="0" spc="6" dirty="0">
                <a:solidFill>
                  <a:srgbClr val="717171"/>
                </a:solidFill>
                <a:latin typeface="Roboto Condensed Light" panose="02000000000000000000" pitchFamily="2" charset="0"/>
                <a:ea typeface="Roboto Condensed Light" panose="02000000000000000000" pitchFamily="2" charset="0"/>
                <a:cs typeface="Arial"/>
              </a:rPr>
              <a:t>Group</a:t>
            </a:r>
            <a:r>
              <a:rPr sz="788" b="0" i="0" spc="-27"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Inc.</a:t>
            </a:r>
            <a:endParaRPr sz="788" b="0" i="0" dirty="0">
              <a:solidFill>
                <a:srgbClr val="71717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840497"/>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4239409" cy="1130188"/>
          </a:xfrm>
          <a:prstGeom prst="rect">
            <a:avLst/>
          </a:prstGeom>
        </p:spPr>
        <p:txBody>
          <a:bodyPr vert="horz" lIns="0" tIns="0" rIns="0" bIns="0" rtlCol="0" anchor="t" anchorCtr="0">
            <a:noAutofit/>
          </a:bodyPr>
          <a:lstStyle/>
          <a:p>
            <a:r>
              <a:rPr lang="en-US"/>
              <a:t>Click to edit Master title style</a:t>
            </a:r>
          </a:p>
        </p:txBody>
      </p:sp>
      <p:sp>
        <p:nvSpPr>
          <p:cNvPr id="4" name="Holder 6">
            <a:extLst>
              <a:ext uri="{FF2B5EF4-FFF2-40B4-BE49-F238E27FC236}">
                <a16:creationId xmlns:a16="http://schemas.microsoft.com/office/drawing/2014/main" id="{0C9EF370-3AFB-7744-ACCC-5BBC2EFA3D9B}"/>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701">
              <a:spcBef>
                <a:spcPts val="161"/>
              </a:spcBef>
              <a:tabLst>
                <a:tab pos="1309603" algn="l"/>
              </a:tabLst>
            </a:pPr>
            <a:r>
              <a:rPr lang="en-CA" dirty="0"/>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dirty="0">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682" r:id="rId1"/>
    <p:sldLayoutId id="2147483732" r:id="rId2"/>
    <p:sldLayoutId id="2147483795" r:id="rId3"/>
  </p:sldLayoutIdLst>
  <p:hf hdr="0" ftr="0" dt="0"/>
  <p:txStyles>
    <p:title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30"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46" userDrawn="1">
          <p15:clr>
            <a:srgbClr val="F26B43"/>
          </p15:clr>
        </p15:guide>
        <p15:guide id="14" pos="6267"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5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439634"/>
      </p:ext>
    </p:extLst>
  </p:cSld>
  <p:clrMap bg1="lt1" tx1="dk1" bg2="lt2" tx2="dk2" accent1="accent1" accent2="accent2" accent3="accent3" accent4="accent4" accent5="accent5" accent6="accent6" hlink="hlink" folHlink="folHlink"/>
  <p:sldLayoutIdLst>
    <p:sldLayoutId id="2147483800"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nfotech.com/research/ss/identify-the-best-framework-for-your-security-policie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AE35BF-99FE-5743-87D9-787924F11775}"/>
              </a:ext>
            </a:extLst>
          </p:cNvPr>
          <p:cNvSpPr>
            <a:spLocks noGrp="1"/>
          </p:cNvSpPr>
          <p:nvPr>
            <p:ph type="body" sz="quarter" idx="10"/>
          </p:nvPr>
        </p:nvSpPr>
        <p:spPr/>
        <p:txBody>
          <a:bodyPr/>
          <a:lstStyle/>
          <a:p>
            <a:r>
              <a:rPr lang="en-US" dirty="0"/>
              <a:t>Security Policy Review</a:t>
            </a:r>
          </a:p>
          <a:p>
            <a:endParaRPr lang="en-US" dirty="0"/>
          </a:p>
        </p:txBody>
      </p:sp>
      <p:sp>
        <p:nvSpPr>
          <p:cNvPr id="3" name="Text Placeholder 2">
            <a:extLst>
              <a:ext uri="{FF2B5EF4-FFF2-40B4-BE49-F238E27FC236}">
                <a16:creationId xmlns:a16="http://schemas.microsoft.com/office/drawing/2014/main" id="{B005E9F4-4E2B-FE4D-A8A9-AD07A0B1C590}"/>
              </a:ext>
            </a:extLst>
          </p:cNvPr>
          <p:cNvSpPr>
            <a:spLocks noGrp="1"/>
          </p:cNvSpPr>
          <p:nvPr>
            <p:ph type="body" sz="quarter" idx="11"/>
          </p:nvPr>
        </p:nvSpPr>
        <p:spPr>
          <a:xfrm>
            <a:off x="650875" y="2482056"/>
            <a:ext cx="6608341" cy="1893887"/>
          </a:xfrm>
        </p:spPr>
        <p:txBody>
          <a:bodyPr/>
          <a:lstStyle/>
          <a:p>
            <a:r>
              <a:rPr lang="en-US" dirty="0"/>
              <a:t>Review security requirements to identify gaps in the policy suite.</a:t>
            </a:r>
          </a:p>
          <a:p>
            <a:endParaRPr lang="en-US" dirty="0"/>
          </a:p>
        </p:txBody>
      </p:sp>
    </p:spTree>
    <p:extLst>
      <p:ext uri="{BB962C8B-B14F-4D97-AF65-F5344CB8AC3E}">
        <p14:creationId xmlns:p14="http://schemas.microsoft.com/office/powerpoint/2010/main" val="17314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2</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3" name="Title 2"/>
          <p:cNvSpPr>
            <a:spLocks noGrp="1"/>
          </p:cNvSpPr>
          <p:nvPr>
            <p:ph type="title"/>
          </p:nvPr>
        </p:nvSpPr>
        <p:spPr>
          <a:xfrm>
            <a:off x="354106" y="530021"/>
            <a:ext cx="6373624" cy="1130188"/>
          </a:xfrm>
        </p:spPr>
        <p:txBody>
          <a:bodyPr/>
          <a:lstStyle/>
          <a:p>
            <a:r>
              <a:rPr lang="en-US" dirty="0"/>
              <a:t>How to use</a:t>
            </a:r>
            <a:endParaRPr lang="en-CA" dirty="0"/>
          </a:p>
        </p:txBody>
      </p:sp>
      <p:sp>
        <p:nvSpPr>
          <p:cNvPr id="4" name="Text Placeholder 3"/>
          <p:cNvSpPr>
            <a:spLocks noGrp="1"/>
          </p:cNvSpPr>
          <p:nvPr>
            <p:ph type="body" sz="quarter" idx="11"/>
          </p:nvPr>
        </p:nvSpPr>
        <p:spPr>
          <a:xfrm>
            <a:off x="739133" y="2042618"/>
            <a:ext cx="10673508" cy="3088378"/>
          </a:xfrm>
        </p:spPr>
        <p:txBody>
          <a:bodyPr/>
          <a:lstStyle/>
          <a:p>
            <a:r>
              <a:rPr lang="en-US" sz="1400" dirty="0"/>
              <a:t>Use Info-Tech’s Security Policy Review service to assess the current state of your existing security policies. Identify gaps so that policies can be updated to align with industry best-practice standards.</a:t>
            </a:r>
          </a:p>
          <a:p>
            <a:r>
              <a:rPr lang="en-US" sz="1400" dirty="0"/>
              <a:t>The analyst will assess the level of completeness using the checklist based on Info-Tech’s framework and research. Additionally, the analyst will add their recommendations based on their personal industry experience where applicable. </a:t>
            </a:r>
          </a:p>
          <a:p>
            <a:r>
              <a:rPr lang="en-US" sz="1400" dirty="0"/>
              <a:t>This research also includes a visual dashboard that details your progress toward addressing the gaps within the policy checklist.</a:t>
            </a:r>
            <a:br>
              <a:rPr lang="en-US" dirty="0"/>
            </a:br>
            <a:endParaRPr lang="en-US" dirty="0"/>
          </a:p>
          <a:p>
            <a:endParaRPr lang="en-US" dirty="0"/>
          </a:p>
        </p:txBody>
      </p:sp>
      <p:sp>
        <p:nvSpPr>
          <p:cNvPr id="5" name="Rectangle 4"/>
          <p:cNvSpPr/>
          <p:nvPr/>
        </p:nvSpPr>
        <p:spPr>
          <a:xfrm>
            <a:off x="672458" y="1575599"/>
            <a:ext cx="10605142" cy="30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CA" sz="109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p:cNvSpPr/>
          <p:nvPr/>
        </p:nvSpPr>
        <p:spPr>
          <a:xfrm>
            <a:off x="672458" y="5604674"/>
            <a:ext cx="10605142" cy="30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CA" sz="109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02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CFD8D4-4DE3-BCCF-E978-0E85CEF096A1}"/>
              </a:ext>
            </a:extLst>
          </p:cNvPr>
          <p:cNvPicPr>
            <a:picLocks noChangeAspect="1"/>
          </p:cNvPicPr>
          <p:nvPr/>
        </p:nvPicPr>
        <p:blipFill>
          <a:blip r:embed="rId2"/>
          <a:stretch>
            <a:fillRect/>
          </a:stretch>
        </p:blipFill>
        <p:spPr>
          <a:xfrm>
            <a:off x="6278320" y="1856650"/>
            <a:ext cx="3560728" cy="1491087"/>
          </a:xfrm>
          <a:prstGeom prst="rect">
            <a:avLst/>
          </a:prstGeom>
        </p:spPr>
      </p:pic>
      <p:pic>
        <p:nvPicPr>
          <p:cNvPr id="5" name="Picture 4">
            <a:extLst>
              <a:ext uri="{FF2B5EF4-FFF2-40B4-BE49-F238E27FC236}">
                <a16:creationId xmlns:a16="http://schemas.microsoft.com/office/drawing/2014/main" id="{F4C1168D-7F2B-8069-6EC9-9728E9F53C37}"/>
              </a:ext>
            </a:extLst>
          </p:cNvPr>
          <p:cNvPicPr>
            <a:picLocks noChangeAspect="1"/>
          </p:cNvPicPr>
          <p:nvPr/>
        </p:nvPicPr>
        <p:blipFill>
          <a:blip r:embed="rId3"/>
          <a:stretch>
            <a:fillRect/>
          </a:stretch>
        </p:blipFill>
        <p:spPr>
          <a:xfrm>
            <a:off x="7010693" y="2602194"/>
            <a:ext cx="3432118" cy="1738483"/>
          </a:xfrm>
          <a:prstGeom prst="rect">
            <a:avLst/>
          </a:prstGeom>
        </p:spPr>
      </p:pic>
      <p:sp>
        <p:nvSpPr>
          <p:cNvPr id="3" name="Title 2"/>
          <p:cNvSpPr>
            <a:spLocks noGrp="1"/>
          </p:cNvSpPr>
          <p:nvPr>
            <p:ph type="title"/>
          </p:nvPr>
        </p:nvSpPr>
        <p:spPr>
          <a:xfrm>
            <a:off x="354106" y="530021"/>
            <a:ext cx="10259771" cy="1130188"/>
          </a:xfrm>
        </p:spPr>
        <p:txBody>
          <a:bodyPr/>
          <a:lstStyle/>
          <a:p>
            <a:r>
              <a:rPr lang="en-US" dirty="0"/>
              <a:t>What is the Security Policy Review service? </a:t>
            </a:r>
            <a:endParaRPr lang="en-CA" dirty="0"/>
          </a:p>
        </p:txBody>
      </p:sp>
      <p:sp>
        <p:nvSpPr>
          <p:cNvPr id="14" name="Rounded Rectangle 22">
            <a:extLst>
              <a:ext uri="{FF2B5EF4-FFF2-40B4-BE49-F238E27FC236}">
                <a16:creationId xmlns:a16="http://schemas.microsoft.com/office/drawing/2014/main" id="{76FF4F90-0427-48D7-BEF1-59D7389554DA}"/>
              </a:ext>
            </a:extLst>
          </p:cNvPr>
          <p:cNvSpPr/>
          <p:nvPr/>
        </p:nvSpPr>
        <p:spPr>
          <a:xfrm>
            <a:off x="1113489" y="2097148"/>
            <a:ext cx="4632668" cy="4230831"/>
          </a:xfrm>
          <a:prstGeom prst="roundRect">
            <a:avLst/>
          </a:prstGeom>
          <a:solidFill>
            <a:srgbClr val="FFFFFF"/>
          </a:solidFill>
          <a:ln w="63500" cap="flat" cmpd="sng" algn="ctr">
            <a:solidFill>
              <a:srgbClr val="299C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 name="Oval 14">
            <a:extLst>
              <a:ext uri="{FF2B5EF4-FFF2-40B4-BE49-F238E27FC236}">
                <a16:creationId xmlns:a16="http://schemas.microsoft.com/office/drawing/2014/main" id="{2E092DC5-0549-41AE-B930-CC4ED114FC0D}"/>
              </a:ext>
            </a:extLst>
          </p:cNvPr>
          <p:cNvSpPr/>
          <p:nvPr/>
        </p:nvSpPr>
        <p:spPr>
          <a:xfrm>
            <a:off x="766510" y="1750170"/>
            <a:ext cx="1048989" cy="1048989"/>
          </a:xfrm>
          <a:prstGeom prst="ellipse">
            <a:avLst/>
          </a:prstGeom>
          <a:solidFill>
            <a:srgbClr val="299C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2" name="Freeform 27">
            <a:extLst>
              <a:ext uri="{FF2B5EF4-FFF2-40B4-BE49-F238E27FC236}">
                <a16:creationId xmlns:a16="http://schemas.microsoft.com/office/drawing/2014/main" id="{123E2714-8265-43AD-A3CA-49ADC45A8F4F}"/>
              </a:ext>
            </a:extLst>
          </p:cNvPr>
          <p:cNvSpPr>
            <a:spLocks noChangeAspect="1" noChangeArrowheads="1"/>
          </p:cNvSpPr>
          <p:nvPr/>
        </p:nvSpPr>
        <p:spPr bwMode="auto">
          <a:xfrm>
            <a:off x="974286" y="1967815"/>
            <a:ext cx="633566" cy="634379"/>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rgbClr val="FFFFFF"/>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7E302244-78D0-4650-8780-D97607600B11}"/>
              </a:ext>
            </a:extLst>
          </p:cNvPr>
          <p:cNvSpPr txBox="1"/>
          <p:nvPr/>
        </p:nvSpPr>
        <p:spPr>
          <a:xfrm>
            <a:off x="2532782" y="2314793"/>
            <a:ext cx="1794082" cy="461665"/>
          </a:xfrm>
          <a:prstGeom prst="rect">
            <a:avLst/>
          </a:prstGeom>
          <a:noFill/>
        </p:spPr>
        <p:txBody>
          <a:bodyPr wrap="none" rtlCol="0" anchor="ctr">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94949"/>
                </a:solidFill>
                <a:effectLst/>
                <a:uLnTx/>
                <a:uFillTx/>
                <a:latin typeface="Montserrat" pitchFamily="2" charset="77"/>
                <a:ea typeface="+mn-ea"/>
                <a:cs typeface="Poppins" pitchFamily="2" charset="77"/>
              </a:rPr>
              <a:t>Definition</a:t>
            </a:r>
          </a:p>
        </p:txBody>
      </p:sp>
      <p:sp>
        <p:nvSpPr>
          <p:cNvPr id="24" name="Subtitle 2">
            <a:extLst>
              <a:ext uri="{FF2B5EF4-FFF2-40B4-BE49-F238E27FC236}">
                <a16:creationId xmlns:a16="http://schemas.microsoft.com/office/drawing/2014/main" id="{70617080-25D1-4D54-B833-3CC4E2E403C3}"/>
              </a:ext>
            </a:extLst>
          </p:cNvPr>
          <p:cNvSpPr txBox="1">
            <a:spLocks/>
          </p:cNvSpPr>
          <p:nvPr/>
        </p:nvSpPr>
        <p:spPr>
          <a:xfrm>
            <a:off x="1466782" y="2819839"/>
            <a:ext cx="3926081" cy="253915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ukta ExtraLight" panose="020B0000000000000000" pitchFamily="34" charset="77"/>
              </a:rPr>
              <a:t>Info-Tech’s Security Policy Review service is geared toward organizations with existing security policies. As your organization undergoes changes, it will need to review and incorporate new requirements into the existing policies. This assessment is focused on evaluating your current policies, identifying gaps, and providing recommendations to augment policies.</a:t>
            </a:r>
          </a:p>
        </p:txBody>
      </p:sp>
      <p:sp>
        <p:nvSpPr>
          <p:cNvPr id="47" name="TextBox 46">
            <a:extLst>
              <a:ext uri="{FF2B5EF4-FFF2-40B4-BE49-F238E27FC236}">
                <a16:creationId xmlns:a16="http://schemas.microsoft.com/office/drawing/2014/main" id="{7E25B7D7-D948-4C45-A058-F69020256278}"/>
              </a:ext>
            </a:extLst>
          </p:cNvPr>
          <p:cNvSpPr txBox="1"/>
          <p:nvPr/>
        </p:nvSpPr>
        <p:spPr>
          <a:xfrm>
            <a:off x="7010693" y="5515133"/>
            <a:ext cx="4187118" cy="646331"/>
          </a:xfrm>
          <a:prstGeom prst="rect">
            <a:avLst/>
          </a:prstGeom>
          <a:noFill/>
        </p:spPr>
        <p:txBody>
          <a:bodyPr wrap="square" rtlCol="0" anchor="ctr">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49"/>
                </a:solidFill>
                <a:effectLst/>
                <a:uLnTx/>
                <a:uFillTx/>
                <a:latin typeface="Montserrat" pitchFamily="2" charset="77"/>
                <a:ea typeface="+mn-ea"/>
                <a:cs typeface="Poppins" pitchFamily="2" charset="77"/>
              </a:rPr>
              <a:t>Key Outcome: </a:t>
            </a:r>
            <a:r>
              <a:rPr lang="en-US" sz="1200" b="1" dirty="0">
                <a:solidFill>
                  <a:srgbClr val="494949"/>
                </a:solidFill>
                <a:latin typeface="Montserrat" pitchFamily="2" charset="77"/>
                <a:cs typeface="Poppins" pitchFamily="2" charset="77"/>
              </a:rPr>
              <a:t>A</a:t>
            </a:r>
            <a:r>
              <a:rPr kumimoji="0" lang="en-US" sz="1200" b="1" i="0" u="none" strike="noStrike" kern="1200" cap="none" spc="0" normalizeH="0" baseline="0" noProof="0" dirty="0">
                <a:ln>
                  <a:noFill/>
                </a:ln>
                <a:solidFill>
                  <a:srgbClr val="494949"/>
                </a:solidFill>
                <a:effectLst/>
                <a:uLnTx/>
                <a:uFillTx/>
                <a:latin typeface="Montserrat" pitchFamily="2" charset="77"/>
                <a:ea typeface="+mn-ea"/>
                <a:cs typeface="Poppins" pitchFamily="2" charset="77"/>
              </a:rPr>
              <a:t> polished and compelling report with recommendations on how to improve your security policies.    </a:t>
            </a:r>
          </a:p>
        </p:txBody>
      </p:sp>
      <p:pic>
        <p:nvPicPr>
          <p:cNvPr id="2" name="Picture 1">
            <a:extLst>
              <a:ext uri="{FF2B5EF4-FFF2-40B4-BE49-F238E27FC236}">
                <a16:creationId xmlns:a16="http://schemas.microsoft.com/office/drawing/2014/main" id="{FF94F19E-B971-0C43-373E-8DBA8D0022F3}"/>
              </a:ext>
            </a:extLst>
          </p:cNvPr>
          <p:cNvPicPr>
            <a:picLocks noChangeAspect="1"/>
          </p:cNvPicPr>
          <p:nvPr/>
        </p:nvPicPr>
        <p:blipFill>
          <a:blip r:embed="rId4"/>
          <a:stretch>
            <a:fillRect/>
          </a:stretch>
        </p:blipFill>
        <p:spPr>
          <a:xfrm>
            <a:off x="581326" y="1722697"/>
            <a:ext cx="1555650" cy="1097142"/>
          </a:xfrm>
          <a:prstGeom prst="rect">
            <a:avLst/>
          </a:prstGeom>
          <a:solidFill>
            <a:schemeClr val="accent4"/>
          </a:solidFill>
        </p:spPr>
      </p:pic>
      <p:pic>
        <p:nvPicPr>
          <p:cNvPr id="8" name="Picture 7">
            <a:extLst>
              <a:ext uri="{FF2B5EF4-FFF2-40B4-BE49-F238E27FC236}">
                <a16:creationId xmlns:a16="http://schemas.microsoft.com/office/drawing/2014/main" id="{01336F64-8B45-1AE8-7CC0-89FF9F8C3B4D}"/>
              </a:ext>
            </a:extLst>
          </p:cNvPr>
          <p:cNvPicPr>
            <a:picLocks noChangeAspect="1"/>
          </p:cNvPicPr>
          <p:nvPr/>
        </p:nvPicPr>
        <p:blipFill>
          <a:blip r:embed="rId5"/>
          <a:stretch>
            <a:fillRect/>
          </a:stretch>
        </p:blipFill>
        <p:spPr>
          <a:xfrm>
            <a:off x="8010389" y="3429000"/>
            <a:ext cx="3436889" cy="1885318"/>
          </a:xfrm>
          <a:prstGeom prst="rect">
            <a:avLst/>
          </a:prstGeom>
        </p:spPr>
      </p:pic>
    </p:spTree>
    <p:extLst>
      <p:ext uri="{BB962C8B-B14F-4D97-AF65-F5344CB8AC3E}">
        <p14:creationId xmlns:p14="http://schemas.microsoft.com/office/powerpoint/2010/main" val="339150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4</a:t>
            </a:fld>
            <a:endParaRPr spc="6" dirty="0">
              <a:cs typeface="Arial" panose="020B0604020202020204" pitchFamily="34" charset="0"/>
            </a:endParaRPr>
          </a:p>
        </p:txBody>
      </p:sp>
      <p:sp>
        <p:nvSpPr>
          <p:cNvPr id="3" name="Title 2"/>
          <p:cNvSpPr>
            <a:spLocks noGrp="1"/>
          </p:cNvSpPr>
          <p:nvPr>
            <p:ph type="title"/>
          </p:nvPr>
        </p:nvSpPr>
        <p:spPr>
          <a:xfrm>
            <a:off x="354106" y="530021"/>
            <a:ext cx="10687060" cy="1130188"/>
          </a:xfrm>
        </p:spPr>
        <p:txBody>
          <a:bodyPr/>
          <a:lstStyle/>
          <a:p>
            <a:r>
              <a:rPr lang="en-US" dirty="0"/>
              <a:t>Security policy review importance</a:t>
            </a:r>
            <a:endParaRPr lang="en-CA" dirty="0"/>
          </a:p>
        </p:txBody>
      </p:sp>
      <p:sp>
        <p:nvSpPr>
          <p:cNvPr id="4" name="Text Placeholder 3"/>
          <p:cNvSpPr>
            <a:spLocks noGrp="1"/>
          </p:cNvSpPr>
          <p:nvPr>
            <p:ph type="body" sz="quarter" idx="11"/>
          </p:nvPr>
        </p:nvSpPr>
        <p:spPr>
          <a:xfrm>
            <a:off x="367658" y="1443177"/>
            <a:ext cx="10673508" cy="1347992"/>
          </a:xfrm>
        </p:spPr>
        <p:txBody>
          <a:bodyPr/>
          <a:lstStyle/>
          <a:p>
            <a:r>
              <a:rPr lang="en-US" spc="-30" dirty="0"/>
              <a:t>The goal of a security policy review is to assess what security policies currently exist within the organization, identify gaps, and provide recommendations. </a:t>
            </a:r>
          </a:p>
          <a:p>
            <a:r>
              <a:rPr lang="en-US" spc="-30" dirty="0"/>
              <a:t>Reviewing a security policy suite using a structured approach can also improve its overall effectiveness and does a better job of achieving policy goals. </a:t>
            </a:r>
          </a:p>
          <a:p>
            <a:endParaRPr lang="en-CA" dirty="0">
              <a:solidFill>
                <a:srgbClr val="FF0000"/>
              </a:solidFill>
            </a:endParaRPr>
          </a:p>
        </p:txBody>
      </p:sp>
      <p:sp>
        <p:nvSpPr>
          <p:cNvPr id="24" name="TextBox 23">
            <a:extLst>
              <a:ext uri="{FF2B5EF4-FFF2-40B4-BE49-F238E27FC236}">
                <a16:creationId xmlns:a16="http://schemas.microsoft.com/office/drawing/2014/main" id="{FF4E92FA-6C75-1147-B331-CACBCA24F696}"/>
              </a:ext>
            </a:extLst>
          </p:cNvPr>
          <p:cNvSpPr txBox="1"/>
          <p:nvPr/>
        </p:nvSpPr>
        <p:spPr>
          <a:xfrm>
            <a:off x="6295164" y="3623302"/>
            <a:ext cx="3118733" cy="615553"/>
          </a:xfrm>
          <a:prstGeom prst="rect">
            <a:avLst/>
          </a:prstGeom>
        </p:spPr>
        <p:txBody>
          <a:bodyPr vert="horz" wrap="square" lIns="0" tIns="0" rIns="0" bIns="0" rtlCol="0">
            <a:spAutoFit/>
          </a:bodyPr>
          <a:lstStyle/>
          <a:p>
            <a:pPr marL="289946" marR="242975" lvl="1" algn="ctr">
              <a:spcBef>
                <a:spcPts val="55"/>
              </a:spcBef>
            </a:pPr>
            <a:r>
              <a:rPr lang="en-US" sz="2000" spc="-30" dirty="0">
                <a:solidFill>
                  <a:srgbClr val="2576B7"/>
                </a:solidFill>
                <a:latin typeface="Montserrat" pitchFamily="2" charset="77"/>
                <a:cs typeface="Arial Narrow"/>
              </a:rPr>
              <a:t>Compliance Regulations</a:t>
            </a:r>
          </a:p>
        </p:txBody>
      </p:sp>
      <p:sp>
        <p:nvSpPr>
          <p:cNvPr id="29" name="Text Placeholder 7">
            <a:extLst>
              <a:ext uri="{FF2B5EF4-FFF2-40B4-BE49-F238E27FC236}">
                <a16:creationId xmlns:a16="http://schemas.microsoft.com/office/drawing/2014/main" id="{6AA867C5-EFF8-6D47-A450-0A2EEDAF523F}"/>
              </a:ext>
            </a:extLst>
          </p:cNvPr>
          <p:cNvSpPr txBox="1">
            <a:spLocks/>
          </p:cNvSpPr>
          <p:nvPr/>
        </p:nvSpPr>
        <p:spPr>
          <a:xfrm>
            <a:off x="6496757" y="4590823"/>
            <a:ext cx="2654856" cy="1737155"/>
          </a:xfrm>
          <a:prstGeom prst="rect">
            <a:avLst/>
          </a:prstGeom>
        </p:spPr>
        <p:txBody>
          <a:bodyPr lIns="0" tIns="0" rIns="0" bIns="0" numCol="1" spcCol="360000">
            <a:noAutofit/>
          </a:bodyPr>
          <a:lstStyle>
            <a:defPPr>
              <a:defRPr lang="en-US"/>
            </a:defPPr>
            <a:lvl1pPr indent="0" algn="ctr" defTabSz="914400">
              <a:lnSpc>
                <a:spcPts val="2000"/>
              </a:lnSpc>
              <a:spcBef>
                <a:spcPts val="1000"/>
              </a:spcBef>
              <a:buFont typeface="Arial" panose="020B0604020202020204" pitchFamily="34" charset="0"/>
              <a:buNone/>
              <a:defRPr sz="1400" b="0" i="0">
                <a:solidFill>
                  <a:srgbClr val="4A4A4A"/>
                </a:solidFill>
                <a:latin typeface="Montserrat Light" pitchFamily="2" charset="77"/>
                <a:cs typeface="Arial Narrow" panose="020B0604020202020204" pitchFamily="34" charset="0"/>
              </a:defRPr>
            </a:lvl1pPr>
            <a:lvl2pPr marL="4572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2pPr>
            <a:lvl3pPr marL="9144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3pPr>
            <a:lvl4pPr marL="13716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4pPr>
            <a:lvl5pPr marL="18288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Convince IT staff to comply with security policies and, in turn, relevant regulations and standards. Identify potential security risks and reduce the likelihood of security incidents.</a:t>
            </a:r>
            <a:endParaRPr lang="en-CA" dirty="0"/>
          </a:p>
        </p:txBody>
      </p:sp>
      <p:sp>
        <p:nvSpPr>
          <p:cNvPr id="35" name="TextBox 34">
            <a:extLst>
              <a:ext uri="{FF2B5EF4-FFF2-40B4-BE49-F238E27FC236}">
                <a16:creationId xmlns:a16="http://schemas.microsoft.com/office/drawing/2014/main" id="{4C9E228B-B30F-394E-A599-344FD077C107}"/>
              </a:ext>
            </a:extLst>
          </p:cNvPr>
          <p:cNvSpPr txBox="1"/>
          <p:nvPr/>
        </p:nvSpPr>
        <p:spPr>
          <a:xfrm>
            <a:off x="2078933" y="3642305"/>
            <a:ext cx="3118733" cy="615553"/>
          </a:xfrm>
          <a:prstGeom prst="rect">
            <a:avLst/>
          </a:prstGeom>
        </p:spPr>
        <p:txBody>
          <a:bodyPr vert="horz" wrap="square" lIns="0" tIns="0" rIns="0" bIns="0" rtlCol="0">
            <a:spAutoFit/>
          </a:bodyPr>
          <a:lstStyle/>
          <a:p>
            <a:pPr marL="289946" marR="242975" lvl="1" algn="ctr">
              <a:spcBef>
                <a:spcPts val="55"/>
              </a:spcBef>
            </a:pPr>
            <a:r>
              <a:rPr lang="en-US" sz="2000" spc="-30" dirty="0">
                <a:solidFill>
                  <a:srgbClr val="2576B7"/>
                </a:solidFill>
                <a:latin typeface="Montserrat" pitchFamily="2" charset="77"/>
                <a:cs typeface="Arial Narrow"/>
              </a:rPr>
              <a:t>Business Stakeholders</a:t>
            </a:r>
          </a:p>
        </p:txBody>
      </p:sp>
      <p:sp>
        <p:nvSpPr>
          <p:cNvPr id="36" name="Text Placeholder 7">
            <a:extLst>
              <a:ext uri="{FF2B5EF4-FFF2-40B4-BE49-F238E27FC236}">
                <a16:creationId xmlns:a16="http://schemas.microsoft.com/office/drawing/2014/main" id="{3E33ED69-74AC-9D42-BB28-5EF7327539DB}"/>
              </a:ext>
            </a:extLst>
          </p:cNvPr>
          <p:cNvSpPr txBox="1">
            <a:spLocks/>
          </p:cNvSpPr>
          <p:nvPr/>
        </p:nvSpPr>
        <p:spPr>
          <a:xfrm>
            <a:off x="2310872" y="4590824"/>
            <a:ext cx="2654856" cy="1547356"/>
          </a:xfrm>
          <a:prstGeom prst="rect">
            <a:avLst/>
          </a:prstGeom>
        </p:spPr>
        <p:txBody>
          <a:bodyPr lIns="0" tIns="0" rIns="0" bIns="0" numCol="1" spcCol="360000">
            <a:noAutofit/>
          </a:bodyPr>
          <a:lstStyle>
            <a:defPPr>
              <a:defRPr lang="en-US"/>
            </a:defPPr>
            <a:lvl1pPr indent="0" algn="ctr" defTabSz="914400">
              <a:lnSpc>
                <a:spcPts val="2000"/>
              </a:lnSpc>
              <a:spcBef>
                <a:spcPts val="1000"/>
              </a:spcBef>
              <a:buFont typeface="Arial" panose="020B0604020202020204" pitchFamily="34" charset="0"/>
              <a:buNone/>
              <a:defRPr sz="1400" b="0" i="0">
                <a:solidFill>
                  <a:srgbClr val="4A4A4A"/>
                </a:solidFill>
                <a:latin typeface="Montserrat Light" pitchFamily="2" charset="77"/>
                <a:cs typeface="Arial Narrow" panose="020B0604020202020204" pitchFamily="34" charset="0"/>
              </a:defRPr>
            </a:lvl1pPr>
            <a:lvl2pPr marL="4572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2pPr>
            <a:lvl3pPr marL="9144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3pPr>
            <a:lvl4pPr marL="13716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4pPr>
            <a:lvl5pPr marL="1828800" indent="0" defTabSz="914400">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Convince business stakeholders of how security policies help protect assets. Maintain trust with customers, partners, and key stakeholders.</a:t>
            </a:r>
            <a:endParaRPr lang="en-CA" dirty="0"/>
          </a:p>
        </p:txBody>
      </p:sp>
      <p:pic>
        <p:nvPicPr>
          <p:cNvPr id="11" name="Picture 10">
            <a:extLst>
              <a:ext uri="{FF2B5EF4-FFF2-40B4-BE49-F238E27FC236}">
                <a16:creationId xmlns:a16="http://schemas.microsoft.com/office/drawing/2014/main" id="{15388CE2-E55A-FC4A-8552-736F1B5023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0799" y="2899237"/>
            <a:ext cx="635000" cy="635000"/>
          </a:xfrm>
          <a:prstGeom prst="rect">
            <a:avLst/>
          </a:prstGeom>
        </p:spPr>
      </p:pic>
      <p:pic>
        <p:nvPicPr>
          <p:cNvPr id="12" name="Picture 11">
            <a:extLst>
              <a:ext uri="{FF2B5EF4-FFF2-40B4-BE49-F238E27FC236}">
                <a16:creationId xmlns:a16="http://schemas.microsoft.com/office/drawing/2014/main" id="{2B2A8F62-6942-FF4C-B170-FBA715F9E3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7030" y="2899237"/>
            <a:ext cx="635000" cy="635000"/>
          </a:xfrm>
          <a:prstGeom prst="rect">
            <a:avLst/>
          </a:prstGeom>
        </p:spPr>
      </p:pic>
    </p:spTree>
    <p:extLst>
      <p:ext uri="{BB962C8B-B14F-4D97-AF65-F5344CB8AC3E}">
        <p14:creationId xmlns:p14="http://schemas.microsoft.com/office/powerpoint/2010/main" val="319889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6E8AF-AA02-8A45-8B51-0888B0C66904}"/>
              </a:ext>
            </a:extLst>
          </p:cNvPr>
          <p:cNvSpPr>
            <a:spLocks noGrp="1"/>
          </p:cNvSpPr>
          <p:nvPr>
            <p:ph type="title"/>
          </p:nvPr>
        </p:nvSpPr>
        <p:spPr>
          <a:xfrm>
            <a:off x="354106" y="530021"/>
            <a:ext cx="8449652" cy="1130188"/>
          </a:xfrm>
        </p:spPr>
        <p:txBody>
          <a:bodyPr/>
          <a:lstStyle/>
          <a:p>
            <a:r>
              <a:rPr lang="en-US" dirty="0"/>
              <a:t>Service Description</a:t>
            </a:r>
          </a:p>
        </p:txBody>
      </p:sp>
      <p:graphicFrame>
        <p:nvGraphicFramePr>
          <p:cNvPr id="8" name="Diagram 7">
            <a:extLst>
              <a:ext uri="{FF2B5EF4-FFF2-40B4-BE49-F238E27FC236}">
                <a16:creationId xmlns:a16="http://schemas.microsoft.com/office/drawing/2014/main" id="{00D51A22-C34B-0D40-BBAC-D638199FEC93}"/>
              </a:ext>
            </a:extLst>
          </p:cNvPr>
          <p:cNvGraphicFramePr/>
          <p:nvPr>
            <p:extLst>
              <p:ext uri="{D42A27DB-BD31-4B8C-83A1-F6EECF244321}">
                <p14:modId xmlns:p14="http://schemas.microsoft.com/office/powerpoint/2010/main" val="3820352102"/>
              </p:ext>
            </p:extLst>
          </p:nvPr>
        </p:nvGraphicFramePr>
        <p:xfrm>
          <a:off x="297657" y="1496260"/>
          <a:ext cx="11531600" cy="1117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4">
            <a:extLst>
              <a:ext uri="{FF2B5EF4-FFF2-40B4-BE49-F238E27FC236}">
                <a16:creationId xmlns:a16="http://schemas.microsoft.com/office/drawing/2014/main" id="{65728871-B7C6-BA4C-A104-C5274910F934}"/>
              </a:ext>
            </a:extLst>
          </p:cNvPr>
          <p:cNvSpPr>
            <a:spLocks noGrp="1"/>
          </p:cNvSpPr>
          <p:nvPr>
            <p:ph type="body" sz="quarter" idx="4294967295"/>
          </p:nvPr>
        </p:nvSpPr>
        <p:spPr>
          <a:xfrm>
            <a:off x="297657" y="3053354"/>
            <a:ext cx="2443407" cy="2544237"/>
          </a:xfrm>
          <a:prstGeom prst="rect">
            <a:avLst/>
          </a:prstGeom>
        </p:spPr>
        <p:txBody>
          <a:bodyPr numCol="1" spcCol="360000"/>
          <a:lstStyle/>
          <a:p>
            <a:pPr marL="184150" indent="-171450">
              <a:lnSpc>
                <a:spcPts val="1600"/>
              </a:lnSpc>
              <a:spcBef>
                <a:spcPts val="800"/>
              </a:spcBef>
            </a:pPr>
            <a:r>
              <a:rPr lang="en-US" sz="1200" dirty="0">
                <a:solidFill>
                  <a:srgbClr val="333333"/>
                </a:solidFill>
                <a:latin typeface="Roboto Condensed Light" panose="02000000000000000000" pitchFamily="2" charset="0"/>
                <a:ea typeface="Roboto Condensed Light" panose="02000000000000000000" pitchFamily="2" charset="0"/>
              </a:rPr>
              <a:t>Receive a copy of the security policy document(s).</a:t>
            </a:r>
          </a:p>
          <a:p>
            <a:pPr marL="184150" lvl="0" indent="-171450">
              <a:lnSpc>
                <a:spcPts val="1600"/>
              </a:lnSpc>
              <a:spcBef>
                <a:spcPts val="800"/>
              </a:spcBef>
            </a:pPr>
            <a:r>
              <a:rPr lang="en-US" sz="1200" dirty="0">
                <a:solidFill>
                  <a:srgbClr val="333333"/>
                </a:solidFill>
                <a:latin typeface="Roboto Condensed Light" panose="02000000000000000000" pitchFamily="2" charset="0"/>
                <a:ea typeface="Roboto Condensed Light" panose="02000000000000000000" pitchFamily="2" charset="0"/>
              </a:rPr>
              <a:t>Email member acknowledging receipt of document(s). </a:t>
            </a:r>
            <a:endParaRPr lang="en-CA" sz="1200" dirty="0">
              <a:solidFill>
                <a:srgbClr val="333333"/>
              </a:solidFill>
              <a:latin typeface="Roboto Condensed Light" panose="02000000000000000000" pitchFamily="2" charset="0"/>
              <a:ea typeface="Roboto Condensed Light" panose="02000000000000000000" pitchFamily="2" charset="0"/>
            </a:endParaRPr>
          </a:p>
          <a:p>
            <a:pPr marL="184150" indent="-171450">
              <a:lnSpc>
                <a:spcPts val="1600"/>
              </a:lnSpc>
              <a:spcBef>
                <a:spcPts val="800"/>
              </a:spcBef>
            </a:pPr>
            <a:r>
              <a:rPr lang="en-US" sz="1200" dirty="0">
                <a:solidFill>
                  <a:srgbClr val="333333"/>
                </a:solidFill>
                <a:latin typeface="Roboto Condensed Light" panose="02000000000000000000" pitchFamily="2" charset="0"/>
                <a:ea typeface="Roboto Condensed Light" panose="02000000000000000000" pitchFamily="2" charset="0"/>
              </a:rPr>
              <a:t>Download a copy of the Security Policy Review tool from SharePoint. </a:t>
            </a:r>
          </a:p>
        </p:txBody>
      </p:sp>
      <p:sp>
        <p:nvSpPr>
          <p:cNvPr id="11" name="Text Placeholder 4">
            <a:extLst>
              <a:ext uri="{FF2B5EF4-FFF2-40B4-BE49-F238E27FC236}">
                <a16:creationId xmlns:a16="http://schemas.microsoft.com/office/drawing/2014/main" id="{67D6AEF5-3BA8-4449-B7B5-43C01CE82F5E}"/>
              </a:ext>
            </a:extLst>
          </p:cNvPr>
          <p:cNvSpPr txBox="1">
            <a:spLocks/>
          </p:cNvSpPr>
          <p:nvPr/>
        </p:nvSpPr>
        <p:spPr>
          <a:xfrm>
            <a:off x="2853203" y="3053353"/>
            <a:ext cx="2237566" cy="298306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lvl="1" indent="-171450">
              <a:lnSpc>
                <a:spcPts val="1600"/>
              </a:lnSpc>
              <a:spcBef>
                <a:spcPts val="800"/>
              </a:spcBef>
              <a:buFont typeface="Arial" panose="020B0604020202020204" pitchFamily="34" charset="0"/>
              <a:buChar char="•"/>
            </a:pPr>
            <a:r>
              <a:rPr lang="en-US" sz="1200" dirty="0">
                <a:solidFill>
                  <a:srgbClr val="333333"/>
                </a:solidFill>
                <a:latin typeface="Roboto Condensed Light" panose="02000000000000000000" pitchFamily="2" charset="0"/>
                <a:ea typeface="Roboto Condensed Light" panose="02000000000000000000" pitchFamily="2" charset="0"/>
              </a:rPr>
              <a:t>Conduct initial assessment of the document(s)</a:t>
            </a:r>
          </a:p>
          <a:p>
            <a:pPr marL="184150" lvl="1" indent="-171450">
              <a:lnSpc>
                <a:spcPts val="1600"/>
              </a:lnSpc>
              <a:spcBef>
                <a:spcPts val="800"/>
              </a:spcBef>
              <a:buFont typeface="Arial" panose="020B0604020202020204" pitchFamily="34" charset="0"/>
              <a:buChar char="•"/>
            </a:pPr>
            <a:r>
              <a:rPr lang="en-US" sz="1200" dirty="0">
                <a:solidFill>
                  <a:srgbClr val="333333"/>
                </a:solidFill>
                <a:latin typeface="Roboto Condensed Light" panose="02000000000000000000" pitchFamily="2" charset="0"/>
                <a:ea typeface="Roboto Condensed Light" panose="02000000000000000000" pitchFamily="2" charset="0"/>
              </a:rPr>
              <a:t>Ensure service deliverable aligns with Security Policy Review service and not </a:t>
            </a:r>
            <a:r>
              <a:rPr lang="en-US" sz="1200" i="1" dirty="0">
                <a:solidFill>
                  <a:srgbClr val="333333"/>
                </a:solidFill>
                <a:latin typeface="Roboto Condensed Light" panose="02000000000000000000" pitchFamily="2" charset="0"/>
                <a:ea typeface="Roboto Condensed Light" panose="02000000000000000000" pitchFamily="2" charset="0"/>
              </a:rPr>
              <a:t>Develop and Deploy Security Policies </a:t>
            </a:r>
            <a:r>
              <a:rPr lang="en-US" sz="1200" dirty="0">
                <a:solidFill>
                  <a:srgbClr val="333333"/>
                </a:solidFill>
                <a:latin typeface="Roboto Condensed Light" panose="02000000000000000000" pitchFamily="2" charset="0"/>
                <a:ea typeface="Roboto Condensed Light" panose="02000000000000000000" pitchFamily="2" charset="0"/>
              </a:rPr>
              <a:t>blueprint.</a:t>
            </a:r>
          </a:p>
          <a:p>
            <a:pPr marL="184150" lvl="1" indent="-171450">
              <a:lnSpc>
                <a:spcPts val="1600"/>
              </a:lnSpc>
              <a:spcBef>
                <a:spcPts val="800"/>
              </a:spcBef>
              <a:buFont typeface="Arial" panose="020B0604020202020204" pitchFamily="34" charset="0"/>
              <a:buChar char="•"/>
            </a:pPr>
            <a:r>
              <a:rPr lang="en-US" sz="1200" dirty="0">
                <a:solidFill>
                  <a:srgbClr val="333333"/>
                </a:solidFill>
                <a:latin typeface="Roboto Condensed Light" panose="02000000000000000000" pitchFamily="2" charset="0"/>
                <a:ea typeface="Roboto Condensed Light" panose="02000000000000000000" pitchFamily="2" charset="0"/>
              </a:rPr>
              <a:t>Check received security policy document(s) against the policy checklist.</a:t>
            </a:r>
          </a:p>
        </p:txBody>
      </p:sp>
      <p:sp>
        <p:nvSpPr>
          <p:cNvPr id="15" name="Text Placeholder 4">
            <a:extLst>
              <a:ext uri="{FF2B5EF4-FFF2-40B4-BE49-F238E27FC236}">
                <a16:creationId xmlns:a16="http://schemas.microsoft.com/office/drawing/2014/main" id="{A62002C6-AC1B-0F48-A4AB-9ED272BF92A0}"/>
              </a:ext>
            </a:extLst>
          </p:cNvPr>
          <p:cNvSpPr txBox="1">
            <a:spLocks/>
          </p:cNvSpPr>
          <p:nvPr/>
        </p:nvSpPr>
        <p:spPr>
          <a:xfrm>
            <a:off x="5202908" y="3060636"/>
            <a:ext cx="2186937" cy="3168284"/>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71450">
              <a:lnSpc>
                <a:spcPts val="1600"/>
              </a:lnSpc>
              <a:spcBef>
                <a:spcPts val="800"/>
              </a:spcBef>
              <a:buFont typeface="Arial" panose="020B0604020202020204" pitchFamily="34" charset="0"/>
              <a:buChar char="•"/>
            </a:pPr>
            <a:r>
              <a:rPr lang="en-US" sz="1200" dirty="0">
                <a:solidFill>
                  <a:srgbClr val="333333"/>
                </a:solidFill>
                <a:ea typeface="Roboto Condensed Light" panose="02000000000000000000" pitchFamily="2" charset="0"/>
              </a:rPr>
              <a:t>Review your initial findings with the member.</a:t>
            </a:r>
          </a:p>
          <a:p>
            <a:pPr marL="184150" indent="-171450">
              <a:lnSpc>
                <a:spcPts val="1600"/>
              </a:lnSpc>
              <a:spcBef>
                <a:spcPts val="800"/>
              </a:spcBef>
              <a:buFont typeface="Arial" panose="020B0604020202020204" pitchFamily="34" charset="0"/>
              <a:buChar char="•"/>
            </a:pPr>
            <a:r>
              <a:rPr lang="en-US" sz="1200" dirty="0">
                <a:solidFill>
                  <a:srgbClr val="333333"/>
                </a:solidFill>
                <a:ea typeface="Roboto Condensed Light" panose="02000000000000000000" pitchFamily="2" charset="0"/>
              </a:rPr>
              <a:t>Ask any clarifying questions you may have.</a:t>
            </a:r>
          </a:p>
          <a:p>
            <a:pPr marL="184150" indent="-171450">
              <a:lnSpc>
                <a:spcPts val="1600"/>
              </a:lnSpc>
              <a:spcBef>
                <a:spcPts val="800"/>
              </a:spcBef>
              <a:buFont typeface="Arial" panose="020B0604020202020204" pitchFamily="34" charset="0"/>
              <a:buChar char="•"/>
            </a:pPr>
            <a:r>
              <a:rPr lang="en-US" sz="1200" dirty="0">
                <a:solidFill>
                  <a:srgbClr val="333333"/>
                </a:solidFill>
                <a:ea typeface="Roboto Condensed Light" panose="02000000000000000000" pitchFamily="2" charset="0"/>
              </a:rPr>
              <a:t>Recommend </a:t>
            </a:r>
            <a:r>
              <a:rPr lang="en-US" sz="1200" i="1" dirty="0">
                <a:solidFill>
                  <a:srgbClr val="333333"/>
                </a:solidFill>
                <a:ea typeface="Roboto Condensed Light" panose="02000000000000000000" pitchFamily="2" charset="0"/>
              </a:rPr>
              <a:t>Develop and Deploy Security Policies </a:t>
            </a:r>
            <a:r>
              <a:rPr lang="en-US" sz="1200" dirty="0">
                <a:solidFill>
                  <a:srgbClr val="333333"/>
                </a:solidFill>
                <a:ea typeface="Roboto Condensed Light" panose="02000000000000000000" pitchFamily="2" charset="0"/>
              </a:rPr>
              <a:t>if there is a need to develop new policies.</a:t>
            </a:r>
            <a:endParaRPr lang="en-US" sz="1200" dirty="0">
              <a:solidFill>
                <a:srgbClr val="333333"/>
              </a:solidFill>
              <a:latin typeface="Roboto Condensed Light" panose="02000000000000000000" pitchFamily="2" charset="0"/>
              <a:ea typeface="Roboto Condensed Light" panose="02000000000000000000" pitchFamily="2" charset="0"/>
            </a:endParaRPr>
          </a:p>
          <a:p>
            <a:pPr marL="179388" lvl="1" indent="-171450">
              <a:lnSpc>
                <a:spcPts val="1600"/>
              </a:lnSpc>
              <a:spcBef>
                <a:spcPts val="800"/>
              </a:spcBef>
              <a:buFont typeface="Arial" panose="020B0604020202020204" pitchFamily="34" charset="0"/>
              <a:buChar char="•"/>
            </a:pPr>
            <a:r>
              <a:rPr lang="en-US" sz="1200" dirty="0">
                <a:solidFill>
                  <a:srgbClr val="333333"/>
                </a:solidFill>
                <a:latin typeface="Roboto Condensed Light" panose="02000000000000000000" pitchFamily="2" charset="0"/>
                <a:ea typeface="Roboto Condensed Light" panose="02000000000000000000" pitchFamily="2" charset="0"/>
              </a:rPr>
              <a:t>Clarify any other requirements.</a:t>
            </a:r>
          </a:p>
          <a:p>
            <a:pPr marL="184150" indent="-171450">
              <a:lnSpc>
                <a:spcPts val="1600"/>
              </a:lnSpc>
              <a:spcBef>
                <a:spcPts val="800"/>
              </a:spcBef>
              <a:buFont typeface="Arial" panose="020B0604020202020204" pitchFamily="34" charset="0"/>
              <a:buChar char="•"/>
            </a:pPr>
            <a:endParaRPr lang="en-US" sz="1200" dirty="0">
              <a:solidFill>
                <a:srgbClr val="299D47"/>
              </a:solidFill>
              <a:ea typeface="Roboto Condensed Light" panose="02000000000000000000" pitchFamily="2" charset="0"/>
            </a:endParaRPr>
          </a:p>
        </p:txBody>
      </p:sp>
      <p:sp>
        <p:nvSpPr>
          <p:cNvPr id="16" name="Text Placeholder 4">
            <a:extLst>
              <a:ext uri="{FF2B5EF4-FFF2-40B4-BE49-F238E27FC236}">
                <a16:creationId xmlns:a16="http://schemas.microsoft.com/office/drawing/2014/main" id="{34432316-7A60-8F47-A967-1387EC8E1A0F}"/>
              </a:ext>
            </a:extLst>
          </p:cNvPr>
          <p:cNvSpPr txBox="1">
            <a:spLocks/>
          </p:cNvSpPr>
          <p:nvPr/>
        </p:nvSpPr>
        <p:spPr>
          <a:xfrm>
            <a:off x="7501984" y="3060636"/>
            <a:ext cx="2054527" cy="2783274"/>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71450">
              <a:lnSpc>
                <a:spcPts val="1600"/>
              </a:lnSpc>
              <a:spcBef>
                <a:spcPts val="800"/>
              </a:spcBef>
              <a:buFont typeface="Arial" panose="020B0604020202020204" pitchFamily="34" charset="0"/>
              <a:buChar char="•"/>
            </a:pPr>
            <a:r>
              <a:rPr lang="en-US" sz="1200" dirty="0">
                <a:solidFill>
                  <a:srgbClr val="333333"/>
                </a:solidFill>
                <a:ea typeface="Roboto Condensed Light" panose="02000000000000000000" pitchFamily="2" charset="0"/>
                <a:cs typeface="Arial" panose="020B0604020202020204" pitchFamily="34" charset="0"/>
              </a:rPr>
              <a:t>Revise the assessment, if necessary, based on the information gathered in the member call.</a:t>
            </a:r>
          </a:p>
          <a:p>
            <a:pPr marL="184150" indent="-171450">
              <a:lnSpc>
                <a:spcPts val="1600"/>
              </a:lnSpc>
              <a:spcBef>
                <a:spcPts val="800"/>
              </a:spcBef>
              <a:buFont typeface="Arial" panose="020B0604020202020204" pitchFamily="34" charset="0"/>
              <a:buChar char="•"/>
            </a:pPr>
            <a:r>
              <a:rPr lang="en-US" sz="1200" dirty="0">
                <a:solidFill>
                  <a:srgbClr val="333333"/>
                </a:solidFill>
                <a:ea typeface="Roboto Condensed Light" panose="02000000000000000000" pitchFamily="2" charset="0"/>
                <a:cs typeface="Arial" panose="020B0604020202020204" pitchFamily="34" charset="0"/>
              </a:rPr>
              <a:t>Complete the final deliverable using the Security Policy Review report template. (Make sure you include any other comments or recommendations you captured during your review.)</a:t>
            </a:r>
          </a:p>
        </p:txBody>
      </p:sp>
      <p:sp>
        <p:nvSpPr>
          <p:cNvPr id="17" name="Text Placeholder 4">
            <a:extLst>
              <a:ext uri="{FF2B5EF4-FFF2-40B4-BE49-F238E27FC236}">
                <a16:creationId xmlns:a16="http://schemas.microsoft.com/office/drawing/2014/main" id="{9911D00D-7804-9044-930D-EE75C4A087CD}"/>
              </a:ext>
            </a:extLst>
          </p:cNvPr>
          <p:cNvSpPr txBox="1">
            <a:spLocks/>
          </p:cNvSpPr>
          <p:nvPr/>
        </p:nvSpPr>
        <p:spPr>
          <a:xfrm>
            <a:off x="9668649" y="3053353"/>
            <a:ext cx="1796031" cy="2544237"/>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lvl="1" indent="-171450">
              <a:lnSpc>
                <a:spcPts val="1600"/>
              </a:lnSpc>
              <a:spcBef>
                <a:spcPts val="800"/>
              </a:spcBef>
              <a:buFont typeface="Arial" panose="020B0604020202020204" pitchFamily="34" charset="0"/>
              <a:buChar char="•"/>
            </a:pPr>
            <a:r>
              <a:rPr lang="en-US" sz="1200" dirty="0">
                <a:solidFill>
                  <a:srgbClr val="333333"/>
                </a:solidFill>
                <a:latin typeface="Roboto Condensed Light" panose="02000000000000000000" pitchFamily="2" charset="0"/>
                <a:ea typeface="Roboto Condensed Light" panose="02000000000000000000" pitchFamily="2" charset="0"/>
              </a:rPr>
              <a:t>Send the final deliverable to the member.</a:t>
            </a:r>
          </a:p>
          <a:p>
            <a:pPr marL="184150" lvl="1" indent="-171450">
              <a:lnSpc>
                <a:spcPts val="1600"/>
              </a:lnSpc>
              <a:spcBef>
                <a:spcPts val="800"/>
              </a:spcBef>
              <a:buFont typeface="Arial" panose="020B0604020202020204" pitchFamily="34" charset="0"/>
              <a:buChar char="•"/>
            </a:pPr>
            <a:r>
              <a:rPr lang="en-US" sz="1200" dirty="0">
                <a:solidFill>
                  <a:srgbClr val="333333"/>
                </a:solidFill>
                <a:latin typeface="Roboto Condensed Light" panose="02000000000000000000" pitchFamily="2" charset="0"/>
                <a:ea typeface="Roboto Condensed Light" panose="02000000000000000000" pitchFamily="2" charset="0"/>
              </a:rPr>
              <a:t>Ensure all member documents, the checklist tool, and the final deliverable report are uploaded to the SharePoint site.</a:t>
            </a:r>
            <a:endParaRPr lang="en-US" sz="1200" dirty="0">
              <a:solidFill>
                <a:srgbClr val="299D47"/>
              </a:solidFill>
              <a:latin typeface="Roboto Condensed Light" panose="02000000000000000000" pitchFamily="2" charset="0"/>
              <a:ea typeface="Roboto Condensed Light" panose="02000000000000000000" pitchFamily="2" charset="0"/>
            </a:endParaRPr>
          </a:p>
        </p:txBody>
      </p:sp>
      <p:sp>
        <p:nvSpPr>
          <p:cNvPr id="2" name="TextBox 1">
            <a:extLst>
              <a:ext uri="{FF2B5EF4-FFF2-40B4-BE49-F238E27FC236}">
                <a16:creationId xmlns:a16="http://schemas.microsoft.com/office/drawing/2014/main" id="{8801E826-25C4-48AF-81B2-79293A1CFBED}"/>
              </a:ext>
            </a:extLst>
          </p:cNvPr>
          <p:cNvSpPr txBox="1"/>
          <p:nvPr/>
        </p:nvSpPr>
        <p:spPr>
          <a:xfrm>
            <a:off x="5736023" y="2698996"/>
            <a:ext cx="914400" cy="914400"/>
          </a:xfrm>
          <a:prstGeom prst="rect">
            <a:avLst/>
          </a:prstGeom>
        </p:spPr>
        <p:txBody>
          <a:bodyPr wrap="square" lIns="0" tIns="0" rIns="0" bIns="0" numCol="1" spcCol="360000" rtlCol="0">
            <a:noAutofit/>
          </a:bodyPr>
          <a:lstStyle/>
          <a:p>
            <a:pPr marL="179388" indent="-179388" algn="l">
              <a:lnSpc>
                <a:spcPct val="110000"/>
              </a:lnSpc>
              <a:buFont typeface="Arial" panose="020B0604020202020204" pitchFamily="34" charset="0"/>
              <a:buChar char="•"/>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4" name="TextBox 3">
            <a:extLst>
              <a:ext uri="{FF2B5EF4-FFF2-40B4-BE49-F238E27FC236}">
                <a16:creationId xmlns:a16="http://schemas.microsoft.com/office/drawing/2014/main" id="{0B16ADE1-9251-4D43-985B-CDB2CF30CC51}"/>
              </a:ext>
            </a:extLst>
          </p:cNvPr>
          <p:cNvSpPr txBox="1"/>
          <p:nvPr/>
        </p:nvSpPr>
        <p:spPr>
          <a:xfrm>
            <a:off x="3421821" y="2734631"/>
            <a:ext cx="914400" cy="226079"/>
          </a:xfrm>
          <a:prstGeom prst="rect">
            <a:avLst/>
          </a:prstGeom>
        </p:spPr>
        <p:txBody>
          <a:bodyPr wrap="none" lIns="0" tIns="0" rIns="0" bIns="0" numCol="1" spcCol="360000" rtlCol="0">
            <a:noAutofit/>
          </a:bodyPr>
          <a:lstStyle/>
          <a:p>
            <a:pPr algn="ctr">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2-4 hours</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2" name="TextBox 11">
            <a:extLst>
              <a:ext uri="{FF2B5EF4-FFF2-40B4-BE49-F238E27FC236}">
                <a16:creationId xmlns:a16="http://schemas.microsoft.com/office/drawing/2014/main" id="{F3B48B3E-7629-4E5B-BFCA-2DF54B58DD94}"/>
              </a:ext>
            </a:extLst>
          </p:cNvPr>
          <p:cNvSpPr txBox="1"/>
          <p:nvPr/>
        </p:nvSpPr>
        <p:spPr>
          <a:xfrm>
            <a:off x="7784613" y="2720901"/>
            <a:ext cx="914400" cy="224834"/>
          </a:xfrm>
          <a:prstGeom prst="rect">
            <a:avLst/>
          </a:prstGeom>
        </p:spPr>
        <p:txBody>
          <a:bodyPr wrap="none" lIns="0" tIns="0" rIns="0" bIns="0" numCol="1" spcCol="360000" rtlCol="0">
            <a:noAutofit/>
          </a:bodyPr>
          <a:lstStyle/>
          <a:p>
            <a:pPr algn="ctr">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1 hour</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3" name="TextBox 12">
            <a:extLst>
              <a:ext uri="{FF2B5EF4-FFF2-40B4-BE49-F238E27FC236}">
                <a16:creationId xmlns:a16="http://schemas.microsoft.com/office/drawing/2014/main" id="{ED4B6BD1-764C-4257-913A-CA96431DD512}"/>
              </a:ext>
            </a:extLst>
          </p:cNvPr>
          <p:cNvSpPr txBox="1"/>
          <p:nvPr/>
        </p:nvSpPr>
        <p:spPr>
          <a:xfrm>
            <a:off x="5806729" y="2726438"/>
            <a:ext cx="914400" cy="226079"/>
          </a:xfrm>
          <a:prstGeom prst="rect">
            <a:avLst/>
          </a:prstGeom>
        </p:spPr>
        <p:txBody>
          <a:bodyPr wrap="none" lIns="0" tIns="0" rIns="0" bIns="0" numCol="1" spcCol="360000" rtlCol="0">
            <a:noAutofit/>
          </a:bodyPr>
          <a:lstStyle/>
          <a:p>
            <a:pPr algn="ctr">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1 hour</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714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4F406-2368-4B79-8954-124E2DEA6E8D}"/>
              </a:ext>
            </a:extLst>
          </p:cNvPr>
          <p:cNvSpPr>
            <a:spLocks noGrp="1"/>
          </p:cNvSpPr>
          <p:nvPr>
            <p:ph type="sldNum" sz="quarter" idx="4"/>
          </p:nvPr>
        </p:nvSpPr>
        <p:spPr/>
        <p:txBody>
          <a:body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6</a:t>
            </a:fld>
            <a:endParaRPr spc="6" dirty="0">
              <a:cs typeface="Arial" panose="020B0604020202020204" pitchFamily="34" charset="0"/>
            </a:endParaRPr>
          </a:p>
        </p:txBody>
      </p:sp>
      <p:sp>
        <p:nvSpPr>
          <p:cNvPr id="3" name="Title 2">
            <a:extLst>
              <a:ext uri="{FF2B5EF4-FFF2-40B4-BE49-F238E27FC236}">
                <a16:creationId xmlns:a16="http://schemas.microsoft.com/office/drawing/2014/main" id="{9BF5BDE5-144E-41C1-B26A-8E88A8FBC7F9}"/>
              </a:ext>
            </a:extLst>
          </p:cNvPr>
          <p:cNvSpPr>
            <a:spLocks noGrp="1"/>
          </p:cNvSpPr>
          <p:nvPr>
            <p:ph type="title"/>
          </p:nvPr>
        </p:nvSpPr>
        <p:spPr>
          <a:xfrm>
            <a:off x="354105" y="289581"/>
            <a:ext cx="11536207" cy="1130188"/>
          </a:xfrm>
        </p:spPr>
        <p:txBody>
          <a:bodyPr/>
          <a:lstStyle/>
          <a:p>
            <a:r>
              <a:rPr lang="en-US" sz="3200" dirty="0">
                <a:solidFill>
                  <a:schemeClr val="accent1"/>
                </a:solidFill>
              </a:rPr>
              <a:t>Info-Tech’s framework integrates best practices to create a best-of-breed security framework</a:t>
            </a:r>
            <a:endParaRPr lang="en-CA" sz="3200" dirty="0">
              <a:solidFill>
                <a:schemeClr val="accent1"/>
              </a:solidFill>
            </a:endParaRPr>
          </a:p>
        </p:txBody>
      </p:sp>
      <p:sp>
        <p:nvSpPr>
          <p:cNvPr id="61" name="TextBox 3">
            <a:extLst>
              <a:ext uri="{FF2B5EF4-FFF2-40B4-BE49-F238E27FC236}">
                <a16:creationId xmlns:a16="http://schemas.microsoft.com/office/drawing/2014/main" id="{991E1686-4F37-4565-98C0-2B5933CD12AD}"/>
              </a:ext>
            </a:extLst>
          </p:cNvPr>
          <p:cNvSpPr txBox="1"/>
          <p:nvPr/>
        </p:nvSpPr>
        <p:spPr>
          <a:xfrm rot="16200000">
            <a:off x="143661" y="3251713"/>
            <a:ext cx="4063999" cy="400110"/>
          </a:xfrm>
          <a:prstGeom prst="rect">
            <a:avLst/>
          </a:prstGeom>
          <a:ln>
            <a:noFill/>
          </a:ln>
        </p:spPr>
        <p:txBody>
          <a:bodyPr wrap="square" rtlCol="0" anchor="ctr">
            <a:spAutoFit/>
          </a:bodyPr>
          <a:lstStyle/>
          <a:p>
            <a:pPr algn="ctr"/>
            <a:r>
              <a:rPr lang="en-CA" sz="2000" b="1" dirty="0">
                <a:latin typeface="Roboto Condensed" panose="02000000000000000000" pitchFamily="2" charset="0"/>
                <a:ea typeface="Roboto Condensed" panose="02000000000000000000" pitchFamily="2" charset="0"/>
              </a:rPr>
              <a:t>Security Policy Framework</a:t>
            </a:r>
          </a:p>
        </p:txBody>
      </p:sp>
      <p:pic>
        <p:nvPicPr>
          <p:cNvPr id="6" name="Picture 5">
            <a:extLst>
              <a:ext uri="{FF2B5EF4-FFF2-40B4-BE49-F238E27FC236}">
                <a16:creationId xmlns:a16="http://schemas.microsoft.com/office/drawing/2014/main" id="{E60D3BA0-7D1C-891C-1490-BFC82629FD4A}"/>
              </a:ext>
            </a:extLst>
          </p:cNvPr>
          <p:cNvPicPr>
            <a:picLocks noChangeAspect="1"/>
          </p:cNvPicPr>
          <p:nvPr/>
        </p:nvPicPr>
        <p:blipFill>
          <a:blip r:embed="rId2"/>
          <a:stretch>
            <a:fillRect/>
          </a:stretch>
        </p:blipFill>
        <p:spPr>
          <a:xfrm>
            <a:off x="2475993" y="1439716"/>
            <a:ext cx="7241602" cy="4044052"/>
          </a:xfrm>
          <a:prstGeom prst="rect">
            <a:avLst/>
          </a:prstGeom>
        </p:spPr>
      </p:pic>
      <p:sp>
        <p:nvSpPr>
          <p:cNvPr id="4" name="Rectangle 3">
            <a:extLst>
              <a:ext uri="{FF2B5EF4-FFF2-40B4-BE49-F238E27FC236}">
                <a16:creationId xmlns:a16="http://schemas.microsoft.com/office/drawing/2014/main" id="{1C97B162-CB5B-715E-9A49-B7EE1520293A}"/>
              </a:ext>
            </a:extLst>
          </p:cNvPr>
          <p:cNvSpPr/>
          <p:nvPr/>
        </p:nvSpPr>
        <p:spPr>
          <a:xfrm>
            <a:off x="1705157" y="5620999"/>
            <a:ext cx="8783274" cy="954107"/>
          </a:xfrm>
          <a:prstGeom prst="rect">
            <a:avLst/>
          </a:prstGeom>
          <a:solidFill>
            <a:schemeClr val="bg1">
              <a:lumMod val="85000"/>
            </a:schemeClr>
          </a:solidFill>
          <a:ln w="19050">
            <a:noFill/>
          </a:ln>
        </p:spPr>
        <p:txBody>
          <a:bodyPr wrap="square">
            <a:spAutoFit/>
          </a:bodyPr>
          <a:lstStyle/>
          <a:p>
            <a:pPr marL="285750" indent="-285750">
              <a:spcAft>
                <a:spcPts val="0"/>
              </a:spcAft>
              <a:buFont typeface="Wingdings" panose="05000000000000000000" pitchFamily="2" charset="2"/>
              <a:buChar char="§"/>
            </a:pPr>
            <a:r>
              <a:rPr lang="en-US" sz="1400" b="1" dirty="0">
                <a:latin typeface="Roboto Condensed Light" panose="02000000000000000000" pitchFamily="2" charset="0"/>
                <a:ea typeface="Roboto Condensed Light" panose="02000000000000000000" pitchFamily="2" charset="0"/>
                <a:cs typeface="Times New Roman" panose="02020603050405020304" pitchFamily="18" charset="0"/>
              </a:rPr>
              <a:t>Save time spent creating policies from scratch by using </a:t>
            </a:r>
            <a:r>
              <a:rPr lang="en-US" sz="1400" b="1" dirty="0">
                <a:latin typeface="Roboto Condensed Light" panose="02000000000000000000" pitchFamily="2" charset="0"/>
                <a:ea typeface="Roboto Condensed Light" panose="02000000000000000000" pitchFamily="2" charset="0"/>
                <a:cs typeface="Times New Roman" panose="02020603050405020304" pitchFamily="18" charset="0"/>
                <a:hlinkClick r:id="rId3"/>
              </a:rPr>
              <a:t>Info-Tech’s policy templates</a:t>
            </a:r>
            <a:r>
              <a:rPr lang="en-US" sz="1400" b="1" dirty="0">
                <a:latin typeface="Roboto Condensed Light" panose="02000000000000000000" pitchFamily="2" charset="0"/>
                <a:ea typeface="Roboto Condensed Light" panose="02000000000000000000" pitchFamily="2" charset="0"/>
                <a:cs typeface="Times New Roman" panose="02020603050405020304" pitchFamily="18" charset="0"/>
              </a:rPr>
              <a:t> </a:t>
            </a:r>
            <a:r>
              <a:rPr lang="en-US" sz="1400" dirty="0">
                <a:latin typeface="Roboto Condensed Light" panose="02000000000000000000" pitchFamily="2" charset="0"/>
                <a:ea typeface="Roboto Condensed Light" panose="02000000000000000000" pitchFamily="2" charset="0"/>
                <a:cs typeface="Times New Roman" panose="02020603050405020304" pitchFamily="18" charset="0"/>
              </a:rPr>
              <a:t>mapped to the Info-Tech framework, which incorporates multiple industry best-practice frameworks (NIST, ISO, SOC 2, CIS, PCI, HIPAA).</a:t>
            </a:r>
          </a:p>
          <a:p>
            <a:pPr>
              <a:spcAft>
                <a:spcPts val="0"/>
              </a:spcAft>
            </a:pPr>
            <a:endParaRPr lang="en-US" sz="1400" dirty="0">
              <a:latin typeface="Roboto Condensed Light" panose="02000000000000000000" pitchFamily="2" charset="0"/>
              <a:ea typeface="Roboto Condensed Light" panose="02000000000000000000" pitchFamily="2" charset="0"/>
              <a:cs typeface="Times New Roman" panose="02020603050405020304" pitchFamily="18" charset="0"/>
            </a:endParaRPr>
          </a:p>
          <a:p>
            <a:pPr marL="285750" indent="-285750">
              <a:spcAft>
                <a:spcPts val="0"/>
              </a:spcAft>
              <a:buFont typeface="Wingdings" panose="05000000000000000000" pitchFamily="2" charset="2"/>
              <a:buChar char="§"/>
            </a:pPr>
            <a:r>
              <a:rPr lang="en-US" sz="1400" dirty="0">
                <a:latin typeface="Roboto Condensed Light" panose="02000000000000000000" pitchFamily="2" charset="0"/>
                <a:ea typeface="Roboto Condensed Light" panose="02000000000000000000" pitchFamily="2" charset="0"/>
                <a:cs typeface="Times New Roman" panose="02020603050405020304" pitchFamily="18" charset="0"/>
              </a:rPr>
              <a:t>Customize the templates to reflect your digital environment and the language used in your organization.  </a:t>
            </a:r>
          </a:p>
        </p:txBody>
      </p:sp>
    </p:spTree>
    <p:extLst>
      <p:ext uri="{BB962C8B-B14F-4D97-AF65-F5344CB8AC3E}">
        <p14:creationId xmlns:p14="http://schemas.microsoft.com/office/powerpoint/2010/main" val="22677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DE72D-9360-4BBD-84A7-22D58AB00AD8}"/>
              </a:ext>
            </a:extLst>
          </p:cNvPr>
          <p:cNvSpPr>
            <a:spLocks noGrp="1"/>
          </p:cNvSpPr>
          <p:nvPr>
            <p:ph type="title"/>
          </p:nvPr>
        </p:nvSpPr>
        <p:spPr>
          <a:xfrm>
            <a:off x="354106" y="530021"/>
            <a:ext cx="11148533" cy="1130188"/>
          </a:xfrm>
        </p:spPr>
        <p:txBody>
          <a:bodyPr/>
          <a:lstStyle/>
          <a:p>
            <a:r>
              <a:rPr lang="en-US" sz="3200" dirty="0"/>
              <a:t>Review Tool</a:t>
            </a:r>
            <a:endParaRPr lang="en-CA" sz="3200" dirty="0"/>
          </a:p>
        </p:txBody>
      </p:sp>
      <p:sp>
        <p:nvSpPr>
          <p:cNvPr id="4" name="Rectangle 3">
            <a:extLst>
              <a:ext uri="{FF2B5EF4-FFF2-40B4-BE49-F238E27FC236}">
                <a16:creationId xmlns:a16="http://schemas.microsoft.com/office/drawing/2014/main" id="{74F7A855-B009-4EC0-AE87-79CBD975CC32}"/>
              </a:ext>
            </a:extLst>
          </p:cNvPr>
          <p:cNvSpPr/>
          <p:nvPr/>
        </p:nvSpPr>
        <p:spPr>
          <a:xfrm>
            <a:off x="992767" y="1577741"/>
            <a:ext cx="7505281" cy="830997"/>
          </a:xfrm>
          <a:prstGeom prst="rect">
            <a:avLst/>
          </a:prstGeom>
        </p:spPr>
        <p:txBody>
          <a:bodyPr wrap="square">
            <a:spAutoFit/>
          </a:bodyPr>
          <a:lstStyle/>
          <a:p>
            <a:pPr>
              <a:spcAft>
                <a:spcPts val="0"/>
              </a:spcAft>
            </a:pP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For security policies that are being reviewed, use the checklist to identify </a:t>
            </a:r>
            <a:r>
              <a:rPr lang="en-US" sz="1600" dirty="0">
                <a:latin typeface="Roboto Condensed Light" panose="02000000000000000000" pitchFamily="2" charset="0"/>
                <a:ea typeface="Roboto Condensed Light" panose="02000000000000000000" pitchFamily="2" charset="0"/>
                <a:cs typeface="Times New Roman" panose="02020603050405020304" pitchFamily="18" charset="0"/>
              </a:rPr>
              <a:t>gaps and </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align with the Info-Tech framework. It is recommended that you add a note to entries, especially those that receive a “No,” to help the member correct any issues.</a:t>
            </a:r>
          </a:p>
        </p:txBody>
      </p:sp>
      <p:sp>
        <p:nvSpPr>
          <p:cNvPr id="5" name="TextBox 4">
            <a:extLst>
              <a:ext uri="{FF2B5EF4-FFF2-40B4-BE49-F238E27FC236}">
                <a16:creationId xmlns:a16="http://schemas.microsoft.com/office/drawing/2014/main" id="{7D926A06-A67F-4DBC-BEA5-D6D34F8B124A}"/>
              </a:ext>
            </a:extLst>
          </p:cNvPr>
          <p:cNvSpPr txBox="1"/>
          <p:nvPr/>
        </p:nvSpPr>
        <p:spPr>
          <a:xfrm>
            <a:off x="511728" y="1228995"/>
            <a:ext cx="3858935" cy="253220"/>
          </a:xfrm>
          <a:prstGeom prst="rect">
            <a:avLst/>
          </a:prstGeom>
        </p:spPr>
        <p:txBody>
          <a:bodyPr vert="horz" wrap="square" lIns="0" tIns="6931" rIns="0" bIns="0" rtlCol="0">
            <a:spAutoFit/>
          </a:bodyPr>
          <a:lstStyle/>
          <a:p>
            <a:pPr marL="7701" marR="242975">
              <a:spcBef>
                <a:spcPts val="55"/>
              </a:spcBef>
            </a:pPr>
            <a:r>
              <a:rPr lang="en-US" sz="1600" b="1" spc="-30" dirty="0">
                <a:solidFill>
                  <a:srgbClr val="464646"/>
                </a:solidFill>
                <a:latin typeface="Roboto Condensed Light" panose="02000000000000000000" pitchFamily="2" charset="0"/>
                <a:cs typeface="Arial Narrow"/>
              </a:rPr>
              <a:t>Tab 2. Security Policy Checklist</a:t>
            </a:r>
            <a:endParaRPr lang="en-CA" sz="1600" b="1" spc="-30" dirty="0">
              <a:solidFill>
                <a:srgbClr val="464646"/>
              </a:solidFill>
              <a:latin typeface="Roboto Condensed Light" panose="02000000000000000000" pitchFamily="2" charset="0"/>
              <a:cs typeface="Arial Narrow"/>
            </a:endParaRPr>
          </a:p>
        </p:txBody>
      </p:sp>
      <p:sp>
        <p:nvSpPr>
          <p:cNvPr id="10" name="Arrow: Chevron 9">
            <a:extLst>
              <a:ext uri="{FF2B5EF4-FFF2-40B4-BE49-F238E27FC236}">
                <a16:creationId xmlns:a16="http://schemas.microsoft.com/office/drawing/2014/main" id="{8CC29763-496A-43A6-B0A2-AC545AF95960}"/>
              </a:ext>
            </a:extLst>
          </p:cNvPr>
          <p:cNvSpPr/>
          <p:nvPr/>
        </p:nvSpPr>
        <p:spPr>
          <a:xfrm>
            <a:off x="795370" y="1660209"/>
            <a:ext cx="197397" cy="1973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6" name="Picture 5">
            <a:extLst>
              <a:ext uri="{FF2B5EF4-FFF2-40B4-BE49-F238E27FC236}">
                <a16:creationId xmlns:a16="http://schemas.microsoft.com/office/drawing/2014/main" id="{FD8A212B-BCB2-54C7-4D1D-688B47EF4EFA}"/>
              </a:ext>
            </a:extLst>
          </p:cNvPr>
          <p:cNvPicPr>
            <a:picLocks noChangeAspect="1"/>
          </p:cNvPicPr>
          <p:nvPr/>
        </p:nvPicPr>
        <p:blipFill>
          <a:blip r:embed="rId2"/>
          <a:stretch>
            <a:fillRect/>
          </a:stretch>
        </p:blipFill>
        <p:spPr>
          <a:xfrm>
            <a:off x="992767" y="2444294"/>
            <a:ext cx="8344077" cy="4226554"/>
          </a:xfrm>
          <a:prstGeom prst="rect">
            <a:avLst/>
          </a:prstGeom>
        </p:spPr>
      </p:pic>
      <p:sp>
        <p:nvSpPr>
          <p:cNvPr id="8" name="Speech Bubble: Rectangle 7">
            <a:extLst>
              <a:ext uri="{FF2B5EF4-FFF2-40B4-BE49-F238E27FC236}">
                <a16:creationId xmlns:a16="http://schemas.microsoft.com/office/drawing/2014/main" id="{58618BDE-47F2-499E-A074-5C44F2ADAAC2}"/>
              </a:ext>
            </a:extLst>
          </p:cNvPr>
          <p:cNvSpPr/>
          <p:nvPr/>
        </p:nvSpPr>
        <p:spPr>
          <a:xfrm>
            <a:off x="9621806" y="917121"/>
            <a:ext cx="2257418" cy="1381942"/>
          </a:xfrm>
          <a:prstGeom prst="wedgeRectCallout">
            <a:avLst>
              <a:gd name="adj1" fmla="val -203763"/>
              <a:gd name="adj2" fmla="val 15497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1200" dirty="0">
                <a:solidFill>
                  <a:sysClr val="windowText" lastClr="000000"/>
                </a:solidFill>
                <a:latin typeface="Roboto Condensed" panose="02000000000000000000" pitchFamily="2" charset="0"/>
                <a:ea typeface="Roboto Condensed" panose="02000000000000000000" pitchFamily="2" charset="0"/>
              </a:rPr>
              <a:t>Your goal is to </a:t>
            </a:r>
            <a:r>
              <a:rPr lang="en-US" sz="1200" dirty="0">
                <a:solidFill>
                  <a:sysClr val="windowText" lastClr="000000"/>
                </a:solidFill>
                <a:latin typeface="Roboto Condensed" panose="02000000000000000000" pitchFamily="2" charset="0"/>
                <a:ea typeface="Roboto Condensed" panose="02000000000000000000" pitchFamily="2" charset="0"/>
              </a:rPr>
              <a:t>fill out as many Yes/No questions as possible. For each section, the controls statements that evaluate to “Yes” will be tallied, enabling you to see gaps in the security program within that domain.</a:t>
            </a:r>
            <a:endParaRPr lang="en-CA" sz="1200" dirty="0">
              <a:solidFill>
                <a:sysClr val="windowText" lastClr="000000"/>
              </a:solidFill>
              <a:latin typeface="Roboto Condensed" panose="02000000000000000000" pitchFamily="2" charset="0"/>
              <a:ea typeface="Roboto Condensed" panose="02000000000000000000" pitchFamily="2" charset="0"/>
            </a:endParaRPr>
          </a:p>
        </p:txBody>
      </p:sp>
      <p:sp>
        <p:nvSpPr>
          <p:cNvPr id="18" name="Speech Bubble: Rectangle 17">
            <a:extLst>
              <a:ext uri="{FF2B5EF4-FFF2-40B4-BE49-F238E27FC236}">
                <a16:creationId xmlns:a16="http://schemas.microsoft.com/office/drawing/2014/main" id="{BA860419-D9CD-E25D-FCDE-C5239A8ED21A}"/>
              </a:ext>
            </a:extLst>
          </p:cNvPr>
          <p:cNvSpPr/>
          <p:nvPr/>
        </p:nvSpPr>
        <p:spPr>
          <a:xfrm>
            <a:off x="9621806" y="2528710"/>
            <a:ext cx="1976145" cy="974011"/>
          </a:xfrm>
          <a:prstGeom prst="wedgeRectCallout">
            <a:avLst>
              <a:gd name="adj1" fmla="val -115559"/>
              <a:gd name="adj2" fmla="val 387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dirty="0">
                <a:solidFill>
                  <a:sysClr val="windowText" lastClr="000000"/>
                </a:solidFill>
                <a:latin typeface="Roboto Condensed" panose="02000000000000000000" pitchFamily="2" charset="0"/>
                <a:ea typeface="Roboto Condensed" panose="02000000000000000000" pitchFamily="2" charset="0"/>
              </a:rPr>
              <a:t>Provide analyst comments for key recommendations to plug identified gaps to cover the scope of the security domain.</a:t>
            </a:r>
            <a:endParaRPr lang="en-CA" sz="1200" dirty="0">
              <a:solidFill>
                <a:sysClr val="windowText" lastClr="000000"/>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19674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DE72D-9360-4BBD-84A7-22D58AB00AD8}"/>
              </a:ext>
            </a:extLst>
          </p:cNvPr>
          <p:cNvSpPr>
            <a:spLocks noGrp="1"/>
          </p:cNvSpPr>
          <p:nvPr>
            <p:ph type="title"/>
          </p:nvPr>
        </p:nvSpPr>
        <p:spPr>
          <a:xfrm>
            <a:off x="354106" y="530021"/>
            <a:ext cx="11148533" cy="1130188"/>
          </a:xfrm>
        </p:spPr>
        <p:txBody>
          <a:bodyPr/>
          <a:lstStyle/>
          <a:p>
            <a:r>
              <a:rPr lang="en-US" sz="3200" dirty="0"/>
              <a:t>Review Tool</a:t>
            </a:r>
            <a:endParaRPr lang="en-CA" sz="3200" dirty="0"/>
          </a:p>
        </p:txBody>
      </p:sp>
      <p:sp>
        <p:nvSpPr>
          <p:cNvPr id="4" name="Rectangle 3">
            <a:extLst>
              <a:ext uri="{FF2B5EF4-FFF2-40B4-BE49-F238E27FC236}">
                <a16:creationId xmlns:a16="http://schemas.microsoft.com/office/drawing/2014/main" id="{74F7A855-B009-4EC0-AE87-79CBD975CC32}"/>
              </a:ext>
            </a:extLst>
          </p:cNvPr>
          <p:cNvSpPr/>
          <p:nvPr/>
        </p:nvSpPr>
        <p:spPr>
          <a:xfrm>
            <a:off x="765886" y="1577741"/>
            <a:ext cx="5166949" cy="830997"/>
          </a:xfrm>
          <a:prstGeom prst="rect">
            <a:avLst/>
          </a:prstGeom>
        </p:spPr>
        <p:txBody>
          <a:bodyPr wrap="square">
            <a:spAutoFit/>
          </a:bodyPr>
          <a:lstStyle/>
          <a:p>
            <a:pPr>
              <a:spcAft>
                <a:spcPts val="0"/>
              </a:spcAft>
            </a:pP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The Results tab shows a visualization for the Security Policy Review for each domain. Copy the diagram and incorporate into the Security Policy Review report.</a:t>
            </a:r>
          </a:p>
        </p:txBody>
      </p:sp>
      <p:sp>
        <p:nvSpPr>
          <p:cNvPr id="5" name="TextBox 4">
            <a:extLst>
              <a:ext uri="{FF2B5EF4-FFF2-40B4-BE49-F238E27FC236}">
                <a16:creationId xmlns:a16="http://schemas.microsoft.com/office/drawing/2014/main" id="{7D926A06-A67F-4DBC-BEA5-D6D34F8B124A}"/>
              </a:ext>
            </a:extLst>
          </p:cNvPr>
          <p:cNvSpPr txBox="1"/>
          <p:nvPr/>
        </p:nvSpPr>
        <p:spPr>
          <a:xfrm>
            <a:off x="511728" y="1228995"/>
            <a:ext cx="3858935" cy="253220"/>
          </a:xfrm>
          <a:prstGeom prst="rect">
            <a:avLst/>
          </a:prstGeom>
        </p:spPr>
        <p:txBody>
          <a:bodyPr vert="horz" wrap="square" lIns="0" tIns="6931" rIns="0" bIns="0" rtlCol="0">
            <a:spAutoFit/>
          </a:bodyPr>
          <a:lstStyle/>
          <a:p>
            <a:pPr marL="7701" marR="242975">
              <a:spcBef>
                <a:spcPts val="55"/>
              </a:spcBef>
            </a:pPr>
            <a:r>
              <a:rPr lang="en-US" sz="1600" b="1" spc="-30" dirty="0">
                <a:solidFill>
                  <a:srgbClr val="464646"/>
                </a:solidFill>
                <a:latin typeface="Roboto Condensed Light" panose="02000000000000000000" pitchFamily="2" charset="0"/>
                <a:cs typeface="Arial Narrow"/>
              </a:rPr>
              <a:t>Tab 3. Dashboard</a:t>
            </a:r>
            <a:endParaRPr lang="en-CA" sz="1600" b="1" spc="-30" dirty="0">
              <a:solidFill>
                <a:srgbClr val="464646"/>
              </a:solidFill>
              <a:latin typeface="Roboto Condensed Light" panose="02000000000000000000" pitchFamily="2" charset="0"/>
              <a:cs typeface="Arial Narrow"/>
            </a:endParaRPr>
          </a:p>
        </p:txBody>
      </p:sp>
      <p:sp>
        <p:nvSpPr>
          <p:cNvPr id="10" name="Arrow: Chevron 9">
            <a:extLst>
              <a:ext uri="{FF2B5EF4-FFF2-40B4-BE49-F238E27FC236}">
                <a16:creationId xmlns:a16="http://schemas.microsoft.com/office/drawing/2014/main" id="{8CC29763-496A-43A6-B0A2-AC545AF95960}"/>
              </a:ext>
            </a:extLst>
          </p:cNvPr>
          <p:cNvSpPr/>
          <p:nvPr/>
        </p:nvSpPr>
        <p:spPr>
          <a:xfrm>
            <a:off x="568489" y="1660209"/>
            <a:ext cx="197397" cy="1973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Arrow: Right 34">
            <a:extLst>
              <a:ext uri="{FF2B5EF4-FFF2-40B4-BE49-F238E27FC236}">
                <a16:creationId xmlns:a16="http://schemas.microsoft.com/office/drawing/2014/main" id="{61E618C4-2CBD-630E-A4B2-A531F4A3A3D6}"/>
              </a:ext>
            </a:extLst>
          </p:cNvPr>
          <p:cNvSpPr/>
          <p:nvPr/>
        </p:nvSpPr>
        <p:spPr>
          <a:xfrm>
            <a:off x="6565803" y="3898230"/>
            <a:ext cx="1003779" cy="383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B05E38E-31D1-8E11-1E8C-52934D100067}"/>
              </a:ext>
            </a:extLst>
          </p:cNvPr>
          <p:cNvPicPr>
            <a:picLocks noChangeAspect="1"/>
          </p:cNvPicPr>
          <p:nvPr/>
        </p:nvPicPr>
        <p:blipFill>
          <a:blip r:embed="rId2"/>
          <a:stretch>
            <a:fillRect/>
          </a:stretch>
        </p:blipFill>
        <p:spPr>
          <a:xfrm>
            <a:off x="6563227" y="638929"/>
            <a:ext cx="4864475" cy="2045876"/>
          </a:xfrm>
          <a:prstGeom prst="rect">
            <a:avLst/>
          </a:prstGeom>
        </p:spPr>
      </p:pic>
      <p:pic>
        <p:nvPicPr>
          <p:cNvPr id="7" name="Picture 6">
            <a:extLst>
              <a:ext uri="{FF2B5EF4-FFF2-40B4-BE49-F238E27FC236}">
                <a16:creationId xmlns:a16="http://schemas.microsoft.com/office/drawing/2014/main" id="{D4F6ADF3-B97A-5318-2F45-206D4551DD49}"/>
              </a:ext>
            </a:extLst>
          </p:cNvPr>
          <p:cNvPicPr>
            <a:picLocks noChangeAspect="1"/>
          </p:cNvPicPr>
          <p:nvPr/>
        </p:nvPicPr>
        <p:blipFill>
          <a:blip r:embed="rId3"/>
          <a:stretch>
            <a:fillRect/>
          </a:stretch>
        </p:blipFill>
        <p:spPr>
          <a:xfrm>
            <a:off x="763336" y="2848094"/>
            <a:ext cx="10739303" cy="3634687"/>
          </a:xfrm>
          <a:prstGeom prst="rect">
            <a:avLst/>
          </a:prstGeom>
        </p:spPr>
      </p:pic>
    </p:spTree>
    <p:extLst>
      <p:ext uri="{BB962C8B-B14F-4D97-AF65-F5344CB8AC3E}">
        <p14:creationId xmlns:p14="http://schemas.microsoft.com/office/powerpoint/2010/main" val="287970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881898"/>
      </p:ext>
    </p:extLst>
  </p:cSld>
  <p:clrMapOvr>
    <a:masterClrMapping/>
  </p:clrMapOvr>
</p:sld>
</file>

<file path=ppt/theme/theme1.xml><?xml version="1.0" encoding="utf-8"?>
<a:theme xmlns:a="http://schemas.openxmlformats.org/drawingml/2006/main" name="Cover-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c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Generic">
  <a:themeElements>
    <a:clrScheme name="Keikp">
      <a:dk1>
        <a:srgbClr val="494949"/>
      </a:dk1>
      <a:lt1>
        <a:srgbClr val="FFFFFF"/>
      </a:lt1>
      <a:dk2>
        <a:srgbClr val="494949"/>
      </a:dk2>
      <a:lt2>
        <a:srgbClr val="FFFFFF"/>
      </a:lt2>
      <a:accent1>
        <a:srgbClr val="24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6931" rIns="0" bIns="0" rtlCol="0">
        <a:spAutoFit/>
      </a:bodyPr>
      <a:lstStyle>
        <a:defPPr marL="7701" marR="242975" algn="just">
          <a:spcBef>
            <a:spcPts val="55"/>
          </a:spcBef>
          <a:defRPr sz="1200" spc="-30" dirty="0">
            <a:solidFill>
              <a:srgbClr val="464646"/>
            </a:solidFill>
            <a:latin typeface="Roboto Condensed Light" panose="02000000000000000000" pitchFamily="2" charset="0"/>
            <a:cs typeface="Arial Narrow"/>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rontCovers-Light">
  <a:themeElements>
    <a:clrScheme name="_ITRG">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Custom</PresentationFormat>
  <Paragraphs>60</Paragraphs>
  <Slides>9</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vt:i4>
      </vt:variant>
    </vt:vector>
  </HeadingPairs>
  <TitlesOfParts>
    <vt:vector size="22" baseType="lpstr">
      <vt:lpstr>Montserrat</vt:lpstr>
      <vt:lpstr>Montserrat Light</vt:lpstr>
      <vt:lpstr>Arial</vt:lpstr>
      <vt:lpstr>Roboto Condensed Light</vt:lpstr>
      <vt:lpstr>Roboto Condensed</vt:lpstr>
      <vt:lpstr>Calibri</vt:lpstr>
      <vt:lpstr>Montserrat SemiBold</vt:lpstr>
      <vt:lpstr>Wingdings</vt:lpstr>
      <vt:lpstr>Exo</vt:lpstr>
      <vt:lpstr>Cover-Light</vt:lpstr>
      <vt:lpstr>Back Cover</vt:lpstr>
      <vt:lpstr>Slide-Generic</vt:lpstr>
      <vt:lpstr>FrontCovers-Light</vt:lpstr>
      <vt:lpstr>PowerPoint Presentation</vt:lpstr>
      <vt:lpstr>How to use</vt:lpstr>
      <vt:lpstr>What is the Security Policy Review service? </vt:lpstr>
      <vt:lpstr>Security policy review importance</vt:lpstr>
      <vt:lpstr>Service Description</vt:lpstr>
      <vt:lpstr>Info-Tech’s framework integrates best practices to create a best-of-breed security framework</vt:lpstr>
      <vt:lpstr>Review Tool</vt:lpstr>
      <vt:lpstr>Review Tool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2023-07-25T13:16:46Z</dcterms:created>
  <dcterms:modified xsi:type="dcterms:W3CDTF">2023-07-25T13:16:51Z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2023-07-25T13:16:51Z</vt:lpwstr>
  </property>
  <property fmtid="{D5CDD505-2E9C-101B-9397-08002B2CF9AE}" pid="4" name="MSIP_Label_7d24214e-5322-4789-8422-cbe411bc3a74_Method">
    <vt:lpwstr>Standard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285d2fde-b8d5-400e-bab1-6eeee09679e5</vt:lpwstr>
  </property>
  <property fmtid="{D5CDD505-2E9C-101B-9397-08002B2CF9AE}" pid="8" name="MSIP_Label_7d24214e-5322-4789-8422-cbe411bc3a74_ContentBits">
    <vt:lpwstr>0</vt:lpwstr>
  </property>
</Properties>
</file>