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713" r:id="rId4"/>
    <p:sldMasterId id="2147483771" r:id="rId5"/>
    <p:sldMasterId id="2147483788" r:id="rId6"/>
    <p:sldMasterId id="2147483667" r:id="rId7"/>
    <p:sldMasterId id="2147483817" r:id="rId8"/>
    <p:sldMasterId id="2147483865" r:id="rId9"/>
    <p:sldMasterId id="2147483926" r:id="rId10"/>
  </p:sldMasterIdLst>
  <p:notesMasterIdLst>
    <p:notesMasterId r:id="rId59"/>
  </p:notesMasterIdLst>
  <p:handoutMasterIdLst>
    <p:handoutMasterId r:id="rId60"/>
  </p:handoutMasterIdLst>
  <p:sldIdLst>
    <p:sldId id="556" r:id="rId11"/>
    <p:sldId id="672" r:id="rId12"/>
    <p:sldId id="557" r:id="rId13"/>
    <p:sldId id="673" r:id="rId14"/>
    <p:sldId id="664" r:id="rId15"/>
    <p:sldId id="689" r:id="rId16"/>
    <p:sldId id="667" r:id="rId17"/>
    <p:sldId id="5494" r:id="rId18"/>
    <p:sldId id="5541" r:id="rId19"/>
    <p:sldId id="5495" r:id="rId20"/>
    <p:sldId id="5544" r:id="rId21"/>
    <p:sldId id="5546" r:id="rId22"/>
    <p:sldId id="5496" r:id="rId23"/>
    <p:sldId id="5545" r:id="rId24"/>
    <p:sldId id="611" r:id="rId25"/>
    <p:sldId id="5497" r:id="rId26"/>
    <p:sldId id="5498" r:id="rId27"/>
    <p:sldId id="5538" r:id="rId28"/>
    <p:sldId id="5499" r:id="rId29"/>
    <p:sldId id="5547" r:id="rId30"/>
    <p:sldId id="5548" r:id="rId31"/>
    <p:sldId id="5540" r:id="rId32"/>
    <p:sldId id="5550" r:id="rId33"/>
    <p:sldId id="5539" r:id="rId34"/>
    <p:sldId id="5500" r:id="rId35"/>
    <p:sldId id="5549" r:id="rId36"/>
    <p:sldId id="796" r:id="rId37"/>
    <p:sldId id="576" r:id="rId38"/>
    <p:sldId id="599" r:id="rId39"/>
    <p:sldId id="581" r:id="rId40"/>
    <p:sldId id="582" r:id="rId41"/>
    <p:sldId id="5502" r:id="rId42"/>
    <p:sldId id="577" r:id="rId43"/>
    <p:sldId id="578" r:id="rId44"/>
    <p:sldId id="579" r:id="rId45"/>
    <p:sldId id="583" r:id="rId46"/>
    <p:sldId id="5504" r:id="rId47"/>
    <p:sldId id="5505" r:id="rId48"/>
    <p:sldId id="5506" r:id="rId49"/>
    <p:sldId id="5542" r:id="rId50"/>
    <p:sldId id="5508" r:id="rId51"/>
    <p:sldId id="5509" r:id="rId52"/>
    <p:sldId id="5510" r:id="rId53"/>
    <p:sldId id="5511" r:id="rId54"/>
    <p:sldId id="5543" r:id="rId55"/>
    <p:sldId id="5512" r:id="rId56"/>
    <p:sldId id="5513" r:id="rId57"/>
    <p:sldId id="5531" r:id="rId58"/>
  </p:sldIdLst>
  <p:sldSz cx="12193588" cy="6858000"/>
  <p:notesSz cx="11309350" cy="20104100"/>
  <p:embeddedFontLst>
    <p:embeddedFont>
      <p:font typeface="Calibri" panose="020F0502020204030204" pitchFamily="34" charset="0"/>
      <p:regular r:id="rId61"/>
      <p:bold r:id="rId62"/>
      <p:italic r:id="rId63"/>
      <p:boldItalic r:id="rId64"/>
    </p:embeddedFont>
    <p:embeddedFont>
      <p:font typeface="Exo" panose="02000303000000000000" pitchFamily="2" charset="0"/>
      <p:regular r:id="rId65"/>
      <p:bold r:id="rId66"/>
      <p:italic r:id="rId67"/>
      <p:boldItalic r:id="rId68"/>
    </p:embeddedFont>
    <p:embeddedFont>
      <p:font typeface="Exo Light" panose="02000303000000000000" pitchFamily="2" charset="0"/>
      <p:regular r:id="rId69"/>
      <p:italic r:id="rId70"/>
    </p:embeddedFont>
    <p:embeddedFont>
      <p:font typeface="Montserrat" panose="00000500000000000000" pitchFamily="2" charset="0"/>
      <p:regular r:id="rId71"/>
      <p:bold r:id="rId72"/>
      <p:italic r:id="rId73"/>
      <p:boldItalic r:id="rId74"/>
    </p:embeddedFont>
    <p:embeddedFont>
      <p:font typeface="Montserrat Light" panose="00000400000000000000" pitchFamily="2" charset="0"/>
      <p:regular r:id="rId75"/>
      <p:italic r:id="rId76"/>
    </p:embeddedFont>
    <p:embeddedFont>
      <p:font typeface="Montserrat Medium" panose="00000600000000000000" pitchFamily="2" charset="0"/>
      <p:regular r:id="rId77"/>
      <p:bold r:id="rId78"/>
      <p:italic r:id="rId79"/>
    </p:embeddedFont>
    <p:embeddedFont>
      <p:font typeface="Montserrat SemiBold" panose="00000700000000000000" pitchFamily="2" charset="0"/>
      <p:regular r:id="rId80"/>
      <p:bold r:id="rId81"/>
      <p:italic r:id="rId82"/>
      <p:boldItalic r:id="rId83"/>
    </p:embeddedFont>
    <p:embeddedFont>
      <p:font typeface="Roboto Condensed Light" panose="02000000000000000000" pitchFamily="2" charset="0"/>
      <p:regular r:id="rId84"/>
      <p:italic r:id="rId85"/>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0D02B3F6-70F4-8645-B5BA-8B11454C6E34}">
          <p14:sldIdLst>
            <p14:sldId id="556"/>
            <p14:sldId id="672"/>
            <p14:sldId id="557"/>
          </p14:sldIdLst>
        </p14:section>
        <p14:section name="Introduction" id="{DE327324-8072-4C66-AF98-B256D90D2422}">
          <p14:sldIdLst>
            <p14:sldId id="673"/>
            <p14:sldId id="664"/>
            <p14:sldId id="689"/>
            <p14:sldId id="667"/>
          </p14:sldIdLst>
        </p14:section>
        <p14:section name="Target Audience" id="{1DD939FB-68D8-4199-8540-C2C7C1DB5EE1}">
          <p14:sldIdLst>
            <p14:sldId id="5494"/>
            <p14:sldId id="5541"/>
            <p14:sldId id="5495"/>
            <p14:sldId id="5544"/>
            <p14:sldId id="5546"/>
            <p14:sldId id="5496"/>
            <p14:sldId id="5545"/>
            <p14:sldId id="611"/>
            <p14:sldId id="5497"/>
          </p14:sldIdLst>
        </p14:section>
        <p14:section name="The story" id="{55318905-06D4-4CB8-9C13-DA10DC63B3B3}">
          <p14:sldIdLst>
            <p14:sldId id="5498"/>
            <p14:sldId id="5538"/>
            <p14:sldId id="5499"/>
            <p14:sldId id="5547"/>
            <p14:sldId id="5548"/>
            <p14:sldId id="5540"/>
            <p14:sldId id="5550"/>
            <p14:sldId id="5539"/>
          </p14:sldIdLst>
        </p14:section>
        <p14:section name="Presentation Document" id="{285966B7-24A9-407D-B46F-8E0FD25D807E}">
          <p14:sldIdLst>
            <p14:sldId id="5500"/>
            <p14:sldId id="5549"/>
            <p14:sldId id="796"/>
            <p14:sldId id="576"/>
            <p14:sldId id="599"/>
            <p14:sldId id="581"/>
            <p14:sldId id="582"/>
            <p14:sldId id="5502"/>
            <p14:sldId id="577"/>
            <p14:sldId id="578"/>
            <p14:sldId id="579"/>
            <p14:sldId id="583"/>
            <p14:sldId id="5504"/>
            <p14:sldId id="5505"/>
            <p14:sldId id="5506"/>
            <p14:sldId id="5542"/>
          </p14:sldIdLst>
        </p14:section>
        <p14:section name="Presentation Delivery" id="{A9EDFA5B-BD00-4041-9886-7BE541080ACC}">
          <p14:sldIdLst>
            <p14:sldId id="5508"/>
            <p14:sldId id="5509"/>
            <p14:sldId id="5510"/>
            <p14:sldId id="5511"/>
            <p14:sldId id="5543"/>
            <p14:sldId id="5512"/>
            <p14:sldId id="5513"/>
            <p14:sldId id="5531"/>
          </p14:sldIdLst>
        </p14:section>
      </p14:sectionLst>
    </p:ext>
    <p:ext uri="{EFAFB233-063F-42B5-8137-9DF3F51BA10A}">
      <p15:sldGuideLst xmlns:p15="http://schemas.microsoft.com/office/powerpoint/2012/main">
        <p15:guide id="1" orient="horz" pos="3792"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76B7"/>
    <a:srgbClr val="494949"/>
    <a:srgbClr val="000000"/>
    <a:srgbClr val="4A4A4A"/>
    <a:srgbClr val="F17A26"/>
    <a:srgbClr val="5E3290"/>
    <a:srgbClr val="299D47"/>
    <a:srgbClr val="575757"/>
    <a:srgbClr val="898989"/>
    <a:srgbClr val="1E5E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4650" autoAdjust="0"/>
    <p:restoredTop sz="95931" autoAdjust="0"/>
  </p:normalViewPr>
  <p:slideViewPr>
    <p:cSldViewPr snapToGrid="0">
      <p:cViewPr varScale="1">
        <p:scale>
          <a:sx n="106" d="100"/>
          <a:sy n="106" d="100"/>
        </p:scale>
        <p:origin x="1452" y="96"/>
      </p:cViewPr>
      <p:guideLst>
        <p:guide orient="horz" pos="3792"/>
        <p:guide pos="3817"/>
      </p:guideLst>
    </p:cSldViewPr>
  </p:slideViewPr>
  <p:notesTextViewPr>
    <p:cViewPr>
      <p:scale>
        <a:sx n="1" d="1"/>
        <a:sy n="1" d="1"/>
      </p:scale>
      <p:origin x="0" y="0"/>
    </p:cViewPr>
  </p:notesTextViewPr>
  <p:sorterViewPr>
    <p:cViewPr>
      <p:scale>
        <a:sx n="100" d="100"/>
        <a:sy n="100" d="100"/>
      </p:scale>
      <p:origin x="0" y="-23766"/>
    </p:cViewPr>
  </p:sorterViewPr>
  <p:notesViewPr>
    <p:cSldViewPr snapToGrid="0">
      <p:cViewPr>
        <p:scale>
          <a:sx n="1" d="2"/>
          <a:sy n="1" d="2"/>
        </p:scale>
        <p:origin x="3930" y="-64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openxmlformats.org/officeDocument/2006/relationships/theme" Target="theme/theme1.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font" Target="fonts/font16.fntdata"/><Relationship Id="rId7" Type="http://schemas.openxmlformats.org/officeDocument/2006/relationships/slideMaster" Target="slideMasters/slideMaster4.xml"/><Relationship Id="rId71"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font" Target="fonts/font6.fntdata"/><Relationship Id="rId87" Type="http://schemas.openxmlformats.org/officeDocument/2006/relationships/presProps" Target="presProps.xml"/><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6405715" y="0"/>
            <a:ext cx="4900956" cy="1007464"/>
          </a:xfrm>
          <a:prstGeom prst="rect">
            <a:avLst/>
          </a:prstGeom>
        </p:spPr>
        <p:txBody>
          <a:bodyPr vert="horz" lIns="91440" tIns="45720" rIns="91440" bIns="45720" rtlCol="0"/>
          <a:lstStyle>
            <a:lvl1pPr algn="r">
              <a:defRPr sz="1200"/>
            </a:lvl1pPr>
          </a:lstStyle>
          <a:p>
            <a:fld id="{3421FBE2-D7AF-034E-A3E8-B3AFB8825F2F}" type="datetimeFigureOut">
              <a:rPr lang="en-US" smtClean="0"/>
              <a:t>11/24/2022</a:t>
            </a:fld>
            <a:endParaRPr lang="en-US"/>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6405715" y="19096639"/>
            <a:ext cx="4900956" cy="1007462"/>
          </a:xfrm>
          <a:prstGeom prst="rect">
            <a:avLst/>
          </a:prstGeom>
        </p:spPr>
        <p:txBody>
          <a:bodyPr vert="horz" lIns="91440" tIns="45720" rIns="91440" bIns="45720" rtlCol="0" anchor="b"/>
          <a:lstStyle>
            <a:lvl1pPr algn="r">
              <a:defRPr sz="1200"/>
            </a:lvl1pPr>
          </a:lstStyle>
          <a:p>
            <a:fld id="{A0D59A62-6DDC-664C-B490-E4412C3B9B65}" type="slidenum">
              <a:rPr lang="en-US" smtClean="0"/>
              <a:t>‹#›</a:t>
            </a:fld>
            <a:endParaRPr lang="en-US"/>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b="0" i="0">
                <a:latin typeface="Roboto Condensed Light" panose="02000000000000000000" pitchFamily="2" charset="0"/>
              </a:defRPr>
            </a:lvl1pPr>
          </a:lstStyle>
          <a:p>
            <a:endParaRPr lang="en-US"/>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b="0" i="0">
                <a:latin typeface="Roboto Condensed Light" panose="02000000000000000000" pitchFamily="2" charset="0"/>
              </a:defRPr>
            </a:lvl1pPr>
          </a:lstStyle>
          <a:p>
            <a:fld id="{F0A9609A-B772-C646-9832-EF91D164CC90}" type="datetimeFigureOut">
              <a:rPr lang="en-US" smtClean="0"/>
              <a:pPr/>
              <a:t>11/24/2022</a:t>
            </a:fld>
            <a:endParaRPr lang="en-US"/>
          </a:p>
        </p:txBody>
      </p:sp>
      <p:sp>
        <p:nvSpPr>
          <p:cNvPr id="4" name="Slide Image Placeholder 3"/>
          <p:cNvSpPr>
            <a:spLocks noGrp="1" noRot="1" noChangeAspect="1"/>
          </p:cNvSpPr>
          <p:nvPr>
            <p:ph type="sldImg" idx="2"/>
          </p:nvPr>
        </p:nvSpPr>
        <p:spPr>
          <a:xfrm>
            <a:off x="-374650" y="2514600"/>
            <a:ext cx="12058650" cy="6783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b="0" i="0">
                <a:latin typeface="Roboto Condensed Light" panose="02000000000000000000" pitchFamily="2" charset="0"/>
              </a:defRPr>
            </a:lvl1pPr>
          </a:lstStyle>
          <a:p>
            <a:endParaRPr lang="en-US"/>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b="0" i="0">
                <a:latin typeface="Roboto Condensed Light" panose="02000000000000000000" pitchFamily="2" charset="0"/>
              </a:defRPr>
            </a:lvl1pPr>
          </a:lstStyle>
          <a:p>
            <a:fld id="{06B0FC7D-8687-9A40-9CA8-0B2F00AB98E3}" type="slidenum">
              <a:rPr lang="en-US" smtClean="0"/>
              <a:pPr/>
              <a:t>‹#›</a:t>
            </a:fld>
            <a:endParaRPr lang="en-US"/>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IT strategy has two audiences. The IT strategy needs to communicate IT’s plan to both the business stakeholders and the IT department. A more mature IT strategy does a better job of achieving these two goals. There are a set of characteristics that all successful IT strategies have. The level of details that the each IT strategy has of those successful characteristics dictate the level of maturity of the IT strategy.  </a:t>
            </a:r>
          </a:p>
          <a:p>
            <a:r>
              <a:rPr lang="en-US" baseline="0" dirty="0"/>
              <a:t>Therefore, IT strategy maturity is predicated on the overall message that the IT strategy communicates and individual components that make up the IT strategy.</a:t>
            </a:r>
          </a:p>
          <a:p>
            <a:endParaRPr lang="en-US" baseline="0" dirty="0"/>
          </a:p>
          <a:p>
            <a:r>
              <a:rPr lang="en-US" baseline="0" dirty="0"/>
              <a:t>Something about assessment criteria. Something about individual components.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741145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for making slides easy to read. </a:t>
            </a:r>
          </a:p>
          <a:p>
            <a:endParaRPr lang="en-US"/>
          </a:p>
          <a:p>
            <a:r>
              <a:rPr lang="en-US"/>
              <a:t>With he example on the left, there are few things making the slide quite heavy:</a:t>
            </a:r>
          </a:p>
          <a:p>
            <a:pPr marL="171450" indent="-171450">
              <a:buFont typeface="Arial" panose="020B0604020202020204" pitchFamily="34" charset="0"/>
              <a:buChar char="•"/>
            </a:pPr>
            <a:r>
              <a:rPr lang="en-US" sz="1200"/>
              <a:t>Unnecessary coloring makes it hard on the eyes</a:t>
            </a:r>
          </a:p>
          <a:p>
            <a:pPr marL="171450" indent="-171450">
              <a:buFont typeface="Arial" panose="020B0604020202020204" pitchFamily="34" charset="0"/>
              <a:buChar char="•"/>
            </a:pPr>
            <a:r>
              <a:rPr lang="en-US" sz="1200"/>
              <a:t>Margins for title at top is too small</a:t>
            </a:r>
          </a:p>
          <a:p>
            <a:pPr marL="171450" indent="-171450">
              <a:buFont typeface="Arial" panose="020B0604020202020204" pitchFamily="34" charset="0"/>
              <a:buChar char="•"/>
            </a:pPr>
            <a:r>
              <a:rPr lang="en-US" sz="1200"/>
              <a:t>Content is not skim-able</a:t>
            </a:r>
          </a:p>
          <a:p>
            <a:pPr marL="171450" indent="-171450">
              <a:buFont typeface="Arial" panose="020B0604020202020204" pitchFamily="34" charset="0"/>
              <a:buChar char="•"/>
            </a:pPr>
            <a:endParaRPr lang="en-US" sz="1200"/>
          </a:p>
          <a:p>
            <a:pPr marL="0" indent="0">
              <a:buFont typeface="Arial" panose="020B0604020202020204" pitchFamily="34" charset="0"/>
              <a:buNone/>
            </a:pPr>
            <a:r>
              <a:rPr lang="en-US" sz="1200"/>
              <a:t>To the right, the same content can be designed to be more skimmable by:</a:t>
            </a:r>
          </a:p>
          <a:p>
            <a:pPr marL="628650" lvl="2" indent="-171450">
              <a:lnSpc>
                <a:spcPct val="100000"/>
              </a:lnSpc>
              <a:spcBef>
                <a:spcPts val="1000"/>
              </a:spcBef>
              <a:spcAft>
                <a:spcPts val="1200"/>
              </a:spcAft>
              <a:buFont typeface="Wingdings" pitchFamily="2" charset="2"/>
              <a:buChar char="§"/>
            </a:pPr>
            <a:r>
              <a:rPr lang="en-US" sz="1400">
                <a:solidFill>
                  <a:srgbClr val="000000"/>
                </a:solidFill>
                <a:latin typeface="Roboto Condensed Light" panose="02000000000000000000" pitchFamily="2" charset="0"/>
              </a:rPr>
              <a:t>Emphasizing the subheadings </a:t>
            </a:r>
          </a:p>
          <a:p>
            <a:pPr marL="628650" lvl="2" indent="-171450">
              <a:lnSpc>
                <a:spcPct val="100000"/>
              </a:lnSpc>
              <a:spcBef>
                <a:spcPts val="1000"/>
              </a:spcBef>
              <a:spcAft>
                <a:spcPts val="1200"/>
              </a:spcAft>
              <a:buFont typeface="Wingdings" pitchFamily="2" charset="2"/>
              <a:buChar char="§"/>
            </a:pPr>
            <a:r>
              <a:rPr lang="en-US" sz="1400">
                <a:solidFill>
                  <a:srgbClr val="000000"/>
                </a:solidFill>
                <a:latin typeface="Roboto Condensed Light" panose="02000000000000000000" pitchFamily="2" charset="0"/>
              </a:rPr>
              <a:t>And bolding important words</a:t>
            </a:r>
          </a:p>
          <a:p>
            <a:pPr marL="628650" lvl="2" indent="-171450">
              <a:lnSpc>
                <a:spcPct val="100000"/>
              </a:lnSpc>
              <a:spcBef>
                <a:spcPts val="1000"/>
              </a:spcBef>
              <a:spcAft>
                <a:spcPts val="1200"/>
              </a:spcAft>
              <a:buFont typeface="Wingdings" pitchFamily="2" charset="2"/>
              <a:buChar char="§"/>
            </a:pPr>
            <a:endParaRPr lang="en-US" sz="1400">
              <a:solidFill>
                <a:srgbClr val="000000"/>
              </a:solidFill>
              <a:latin typeface="Roboto Condensed Light" panose="02000000000000000000" pitchFamily="2" charset="0"/>
            </a:endParaRPr>
          </a:p>
          <a:p>
            <a:pPr marL="0" lvl="1" indent="0">
              <a:lnSpc>
                <a:spcPct val="100000"/>
              </a:lnSpc>
              <a:spcBef>
                <a:spcPts val="1000"/>
              </a:spcBef>
              <a:spcAft>
                <a:spcPts val="1200"/>
              </a:spcAft>
              <a:buFont typeface="Wingdings" pitchFamily="2" charset="2"/>
              <a:buNone/>
            </a:pPr>
            <a:r>
              <a:rPr lang="en-US" sz="1400">
                <a:solidFill>
                  <a:srgbClr val="000000"/>
                </a:solidFill>
                <a:latin typeface="Roboto Condensed Light" panose="02000000000000000000" pitchFamily="2" charset="0"/>
              </a:rPr>
              <a:t>Decluttering and adding sections and ensuring you Have more white space also makes it easier on the eyes. </a:t>
            </a:r>
          </a:p>
          <a:p>
            <a:pPr marL="0"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59177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struggling with text-heavy slides, here are some helpful tips to consider. </a:t>
            </a:r>
          </a:p>
          <a:p>
            <a:endParaRPr lang="en-US" dirty="0"/>
          </a:p>
          <a:p>
            <a:pPr marL="285750" indent="-285750">
              <a:buFont typeface="Arial" panose="020B0604020202020204" pitchFamily="34" charset="0"/>
              <a:buChar char="•"/>
            </a:pPr>
            <a:r>
              <a:rPr lang="en-US" dirty="0"/>
              <a:t>Write your thoughts down on the slide and start editing first for clarity. Refer back to your thesis statement and </a:t>
            </a:r>
            <a:r>
              <a:rPr lang="en-CA" sz="1200" dirty="0">
                <a:solidFill>
                  <a:srgbClr val="000000"/>
                </a:solidFill>
              </a:rPr>
              <a:t>Make sure the key message is very clear. Does its till align or complement the thesis statement? If yes, keep it</a:t>
            </a:r>
          </a:p>
          <a:p>
            <a:pPr marL="285750" indent="-285750">
              <a:buFont typeface="Arial" panose="020B0604020202020204" pitchFamily="34" charset="0"/>
              <a:buChar char="•"/>
            </a:pPr>
            <a:r>
              <a:rPr lang="en-CA" sz="1200" dirty="0">
                <a:solidFill>
                  <a:srgbClr val="000000"/>
                </a:solidFill>
              </a:rPr>
              <a:t>Next, edit for concision. The easiest way to do this is by using active voice throughout your deck and eliminating unnecessary words in passive voice.</a:t>
            </a:r>
          </a:p>
          <a:p>
            <a:pPr marL="285750" indent="-285750">
              <a:buFont typeface="Arial" panose="020B0604020202020204" pitchFamily="34" charset="0"/>
              <a:buChar char="•"/>
            </a:pPr>
            <a:r>
              <a:rPr lang="en-CA" sz="1200" dirty="0">
                <a:solidFill>
                  <a:srgbClr val="000000"/>
                </a:solidFill>
              </a:rPr>
              <a:t>Additionally, ask a colleague or an editor on the production team to help</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132616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visuals and content that you want the member to resonate with, be memorable using slide design.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left, the slide is </a:t>
            </a:r>
            <a:r>
              <a:rPr lang="en-US" sz="1200" dirty="0"/>
              <a:t>Easy to read, but it’s hard to remember the stats.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whereas the example on the right, </a:t>
            </a:r>
            <a:r>
              <a:rPr lang="en-US" sz="1200" dirty="0"/>
              <a:t>The visuals make it easier to see the size of the problem and make it much more memorable.</a:t>
            </a:r>
          </a:p>
          <a:p>
            <a:endParaRPr lang="en-CA" dirty="0"/>
          </a:p>
          <a:p>
            <a:r>
              <a:rPr lang="en-CA" dirty="0"/>
              <a:t>Remember to:</a:t>
            </a:r>
          </a:p>
          <a:p>
            <a:pPr marL="342900" indent="-342900">
              <a:lnSpc>
                <a:spcPct val="100000"/>
              </a:lnSpc>
              <a:spcBef>
                <a:spcPts val="0"/>
              </a:spcBef>
              <a:spcAft>
                <a:spcPts val="0"/>
              </a:spcAft>
              <a:buFont typeface="Arial" panose="020B0604020202020204" pitchFamily="34" charset="0"/>
              <a:buChar char="•"/>
            </a:pPr>
            <a:r>
              <a:rPr lang="en-US" sz="1200" dirty="0"/>
              <a:t>Have some kind of visual (graph, icons, table, etc.) as long as it’s appropriate</a:t>
            </a:r>
          </a:p>
          <a:p>
            <a:pPr marL="342900" indent="-342900">
              <a:lnSpc>
                <a:spcPct val="100000"/>
              </a:lnSpc>
              <a:spcBef>
                <a:spcPts val="0"/>
              </a:spcBef>
              <a:spcAft>
                <a:spcPts val="0"/>
              </a:spcAft>
              <a:buFont typeface="Arial" panose="020B0604020202020204" pitchFamily="34" charset="0"/>
              <a:buChar char="•"/>
            </a:pPr>
            <a:r>
              <a:rPr lang="en-US" sz="1200" dirty="0"/>
              <a:t>Divide the content into sections</a:t>
            </a:r>
          </a:p>
          <a:p>
            <a:pPr marL="342900" indent="-342900">
              <a:lnSpc>
                <a:spcPct val="100000"/>
              </a:lnSpc>
              <a:spcBef>
                <a:spcPts val="0"/>
              </a:spcBef>
              <a:spcAft>
                <a:spcPts val="0"/>
              </a:spcAft>
              <a:buFont typeface="Arial" panose="020B0604020202020204" pitchFamily="34" charset="0"/>
              <a:buChar char="•"/>
            </a:pPr>
            <a:r>
              <a:rPr lang="en-US" sz="1200" dirty="0"/>
              <a:t>Have a bit of color on the page</a:t>
            </a:r>
          </a:p>
          <a:p>
            <a:pPr marL="342900" indent="-342900">
              <a:lnSpc>
                <a:spcPct val="100000"/>
              </a:lnSpc>
              <a:spcBef>
                <a:spcPts val="0"/>
              </a:spcBef>
              <a:spcAft>
                <a:spcPts val="0"/>
              </a:spcAft>
              <a:buFont typeface="Arial" panose="020B0604020202020204" pitchFamily="34" charset="0"/>
              <a:buChar char="•"/>
            </a:pPr>
            <a:r>
              <a:rPr lang="en-US" sz="1200" dirty="0"/>
              <a:t>And Bold or italicize important text</a:t>
            </a:r>
          </a:p>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49170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112603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730917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797929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574731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13</a:t>
            </a:fld>
            <a:endParaRPr lang="en-US"/>
          </a:p>
        </p:txBody>
      </p:sp>
    </p:spTree>
    <p:extLst>
      <p:ext uri="{BB962C8B-B14F-4D97-AF65-F5344CB8AC3E}">
        <p14:creationId xmlns:p14="http://schemas.microsoft.com/office/powerpoint/2010/main" val="1603456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this slides as a document in the LMS after the audio section</a:t>
            </a:r>
            <a:endParaRPr lang="en-CA" dirty="0"/>
          </a:p>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406455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660200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503925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baseline="0"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565346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272157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200" b="0" i="0" u="none" strike="noStrike" kern="1200">
                <a:solidFill>
                  <a:schemeClr val="tx1"/>
                </a:solidFill>
                <a:effectLst/>
                <a:latin typeface="Roboto Condensed Light" panose="02000000000000000000" pitchFamily="2" charset="0"/>
                <a:ea typeface="+mn-ea"/>
                <a:cs typeface="+mn-cs"/>
              </a:rPr>
              <a:t>People usually read from left to right, top to bottom, or in a “Z” pattern. Make sure your slide has an intuitive flow of content.</a:t>
            </a:r>
          </a:p>
          <a:p>
            <a:pPr rtl="0" eaLnBrk="1" fontAlgn="ctr" latinLnBrk="0" hangingPunct="1"/>
            <a:endParaRPr lang="en-US" sz="1200" b="0" i="0" u="none" strike="noStrike" kern="1200">
              <a:solidFill>
                <a:schemeClr val="tx1"/>
              </a:solidFill>
              <a:effectLst/>
              <a:latin typeface="Roboto Condensed Light" panose="02000000000000000000" pitchFamily="2" charset="0"/>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Roboto Condensed Light" panose="02000000000000000000" pitchFamily="2" charset="0"/>
                <a:ea typeface="+mn-ea"/>
                <a:cs typeface="+mn-cs"/>
              </a:rPr>
              <a:t>For example, with the slide on the left, </a:t>
            </a:r>
            <a:r>
              <a:rPr lang="en-US" sz="1200"/>
              <a:t>The eyes are unsure where to look and in what order.</a:t>
            </a:r>
          </a:p>
          <a:p>
            <a:pPr marL="0" marR="0" lvl="0" indent="0" algn="l" defTabSz="914400" rtl="0" eaLnBrk="1" fontAlgn="ctr" latinLnBrk="0" hangingPunct="1">
              <a:lnSpc>
                <a:spcPct val="100000"/>
              </a:lnSpc>
              <a:spcBef>
                <a:spcPts val="0"/>
              </a:spcBef>
              <a:spcAft>
                <a:spcPts val="0"/>
              </a:spcAft>
              <a:buClrTx/>
              <a:buSzTx/>
              <a:buFontTx/>
              <a:buNone/>
              <a:tabLst/>
              <a:defRPr/>
            </a:pPr>
            <a:r>
              <a:rPr lang="en-CA" sz="1200" b="0" i="0" u="none" strike="noStrike" kern="1200">
                <a:solidFill>
                  <a:schemeClr val="tx1"/>
                </a:solidFill>
                <a:effectLst/>
                <a:latin typeface="Roboto Condensed Light" panose="02000000000000000000" pitchFamily="2" charset="0"/>
                <a:ea typeface="+mn-ea"/>
                <a:cs typeface="+mn-cs"/>
              </a:rPr>
              <a:t>But for the right, </a:t>
            </a:r>
            <a:r>
              <a:rPr lang="en-US" sz="1200"/>
              <a:t>The eyes know to read the subheading first. Then look within the red box. Then look within the white box. </a:t>
            </a:r>
          </a:p>
          <a:p>
            <a:pPr rtl="0" eaLnBrk="1" fontAlgn="ctr" latinLnBrk="0" hangingPunct="1"/>
            <a:endParaRPr lang="en-CA" sz="1200" b="0" i="0" u="none" strike="noStrike" kern="1200">
              <a:solidFill>
                <a:schemeClr val="tx1"/>
              </a:solidFill>
              <a:effectLst/>
              <a:latin typeface="Roboto Condensed Light" panose="02000000000000000000" pitchFamily="2" charset="0"/>
              <a:ea typeface="+mn-ea"/>
              <a:cs typeface="+mn-cs"/>
            </a:endParaRPr>
          </a:p>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1257535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5.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6.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4.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5.xml"/><Relationship Id="rId4" Type="http://schemas.openxmlformats.org/officeDocument/2006/relationships/image" Target="../media/image36.pn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Light-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073C0FF6-D442-914B-9216-4F54FD61656B}"/>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4" name="Text Placeholder 12">
            <a:extLst>
              <a:ext uri="{FF2B5EF4-FFF2-40B4-BE49-F238E27FC236}">
                <a16:creationId xmlns:a16="http://schemas.microsoft.com/office/drawing/2014/main" id="{4AE50A6D-273E-6141-9516-88813B07621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Keep track of a transformational technology as it evolves.</a:t>
            </a:r>
          </a:p>
        </p:txBody>
      </p:sp>
    </p:spTree>
    <p:extLst>
      <p:ext uri="{BB962C8B-B14F-4D97-AF65-F5344CB8AC3E}">
        <p14:creationId xmlns:p14="http://schemas.microsoft.com/office/powerpoint/2010/main" val="1162790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ackCover-Dar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B0AC2-66C7-D54F-818A-30CDDABE10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21201888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Phases - 5">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defRPr b="0" i="0"/>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ts val="24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7FE01B4F-8E1F-F042-BF85-9A8AB98BB643}"/>
              </a:ext>
            </a:extLst>
          </p:cNvPr>
          <p:cNvSpPr>
            <a:spLocks noGrp="1"/>
          </p:cNvSpPr>
          <p:nvPr>
            <p:ph type="body" sz="quarter" idx="13"/>
          </p:nvPr>
        </p:nvSpPr>
        <p:spPr>
          <a:xfrm>
            <a:off x="383858" y="1563763"/>
            <a:ext cx="5677217" cy="473616"/>
          </a:xfrm>
          <a:prstGeom prst="rect">
            <a:avLst/>
          </a:prstGeom>
        </p:spPr>
        <p:txBody>
          <a:bodyPr lIns="0" tIns="0" rIns="0" bIns="0">
            <a:noAutofit/>
          </a:bodyPr>
          <a:lstStyle>
            <a:lvl1pPr marL="0" indent="0">
              <a:lnSpc>
                <a:spcPts val="14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ts val="15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7" name="Holder 6">
            <a:extLst>
              <a:ext uri="{FF2B5EF4-FFF2-40B4-BE49-F238E27FC236}">
                <a16:creationId xmlns:a16="http://schemas.microsoft.com/office/drawing/2014/main" id="{F21E66C1-36D0-9D47-BE4F-E3C3EF5C6457}"/>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spc="0" baseline="0">
                <a:solidFill>
                  <a:schemeClr val="bg1"/>
                </a:solidFill>
                <a:latin typeface="Exo" pitchFamily="2" charset="77"/>
                <a:cs typeface="Arial"/>
              </a:defRPr>
            </a:lvl1pPr>
          </a:lstStyle>
          <a:p>
            <a:pPr marL="7701">
              <a:spcBef>
                <a:spcPts val="161"/>
              </a:spcBef>
              <a:tabLst>
                <a:tab pos="1309603" algn="l"/>
              </a:tabLst>
            </a:pPr>
            <a:r>
              <a:rPr lang="en-CA"/>
              <a:t>Info-Tech Research Group   |   </a:t>
            </a:r>
            <a:fld id="{81D60167-4931-47E6-BA6A-407CBD079E47}" type="slidenum">
              <a:rPr smtClean="0">
                <a:cs typeface="Arial" panose="020B0604020202020204" pitchFamily="34" charset="0"/>
              </a:rPr>
              <a:pPr marL="7701">
                <a:spcBef>
                  <a:spcPts val="161"/>
                </a:spcBef>
                <a:tabLst>
                  <a:tab pos="1309603" algn="l"/>
                </a:tabLst>
              </a:pPr>
              <a:t>‹#›</a:t>
            </a:fld>
            <a:endParaRPr>
              <a:cs typeface="Arial" panose="020B0604020202020204" pitchFamily="34" charset="0"/>
            </a:endParaRP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67857"/>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67857"/>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67857"/>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ts val="14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ts val="15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600910"/>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600910"/>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9773233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Phases -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3"/>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defRPr b="0" i="0"/>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ts val="24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7FE01B4F-8E1F-F042-BF85-9A8AB98BB643}"/>
              </a:ext>
            </a:extLst>
          </p:cNvPr>
          <p:cNvSpPr>
            <a:spLocks noGrp="1"/>
          </p:cNvSpPr>
          <p:nvPr>
            <p:ph type="body" sz="quarter" idx="13"/>
          </p:nvPr>
        </p:nvSpPr>
        <p:spPr>
          <a:xfrm>
            <a:off x="383858" y="1563763"/>
            <a:ext cx="5677217" cy="473616"/>
          </a:xfrm>
          <a:prstGeom prst="rect">
            <a:avLst/>
          </a:prstGeom>
        </p:spPr>
        <p:txBody>
          <a:bodyPr lIns="0" tIns="0" rIns="0" bIns="0">
            <a:noAutofit/>
          </a:bodyPr>
          <a:lstStyle>
            <a:lvl1pPr marL="0" indent="0">
              <a:lnSpc>
                <a:spcPts val="14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ts val="15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7" name="Holder 6">
            <a:extLst>
              <a:ext uri="{FF2B5EF4-FFF2-40B4-BE49-F238E27FC236}">
                <a16:creationId xmlns:a16="http://schemas.microsoft.com/office/drawing/2014/main" id="{F21E66C1-36D0-9D47-BE4F-E3C3EF5C6457}"/>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spc="0" baseline="0">
                <a:solidFill>
                  <a:schemeClr val="bg1"/>
                </a:solidFill>
                <a:latin typeface="Exo" pitchFamily="2" charset="77"/>
                <a:cs typeface="Arial"/>
              </a:defRPr>
            </a:lvl1pPr>
          </a:lstStyle>
          <a:p>
            <a:pPr marL="7701">
              <a:spcBef>
                <a:spcPts val="161"/>
              </a:spcBef>
              <a:tabLst>
                <a:tab pos="1309603" algn="l"/>
              </a:tabLst>
            </a:pPr>
            <a:r>
              <a:rPr lang="en-CA"/>
              <a:t>Info-Tech Research Group   |   </a:t>
            </a:r>
            <a:fld id="{81D60167-4931-47E6-BA6A-407CBD079E47}" type="slidenum">
              <a:rPr smtClean="0">
                <a:cs typeface="Arial" panose="020B0604020202020204" pitchFamily="34" charset="0"/>
              </a:rPr>
              <a:pPr marL="7701">
                <a:spcBef>
                  <a:spcPts val="161"/>
                </a:spcBef>
                <a:tabLst>
                  <a:tab pos="1309603" algn="l"/>
                </a:tabLst>
              </a:pPr>
              <a:t>‹#›</a:t>
            </a:fld>
            <a:endParaRPr>
              <a:cs typeface="Arial" panose="020B0604020202020204" pitchFamily="34" charset="0"/>
            </a:endParaRP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67857"/>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67857"/>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ts val="14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ts val="15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600910"/>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600910"/>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1762137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defRPr b="0" i="0"/>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ts val="24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7FE01B4F-8E1F-F042-BF85-9A8AB98BB643}"/>
              </a:ext>
            </a:extLst>
          </p:cNvPr>
          <p:cNvSpPr>
            <a:spLocks noGrp="1"/>
          </p:cNvSpPr>
          <p:nvPr>
            <p:ph type="body" sz="quarter" idx="13"/>
          </p:nvPr>
        </p:nvSpPr>
        <p:spPr>
          <a:xfrm>
            <a:off x="383858" y="1563763"/>
            <a:ext cx="5677217" cy="473616"/>
          </a:xfrm>
          <a:prstGeom prst="rect">
            <a:avLst/>
          </a:prstGeom>
        </p:spPr>
        <p:txBody>
          <a:bodyPr lIns="0" tIns="0" rIns="0" bIns="0">
            <a:noAutofit/>
          </a:bodyPr>
          <a:lstStyle>
            <a:lvl1pPr marL="0" indent="0">
              <a:lnSpc>
                <a:spcPts val="14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ts val="15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7" name="Holder 6">
            <a:extLst>
              <a:ext uri="{FF2B5EF4-FFF2-40B4-BE49-F238E27FC236}">
                <a16:creationId xmlns:a16="http://schemas.microsoft.com/office/drawing/2014/main" id="{F21E66C1-36D0-9D47-BE4F-E3C3EF5C6457}"/>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spc="0" baseline="0">
                <a:solidFill>
                  <a:schemeClr val="bg1"/>
                </a:solidFill>
                <a:latin typeface="Exo" pitchFamily="2" charset="77"/>
                <a:cs typeface="Arial"/>
              </a:defRPr>
            </a:lvl1pPr>
          </a:lstStyle>
          <a:p>
            <a:pPr marL="7701">
              <a:spcBef>
                <a:spcPts val="161"/>
              </a:spcBef>
              <a:tabLst>
                <a:tab pos="1309603" algn="l"/>
              </a:tabLst>
            </a:pPr>
            <a:r>
              <a:rPr lang="en-CA"/>
              <a:t>Info-Tech Research Group   |   </a:t>
            </a:r>
            <a:fld id="{81D60167-4931-47E6-BA6A-407CBD079E47}" type="slidenum">
              <a:rPr smtClean="0">
                <a:cs typeface="Arial" panose="020B0604020202020204" pitchFamily="34" charset="0"/>
              </a:rPr>
              <a:pPr marL="7701">
                <a:spcBef>
                  <a:spcPts val="161"/>
                </a:spcBef>
                <a:tabLst>
                  <a:tab pos="1309603" algn="l"/>
                </a:tabLst>
              </a:pPr>
              <a:t>‹#›</a:t>
            </a:fld>
            <a:endParaRPr>
              <a:cs typeface="Arial" panose="020B0604020202020204" pitchFamily="34" charset="0"/>
            </a:endParaRP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67857"/>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67857"/>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ts val="14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ts val="15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600910"/>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600910"/>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9995658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defRPr b="0" i="0"/>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ts val="24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7FE01B4F-8E1F-F042-BF85-9A8AB98BB643}"/>
              </a:ext>
            </a:extLst>
          </p:cNvPr>
          <p:cNvSpPr>
            <a:spLocks noGrp="1"/>
          </p:cNvSpPr>
          <p:nvPr>
            <p:ph type="body" sz="quarter" idx="13"/>
          </p:nvPr>
        </p:nvSpPr>
        <p:spPr>
          <a:xfrm>
            <a:off x="383858" y="1563763"/>
            <a:ext cx="5677217" cy="473616"/>
          </a:xfrm>
          <a:prstGeom prst="rect">
            <a:avLst/>
          </a:prstGeom>
        </p:spPr>
        <p:txBody>
          <a:bodyPr lIns="0" tIns="0" rIns="0" bIns="0">
            <a:noAutofit/>
          </a:bodyPr>
          <a:lstStyle>
            <a:lvl1pPr marL="0" indent="0">
              <a:lnSpc>
                <a:spcPts val="14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ts val="15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7" name="Holder 6">
            <a:extLst>
              <a:ext uri="{FF2B5EF4-FFF2-40B4-BE49-F238E27FC236}">
                <a16:creationId xmlns:a16="http://schemas.microsoft.com/office/drawing/2014/main" id="{F21E66C1-36D0-9D47-BE4F-E3C3EF5C6457}"/>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spc="0" baseline="0">
                <a:solidFill>
                  <a:schemeClr val="bg1"/>
                </a:solidFill>
                <a:latin typeface="Exo" pitchFamily="2" charset="77"/>
                <a:cs typeface="Arial"/>
              </a:defRPr>
            </a:lvl1pPr>
          </a:lstStyle>
          <a:p>
            <a:pPr marL="7701">
              <a:spcBef>
                <a:spcPts val="161"/>
              </a:spcBef>
              <a:tabLst>
                <a:tab pos="1309603" algn="l"/>
              </a:tabLst>
            </a:pPr>
            <a:r>
              <a:rPr lang="en-CA"/>
              <a:t>Info-Tech Research Group   |   </a:t>
            </a:r>
            <a:fld id="{81D60167-4931-47E6-BA6A-407CBD079E47}" type="slidenum">
              <a:rPr smtClean="0">
                <a:cs typeface="Arial" panose="020B0604020202020204" pitchFamily="34" charset="0"/>
              </a:rPr>
              <a:pPr marL="7701">
                <a:spcBef>
                  <a:spcPts val="161"/>
                </a:spcBef>
                <a:tabLst>
                  <a:tab pos="1309603" algn="l"/>
                </a:tabLst>
              </a:pPr>
              <a:t>‹#›</a:t>
            </a:fld>
            <a:endParaRPr>
              <a:cs typeface="Arial" panose="020B0604020202020204" pitchFamily="34" charset="0"/>
            </a:endParaRP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67857"/>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67857"/>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ts val="14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ts val="15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600910"/>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600910"/>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714678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1"/>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defRPr b="0" i="0"/>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ts val="24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7FE01B4F-8E1F-F042-BF85-9A8AB98BB643}"/>
              </a:ext>
            </a:extLst>
          </p:cNvPr>
          <p:cNvSpPr>
            <a:spLocks noGrp="1"/>
          </p:cNvSpPr>
          <p:nvPr>
            <p:ph type="body" sz="quarter" idx="13"/>
          </p:nvPr>
        </p:nvSpPr>
        <p:spPr>
          <a:xfrm>
            <a:off x="383858" y="1563763"/>
            <a:ext cx="5677217" cy="473616"/>
          </a:xfrm>
          <a:prstGeom prst="rect">
            <a:avLst/>
          </a:prstGeom>
        </p:spPr>
        <p:txBody>
          <a:bodyPr lIns="0" tIns="0" rIns="0" bIns="0">
            <a:noAutofit/>
          </a:bodyPr>
          <a:lstStyle>
            <a:lvl1pPr marL="0" indent="0">
              <a:lnSpc>
                <a:spcPts val="14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ts val="15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7" name="Holder 6">
            <a:extLst>
              <a:ext uri="{FF2B5EF4-FFF2-40B4-BE49-F238E27FC236}">
                <a16:creationId xmlns:a16="http://schemas.microsoft.com/office/drawing/2014/main" id="{F21E66C1-36D0-9D47-BE4F-E3C3EF5C6457}"/>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spc="0" baseline="0">
                <a:solidFill>
                  <a:schemeClr val="bg1"/>
                </a:solidFill>
                <a:latin typeface="Exo" pitchFamily="2" charset="77"/>
                <a:cs typeface="Arial"/>
              </a:defRPr>
            </a:lvl1pPr>
          </a:lstStyle>
          <a:p>
            <a:pPr marL="7701">
              <a:spcBef>
                <a:spcPts val="161"/>
              </a:spcBef>
              <a:tabLst>
                <a:tab pos="1309603" algn="l"/>
              </a:tabLst>
            </a:pPr>
            <a:r>
              <a:rPr lang="en-CA"/>
              <a:t>Info-Tech Research Group   |   </a:t>
            </a:r>
            <a:fld id="{81D60167-4931-47E6-BA6A-407CBD079E47}" type="slidenum">
              <a:rPr smtClean="0">
                <a:cs typeface="Arial" panose="020B0604020202020204" pitchFamily="34" charset="0"/>
              </a:rPr>
              <a:pPr marL="7701">
                <a:spcBef>
                  <a:spcPts val="161"/>
                </a:spcBef>
                <a:tabLst>
                  <a:tab pos="1309603" algn="l"/>
                </a:tabLst>
              </a:pPr>
              <a:t>‹#›</a:t>
            </a:fld>
            <a:endParaRPr>
              <a:cs typeface="Arial" panose="020B0604020202020204" pitchFamily="34" charset="0"/>
            </a:endParaRP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67857"/>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67857"/>
            <a:ext cx="206729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ts val="14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ts val="15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600910"/>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600910"/>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7929247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aseStudy-Overview">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933AFED-7F68-D14D-8FF8-7CF369A24AA9}"/>
              </a:ext>
            </a:extLst>
          </p:cNvPr>
          <p:cNvSpPr/>
          <p:nvPr userDrawn="1"/>
        </p:nvSpPr>
        <p:spPr>
          <a:xfrm>
            <a:off x="467837" y="2211573"/>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6" name="Rectangle 25">
            <a:extLst>
              <a:ext uri="{FF2B5EF4-FFF2-40B4-BE49-F238E27FC236}">
                <a16:creationId xmlns:a16="http://schemas.microsoft.com/office/drawing/2014/main" id="{B38A9B09-49D1-CE44-A049-6DA802C9A72D}"/>
              </a:ext>
            </a:extLst>
          </p:cNvPr>
          <p:cNvSpPr/>
          <p:nvPr userDrawn="1"/>
        </p:nvSpPr>
        <p:spPr>
          <a:xfrm>
            <a:off x="4354834" y="2200941"/>
            <a:ext cx="3678865" cy="3891517"/>
          </a:xfrm>
          <a:prstGeom prst="rect">
            <a:avLst/>
          </a:prstGeom>
          <a:gradFill>
            <a:gsLst>
              <a:gs pos="0">
                <a:srgbClr val="299D48">
                  <a:alpha val="17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30021"/>
            <a:ext cx="4983207" cy="1130188"/>
          </a:xfrm>
        </p:spPr>
        <p:txBody>
          <a:bodyPr>
            <a:noAutofit/>
          </a:bodyPr>
          <a:lstStyle>
            <a:lvl1pPr>
              <a:defRPr b="0" i="0"/>
            </a:lvl1pPr>
          </a:lstStyle>
          <a:p>
            <a:r>
              <a:rPr lang="en-US" dirty="0"/>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124222"/>
            <a:ext cx="1411479" cy="381201"/>
          </a:xfrm>
          <a:prstGeom prst="rect">
            <a:avLst/>
          </a:prstGeom>
        </p:spPr>
        <p:txBody>
          <a:bodyPr lIns="0" tIns="0" rIns="0" bIns="0">
            <a:noAutofit/>
          </a:bodyPr>
          <a:lstStyle>
            <a:lvl1pPr marL="0" indent="0" algn="l">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977814"/>
            <a:ext cx="1364984" cy="138064"/>
          </a:xfrm>
          <a:prstGeom prst="rect">
            <a:avLst/>
          </a:prstGeom>
        </p:spPr>
        <p:txBody>
          <a:bodyPr lIns="0" tIns="0" rIns="0" bIns="0">
            <a:noAutofit/>
          </a:bodyPr>
          <a:lstStyle>
            <a:lvl1pPr marL="0" indent="0" algn="l">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124222"/>
            <a:ext cx="2450131" cy="381201"/>
          </a:xfrm>
          <a:prstGeom prst="rect">
            <a:avLst/>
          </a:prstGeom>
        </p:spPr>
        <p:txBody>
          <a:bodyPr lIns="0" tIns="0" rIns="0" bIns="0">
            <a:noAutofit/>
          </a:bodyPr>
          <a:lstStyle>
            <a:lvl1pPr marL="0" indent="0" algn="l">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977814"/>
            <a:ext cx="2433555" cy="148752"/>
          </a:xfrm>
          <a:prstGeom prst="rect">
            <a:avLst/>
          </a:prstGeom>
        </p:spPr>
        <p:txBody>
          <a:bodyPr lIns="0" tIns="0" rIns="0" bIns="0">
            <a:noAutofit/>
          </a:bodyPr>
          <a:lstStyle>
            <a:lvl1pPr marL="0" indent="0" algn="l">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a:t>
            </a:r>
          </a:p>
        </p:txBody>
      </p:sp>
      <p:sp>
        <p:nvSpPr>
          <p:cNvPr id="80" name="Text Placeholder 14">
            <a:extLst>
              <a:ext uri="{FF2B5EF4-FFF2-40B4-BE49-F238E27FC236}">
                <a16:creationId xmlns:a16="http://schemas.microsoft.com/office/drawing/2014/main" id="{E15036BD-AEA4-6E4A-9C27-1DAC97067A0C}"/>
              </a:ext>
            </a:extLst>
          </p:cNvPr>
          <p:cNvSpPr>
            <a:spLocks noGrp="1"/>
          </p:cNvSpPr>
          <p:nvPr>
            <p:ph type="body" sz="quarter" idx="30"/>
          </p:nvPr>
        </p:nvSpPr>
        <p:spPr>
          <a:xfrm>
            <a:off x="885826" y="2823210"/>
            <a:ext cx="2916238" cy="3097530"/>
          </a:xfrm>
          <a:prstGeom prst="rect">
            <a:avLst/>
          </a:prstGeom>
        </p:spPr>
        <p:txBody>
          <a:bodyPr lIns="0" tIns="0" rIns="0" bIns="0">
            <a:noAutofit/>
          </a:bodyPr>
          <a:lstStyle>
            <a:lvl1pPr marL="0" indent="0">
              <a:lnSpc>
                <a:spcPts val="1800"/>
              </a:lnSpc>
              <a:buNone/>
              <a:defRPr sz="1400" b="0" i="0">
                <a:solidFill>
                  <a:srgbClr val="4B4B4B"/>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248633"/>
            <a:ext cx="3764382" cy="466166"/>
          </a:xfrm>
          <a:prstGeom prst="rect">
            <a:avLst/>
          </a:prstGeom>
        </p:spPr>
        <p:txBody>
          <a:bodyPr lIns="0" tIns="0" rIns="0" bIns="0">
            <a:noAutofit/>
          </a:bodyPr>
          <a:lstStyle>
            <a:lvl1pPr marL="0" indent="0" algn="l">
              <a:lnSpc>
                <a:spcPts val="1700"/>
              </a:lnSpc>
              <a:buNone/>
              <a:defRPr sz="1600" b="0" i="0">
                <a:solidFill>
                  <a:srgbClr val="848585"/>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1" name="Holder 6">
            <a:extLst>
              <a:ext uri="{FF2B5EF4-FFF2-40B4-BE49-F238E27FC236}">
                <a16:creationId xmlns:a16="http://schemas.microsoft.com/office/drawing/2014/main" id="{9A59CEA0-B803-C54F-854E-09209F4B1E0F}"/>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baseline="0">
                <a:solidFill>
                  <a:srgbClr val="636363"/>
                </a:solidFill>
                <a:latin typeface="Exo" pitchFamily="2" charset="77"/>
                <a:cs typeface="Arial"/>
              </a:defRPr>
            </a:lvl1p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882007" y="2478199"/>
            <a:ext cx="2777181" cy="939371"/>
          </a:xfrm>
          <a:prstGeom prst="rect">
            <a:avLst/>
          </a:prstGeom>
        </p:spPr>
        <p:txBody>
          <a:bodyPr lIns="0" tIns="0" rIns="0" bIns="0">
            <a:noAutofit/>
          </a:bodyPr>
          <a:lstStyle>
            <a:lvl1pPr marL="0" indent="0">
              <a:lnSpc>
                <a:spcPts val="2400"/>
              </a:lnSpc>
              <a:buNone/>
              <a:defRPr sz="2000" b="1" i="0" spc="0">
                <a:solidFill>
                  <a:srgbClr val="F17A26"/>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6" name="Text Placeholder 14">
            <a:extLst>
              <a:ext uri="{FF2B5EF4-FFF2-40B4-BE49-F238E27FC236}">
                <a16:creationId xmlns:a16="http://schemas.microsoft.com/office/drawing/2014/main" id="{E7762314-E2E1-F846-BEF5-5CD182EDAC24}"/>
              </a:ext>
            </a:extLst>
          </p:cNvPr>
          <p:cNvSpPr>
            <a:spLocks noGrp="1"/>
          </p:cNvSpPr>
          <p:nvPr>
            <p:ph type="body" sz="quarter" idx="32"/>
          </p:nvPr>
        </p:nvSpPr>
        <p:spPr>
          <a:xfrm>
            <a:off x="4786163" y="2823210"/>
            <a:ext cx="2905276" cy="3097530"/>
          </a:xfrm>
          <a:prstGeom prst="rect">
            <a:avLst/>
          </a:prstGeom>
        </p:spPr>
        <p:txBody>
          <a:bodyPr lIns="0" tIns="0" rIns="0" bIns="0">
            <a:noAutofit/>
          </a:bodyPr>
          <a:lstStyle>
            <a:lvl1pPr marL="0" indent="0">
              <a:lnSpc>
                <a:spcPts val="1800"/>
              </a:lnSpc>
              <a:buNone/>
              <a:defRPr sz="1400" b="0" i="0">
                <a:solidFill>
                  <a:srgbClr val="4B4B4B"/>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1">
            <a:extLst>
              <a:ext uri="{FF2B5EF4-FFF2-40B4-BE49-F238E27FC236}">
                <a16:creationId xmlns:a16="http://schemas.microsoft.com/office/drawing/2014/main" id="{12597800-6F28-C54E-B9B2-4BE07EA00286}"/>
              </a:ext>
            </a:extLst>
          </p:cNvPr>
          <p:cNvSpPr>
            <a:spLocks noGrp="1"/>
          </p:cNvSpPr>
          <p:nvPr>
            <p:ph type="body" sz="quarter" idx="33"/>
          </p:nvPr>
        </p:nvSpPr>
        <p:spPr>
          <a:xfrm>
            <a:off x="4782344" y="2478199"/>
            <a:ext cx="2777181" cy="939371"/>
          </a:xfrm>
          <a:prstGeom prst="rect">
            <a:avLst/>
          </a:prstGeom>
        </p:spPr>
        <p:txBody>
          <a:bodyPr lIns="0" tIns="0" rIns="0" bIns="0">
            <a:noAutofit/>
          </a:bodyPr>
          <a:lstStyle>
            <a:lvl1pPr marL="0" indent="0">
              <a:lnSpc>
                <a:spcPts val="2400"/>
              </a:lnSpc>
              <a:buNone/>
              <a:defRPr sz="2000" b="1" i="0" spc="0">
                <a:solidFill>
                  <a:srgbClr val="299D48"/>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Rectangle 19">
            <a:extLst>
              <a:ext uri="{FF2B5EF4-FFF2-40B4-BE49-F238E27FC236}">
                <a16:creationId xmlns:a16="http://schemas.microsoft.com/office/drawing/2014/main" id="{19BB4306-6F73-514A-8275-451C49DE6376}"/>
              </a:ext>
            </a:extLst>
          </p:cNvPr>
          <p:cNvSpPr/>
          <p:nvPr userDrawn="1"/>
        </p:nvSpPr>
        <p:spPr>
          <a:xfrm>
            <a:off x="4274820" y="2124635"/>
            <a:ext cx="7612380"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23" name="Rectangle 22">
            <a:extLst>
              <a:ext uri="{FF2B5EF4-FFF2-40B4-BE49-F238E27FC236}">
                <a16:creationId xmlns:a16="http://schemas.microsoft.com/office/drawing/2014/main" id="{06CD7AF2-1439-1042-84B1-9FA17C1579F2}"/>
              </a:ext>
            </a:extLst>
          </p:cNvPr>
          <p:cNvSpPr/>
          <p:nvPr userDrawn="1"/>
        </p:nvSpPr>
        <p:spPr>
          <a:xfrm>
            <a:off x="381794" y="2124635"/>
            <a:ext cx="3887787"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8002111" y="2124635"/>
            <a:ext cx="38880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500912" y="2823210"/>
            <a:ext cx="2906863" cy="3097530"/>
          </a:xfrm>
          <a:prstGeom prst="rect">
            <a:avLst/>
          </a:prstGeom>
        </p:spPr>
        <p:txBody>
          <a:bodyPr lIns="0" tIns="0" rIns="0" bIns="0">
            <a:noAutofit/>
          </a:bodyPr>
          <a:lstStyle>
            <a:lvl1pPr marL="0" indent="0">
              <a:lnSpc>
                <a:spcPts val="1800"/>
              </a:lnSpc>
              <a:buNone/>
              <a:defRPr sz="1400" b="0" i="0">
                <a:solidFill>
                  <a:srgbClr val="4B4B4B"/>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497094" y="2478199"/>
            <a:ext cx="2777181" cy="939371"/>
          </a:xfrm>
          <a:prstGeom prst="rect">
            <a:avLst/>
          </a:prstGeom>
        </p:spPr>
        <p:txBody>
          <a:bodyPr lIns="0" tIns="0" rIns="0" bIns="0">
            <a:noAutofit/>
          </a:bodyPr>
          <a:lstStyle>
            <a:lvl1pPr marL="0" indent="0">
              <a:lnSpc>
                <a:spcPts val="24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9" name="Rectangle 28">
            <a:extLst>
              <a:ext uri="{FF2B5EF4-FFF2-40B4-BE49-F238E27FC236}">
                <a16:creationId xmlns:a16="http://schemas.microsoft.com/office/drawing/2014/main" id="{D84F50E7-9C84-0041-B92B-5909E8001F65}"/>
              </a:ext>
            </a:extLst>
          </p:cNvPr>
          <p:cNvSpPr/>
          <p:nvPr userDrawn="1"/>
        </p:nvSpPr>
        <p:spPr>
          <a:xfrm>
            <a:off x="8001845" y="2119122"/>
            <a:ext cx="38880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Roboto Condensed Light" panose="02000000000000000000" pitchFamily="2" charset="0"/>
            </a:endParaRPr>
          </a:p>
        </p:txBody>
      </p:sp>
    </p:spTree>
    <p:extLst>
      <p:ext uri="{BB962C8B-B14F-4D97-AF65-F5344CB8AC3E}">
        <p14:creationId xmlns:p14="http://schemas.microsoft.com/office/powerpoint/2010/main" val="1009731096"/>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aseStudy-Challeng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CCCD150-1E43-B047-BBCD-E7CD4E6655BC}"/>
              </a:ext>
            </a:extLst>
          </p:cNvPr>
          <p:cNvSpPr/>
          <p:nvPr userDrawn="1"/>
        </p:nvSpPr>
        <p:spPr>
          <a:xfrm>
            <a:off x="471384" y="2215122"/>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30021"/>
            <a:ext cx="4983207" cy="1130188"/>
          </a:xfrm>
        </p:spPr>
        <p:txBody>
          <a:bodyPr>
            <a:noAutofit/>
          </a:bodyPr>
          <a:lstStyle>
            <a:lvl1pPr>
              <a:defRPr b="0" i="0"/>
            </a:lvl1pPr>
          </a:lstStyle>
          <a:p>
            <a:r>
              <a:rPr lang="en-US" dirty="0"/>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124222"/>
            <a:ext cx="1411479" cy="381201"/>
          </a:xfrm>
          <a:prstGeom prst="rect">
            <a:avLst/>
          </a:prstGeom>
        </p:spPr>
        <p:txBody>
          <a:bodyPr lIns="0" tIns="0" rIns="0" bIns="0">
            <a:noAutofit/>
          </a:bodyPr>
          <a:lstStyle>
            <a:lvl1pPr marL="0" indent="0" algn="l">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977814"/>
            <a:ext cx="1364984" cy="138064"/>
          </a:xfrm>
          <a:prstGeom prst="rect">
            <a:avLst/>
          </a:prstGeom>
        </p:spPr>
        <p:txBody>
          <a:bodyPr lIns="0" tIns="0" rIns="0" bIns="0">
            <a:noAutofit/>
          </a:bodyPr>
          <a:lstStyle>
            <a:lvl1pPr marL="0" indent="0" algn="l">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124222"/>
            <a:ext cx="2450131" cy="381201"/>
          </a:xfrm>
          <a:prstGeom prst="rect">
            <a:avLst/>
          </a:prstGeom>
        </p:spPr>
        <p:txBody>
          <a:bodyPr lIns="0" tIns="0" rIns="0" bIns="0">
            <a:noAutofit/>
          </a:bodyPr>
          <a:lstStyle>
            <a:lvl1pPr marL="0" indent="0" algn="l">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977814"/>
            <a:ext cx="2433555" cy="148752"/>
          </a:xfrm>
          <a:prstGeom prst="rect">
            <a:avLst/>
          </a:prstGeom>
        </p:spPr>
        <p:txBody>
          <a:bodyPr lIns="0" tIns="0" rIns="0" bIns="0">
            <a:noAutofit/>
          </a:bodyPr>
          <a:lstStyle>
            <a:lvl1pPr marL="0" indent="0" algn="l">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248633"/>
            <a:ext cx="3764382" cy="466166"/>
          </a:xfrm>
          <a:prstGeom prst="rect">
            <a:avLst/>
          </a:prstGeom>
        </p:spPr>
        <p:txBody>
          <a:bodyPr lIns="0" tIns="0" rIns="0" bIns="0">
            <a:noAutofit/>
          </a:bodyPr>
          <a:lstStyle>
            <a:lvl1pPr marL="0" indent="0" algn="l">
              <a:lnSpc>
                <a:spcPts val="1700"/>
              </a:lnSpc>
              <a:buNone/>
              <a:defRPr sz="1600" b="0" i="0">
                <a:solidFill>
                  <a:srgbClr val="848585"/>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1" name="Holder 6">
            <a:extLst>
              <a:ext uri="{FF2B5EF4-FFF2-40B4-BE49-F238E27FC236}">
                <a16:creationId xmlns:a16="http://schemas.microsoft.com/office/drawing/2014/main" id="{9A59CEA0-B803-C54F-854E-09209F4B1E0F}"/>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baseline="0">
                <a:solidFill>
                  <a:srgbClr val="636363"/>
                </a:solidFill>
                <a:latin typeface="Exo" pitchFamily="2" charset="77"/>
                <a:cs typeface="Arial"/>
              </a:defRPr>
            </a:lvl1p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ts val="2200"/>
              </a:lnSpc>
              <a:buNone/>
              <a:defRPr sz="1600" b="0" i="0">
                <a:solidFill>
                  <a:srgbClr val="848585"/>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ts val="2400"/>
              </a:lnSpc>
              <a:buNone/>
              <a:defRPr sz="2000" b="1" i="0" spc="0">
                <a:solidFill>
                  <a:srgbClr val="F17A26"/>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5" name="Text Placeholder 14">
            <a:extLst>
              <a:ext uri="{FF2B5EF4-FFF2-40B4-BE49-F238E27FC236}">
                <a16:creationId xmlns:a16="http://schemas.microsoft.com/office/drawing/2014/main" id="{C1C700B7-276C-3D4A-8DF3-0D4C008851C2}"/>
              </a:ext>
            </a:extLst>
          </p:cNvPr>
          <p:cNvSpPr>
            <a:spLocks noGrp="1"/>
          </p:cNvSpPr>
          <p:nvPr>
            <p:ph type="body" sz="quarter" idx="12"/>
          </p:nvPr>
        </p:nvSpPr>
        <p:spPr>
          <a:xfrm>
            <a:off x="4769376" y="2854884"/>
            <a:ext cx="6655543" cy="2702205"/>
          </a:xfrm>
          <a:prstGeom prst="rect">
            <a:avLst/>
          </a:prstGeom>
        </p:spPr>
        <p:txBody>
          <a:bodyPr lIns="0" tIns="0" rIns="0" bIns="0" numCol="2" spcCol="360000">
            <a:noAutofit/>
          </a:bodyPr>
          <a:lstStyle>
            <a:lvl1pPr marL="0" indent="0">
              <a:lnSpc>
                <a:spcPts val="1800"/>
              </a:lnSpc>
              <a:buNone/>
              <a:defRPr sz="1400" b="0" i="0">
                <a:solidFill>
                  <a:srgbClr val="4B4B4B"/>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297519400"/>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aseStudy-Soluti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6B6B27B-BCD4-EC48-AEB7-B3D393D6BBC5}"/>
              </a:ext>
            </a:extLst>
          </p:cNvPr>
          <p:cNvSpPr/>
          <p:nvPr userDrawn="1"/>
        </p:nvSpPr>
        <p:spPr>
          <a:xfrm>
            <a:off x="471384" y="2215122"/>
            <a:ext cx="3678865" cy="3891517"/>
          </a:xfrm>
          <a:prstGeom prst="rect">
            <a:avLst/>
          </a:prstGeom>
          <a:gradFill>
            <a:gsLst>
              <a:gs pos="0">
                <a:srgbClr val="299D48">
                  <a:alpha val="18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Rectangle 15">
            <a:extLst>
              <a:ext uri="{FF2B5EF4-FFF2-40B4-BE49-F238E27FC236}">
                <a16:creationId xmlns:a16="http://schemas.microsoft.com/office/drawing/2014/main" id="{95371860-ED38-0C40-8EE6-0ED187190BD6}"/>
              </a:ext>
            </a:extLst>
          </p:cNvPr>
          <p:cNvSpPr/>
          <p:nvPr userDrawn="1"/>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30021"/>
            <a:ext cx="4983207" cy="1130188"/>
          </a:xfrm>
        </p:spPr>
        <p:txBody>
          <a:bodyPr>
            <a:noAutofit/>
          </a:bodyPr>
          <a:lstStyle>
            <a:lvl1pPr>
              <a:defRPr b="0" i="0"/>
            </a:lvl1pPr>
          </a:lstStyle>
          <a:p>
            <a:r>
              <a:rPr lang="en-US" dirty="0"/>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124222"/>
            <a:ext cx="1411479" cy="381201"/>
          </a:xfrm>
          <a:prstGeom prst="rect">
            <a:avLst/>
          </a:prstGeom>
        </p:spPr>
        <p:txBody>
          <a:bodyPr lIns="0" tIns="0" rIns="0" bIns="0">
            <a:noAutofit/>
          </a:bodyPr>
          <a:lstStyle>
            <a:lvl1pPr marL="0" indent="0" algn="l">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977813"/>
            <a:ext cx="1395981" cy="200057"/>
          </a:xfrm>
          <a:prstGeom prst="rect">
            <a:avLst/>
          </a:prstGeom>
        </p:spPr>
        <p:txBody>
          <a:bodyPr lIns="0" tIns="0" rIns="0" bIns="0">
            <a:noAutofit/>
          </a:bodyPr>
          <a:lstStyle>
            <a:lvl1pPr marL="0" indent="0" algn="l">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124222"/>
            <a:ext cx="2450131" cy="381201"/>
          </a:xfrm>
          <a:prstGeom prst="rect">
            <a:avLst/>
          </a:prstGeom>
        </p:spPr>
        <p:txBody>
          <a:bodyPr lIns="0" tIns="0" rIns="0" bIns="0">
            <a:noAutofit/>
          </a:bodyPr>
          <a:lstStyle>
            <a:lvl1pPr marL="0" indent="0" algn="l">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977814"/>
            <a:ext cx="2433555" cy="148752"/>
          </a:xfrm>
          <a:prstGeom prst="rect">
            <a:avLst/>
          </a:prstGeom>
        </p:spPr>
        <p:txBody>
          <a:bodyPr lIns="0" tIns="0" rIns="0" bIns="0">
            <a:noAutofit/>
          </a:bodyPr>
          <a:lstStyle>
            <a:lvl1pPr marL="0" indent="0" algn="l">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248633"/>
            <a:ext cx="3764382" cy="466166"/>
          </a:xfrm>
          <a:prstGeom prst="rect">
            <a:avLst/>
          </a:prstGeom>
        </p:spPr>
        <p:txBody>
          <a:bodyPr lIns="0" tIns="0" rIns="0" bIns="0">
            <a:noAutofit/>
          </a:bodyPr>
          <a:lstStyle>
            <a:lvl1pPr marL="0" indent="0" algn="l">
              <a:lnSpc>
                <a:spcPts val="1700"/>
              </a:lnSpc>
              <a:buNone/>
              <a:defRPr sz="1600" b="0" i="0">
                <a:solidFill>
                  <a:srgbClr val="848585"/>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1" name="Holder 6">
            <a:extLst>
              <a:ext uri="{FF2B5EF4-FFF2-40B4-BE49-F238E27FC236}">
                <a16:creationId xmlns:a16="http://schemas.microsoft.com/office/drawing/2014/main" id="{9A59CEA0-B803-C54F-854E-09209F4B1E0F}"/>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baseline="0">
                <a:solidFill>
                  <a:srgbClr val="636363"/>
                </a:solidFill>
                <a:latin typeface="Exo" pitchFamily="2" charset="77"/>
                <a:cs typeface="Arial"/>
              </a:defRPr>
            </a:lvl1p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ts val="2200"/>
              </a:lnSpc>
              <a:buNone/>
              <a:defRPr sz="1600" b="0" i="0">
                <a:solidFill>
                  <a:srgbClr val="848585"/>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ts val="2400"/>
              </a:lnSpc>
              <a:buNone/>
              <a:defRPr sz="2000" b="1" i="0" spc="0">
                <a:solidFill>
                  <a:srgbClr val="299D48"/>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AE7F42FE-BE52-9542-BEF2-5A2EBEB98B5D}"/>
              </a:ext>
            </a:extLst>
          </p:cNvPr>
          <p:cNvSpPr>
            <a:spLocks noGrp="1"/>
          </p:cNvSpPr>
          <p:nvPr>
            <p:ph type="body" sz="quarter" idx="12"/>
          </p:nvPr>
        </p:nvSpPr>
        <p:spPr>
          <a:xfrm>
            <a:off x="4769376" y="2854884"/>
            <a:ext cx="6655543" cy="2702205"/>
          </a:xfrm>
          <a:prstGeom prst="rect">
            <a:avLst/>
          </a:prstGeom>
        </p:spPr>
        <p:txBody>
          <a:bodyPr lIns="0" tIns="0" rIns="0" bIns="0" numCol="2" spcCol="360000">
            <a:noAutofit/>
          </a:bodyPr>
          <a:lstStyle>
            <a:lvl1pPr marL="0" indent="0">
              <a:lnSpc>
                <a:spcPts val="1800"/>
              </a:lnSpc>
              <a:buNone/>
              <a:defRPr sz="1400" b="0" i="0">
                <a:solidFill>
                  <a:srgbClr val="4B4B4B"/>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839214195"/>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aseStudy-Resul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30021"/>
            <a:ext cx="4983207" cy="1130188"/>
          </a:xfrm>
        </p:spPr>
        <p:txBody>
          <a:bodyPr>
            <a:noAutofit/>
          </a:bodyPr>
          <a:lstStyle>
            <a:lvl1pPr>
              <a:defRPr b="0" i="0"/>
            </a:lvl1pPr>
          </a:lstStyle>
          <a:p>
            <a:r>
              <a:rPr lang="en-US" dirty="0"/>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2" y="1124223"/>
            <a:ext cx="1411479" cy="379114"/>
          </a:xfrm>
          <a:prstGeom prst="rect">
            <a:avLst/>
          </a:prstGeom>
        </p:spPr>
        <p:txBody>
          <a:bodyPr lIns="0" tIns="0" rIns="0" bIns="0">
            <a:noAutofit/>
          </a:bodyPr>
          <a:lstStyle>
            <a:lvl1pPr marL="0" indent="0" algn="l">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977814"/>
            <a:ext cx="1974105" cy="148752"/>
          </a:xfrm>
          <a:prstGeom prst="rect">
            <a:avLst/>
          </a:prstGeom>
        </p:spPr>
        <p:txBody>
          <a:bodyPr lIns="0" tIns="0" rIns="0" bIns="0">
            <a:noAutofit/>
          </a:bodyPr>
          <a:lstStyle>
            <a:lvl1pPr marL="0" indent="0" algn="l">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124222"/>
            <a:ext cx="2450131" cy="381201"/>
          </a:xfrm>
          <a:prstGeom prst="rect">
            <a:avLst/>
          </a:prstGeom>
        </p:spPr>
        <p:txBody>
          <a:bodyPr lIns="0" tIns="0" rIns="0" bIns="0">
            <a:noAutofit/>
          </a:bodyPr>
          <a:lstStyle>
            <a:lvl1pPr marL="0" indent="0" algn="l">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977814"/>
            <a:ext cx="2433555" cy="148752"/>
          </a:xfrm>
          <a:prstGeom prst="rect">
            <a:avLst/>
          </a:prstGeom>
        </p:spPr>
        <p:txBody>
          <a:bodyPr lIns="0" tIns="0" rIns="0" bIns="0">
            <a:noAutofit/>
          </a:bodyPr>
          <a:lstStyle>
            <a:lvl1pPr marL="0" indent="0" algn="l">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248633"/>
            <a:ext cx="3764382" cy="466166"/>
          </a:xfrm>
          <a:prstGeom prst="rect">
            <a:avLst/>
          </a:prstGeom>
        </p:spPr>
        <p:txBody>
          <a:bodyPr lIns="0" tIns="0" rIns="0" bIns="0">
            <a:noAutofit/>
          </a:bodyPr>
          <a:lstStyle>
            <a:lvl1pPr marL="0" indent="0" algn="l">
              <a:lnSpc>
                <a:spcPts val="1700"/>
              </a:lnSpc>
              <a:buNone/>
              <a:defRPr sz="1600" b="0" i="0">
                <a:solidFill>
                  <a:srgbClr val="848585"/>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1" name="Holder 6">
            <a:extLst>
              <a:ext uri="{FF2B5EF4-FFF2-40B4-BE49-F238E27FC236}">
                <a16:creationId xmlns:a16="http://schemas.microsoft.com/office/drawing/2014/main" id="{9A59CEA0-B803-C54F-854E-09209F4B1E0F}"/>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baseline="0">
                <a:solidFill>
                  <a:srgbClr val="636363"/>
                </a:solidFill>
                <a:latin typeface="Exo" pitchFamily="2" charset="77"/>
                <a:cs typeface="Arial"/>
              </a:defRPr>
            </a:lvl1p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300" y="2124635"/>
            <a:ext cx="115164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ts val="2200"/>
              </a:lnSpc>
              <a:buNone/>
              <a:defRPr sz="1600" b="0" i="0">
                <a:solidFill>
                  <a:srgbClr val="848585"/>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ts val="24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4" name="Rectangle 23">
            <a:extLst>
              <a:ext uri="{FF2B5EF4-FFF2-40B4-BE49-F238E27FC236}">
                <a16:creationId xmlns:a16="http://schemas.microsoft.com/office/drawing/2014/main" id="{B39A272B-80C2-6041-B7D7-2757D1FF9673}"/>
              </a:ext>
            </a:extLst>
          </p:cNvPr>
          <p:cNvSpPr/>
          <p:nvPr userDrawn="1"/>
        </p:nvSpPr>
        <p:spPr>
          <a:xfrm>
            <a:off x="378301" y="2119122"/>
            <a:ext cx="115164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Roboto Condensed Light" panose="02000000000000000000" pitchFamily="2" charset="0"/>
            </a:endParaRPr>
          </a:p>
        </p:txBody>
      </p:sp>
      <p:sp>
        <p:nvSpPr>
          <p:cNvPr id="25" name="Text Placeholder 14">
            <a:extLst>
              <a:ext uri="{FF2B5EF4-FFF2-40B4-BE49-F238E27FC236}">
                <a16:creationId xmlns:a16="http://schemas.microsoft.com/office/drawing/2014/main" id="{964C74D3-32B0-0E4C-8DE8-9C0F92A808CC}"/>
              </a:ext>
            </a:extLst>
          </p:cNvPr>
          <p:cNvSpPr>
            <a:spLocks noGrp="1"/>
          </p:cNvSpPr>
          <p:nvPr>
            <p:ph type="body" sz="quarter" idx="12"/>
          </p:nvPr>
        </p:nvSpPr>
        <p:spPr>
          <a:xfrm>
            <a:off x="4769376" y="2854884"/>
            <a:ext cx="6655543" cy="2702205"/>
          </a:xfrm>
          <a:prstGeom prst="rect">
            <a:avLst/>
          </a:prstGeom>
        </p:spPr>
        <p:txBody>
          <a:bodyPr lIns="0" tIns="0" rIns="0" bIns="0" numCol="2" spcCol="360000">
            <a:noAutofit/>
          </a:bodyPr>
          <a:lstStyle>
            <a:lvl1pPr marL="0" indent="0">
              <a:lnSpc>
                <a:spcPts val="1800"/>
              </a:lnSpc>
              <a:buNone/>
              <a:defRPr sz="1400" b="0" i="0">
                <a:solidFill>
                  <a:srgbClr val="4B4B4B"/>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879320435"/>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1911">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5" name="Holder 6">
            <a:extLst>
              <a:ext uri="{FF2B5EF4-FFF2-40B4-BE49-F238E27FC236}">
                <a16:creationId xmlns:a16="http://schemas.microsoft.com/office/drawing/2014/main" id="{1FA56046-9BD2-3641-8C40-435AF29B36C7}"/>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baseline="0">
                <a:solidFill>
                  <a:srgbClr val="636363"/>
                </a:solidFill>
                <a:latin typeface="Exo" pitchFamily="2" charset="77"/>
                <a:cs typeface="Arial"/>
              </a:defRPr>
            </a:lvl1p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p:txBody>
          <a:bodyPr>
            <a:noAutofit/>
          </a:bodyPr>
          <a:lstStyle>
            <a:lvl1pPr>
              <a:defRPr b="0" i="0"/>
            </a:lvl1pPr>
          </a:lstStyle>
          <a:p>
            <a:r>
              <a:rPr lang="en-US" dirty="0"/>
              <a:t>Click to edit Master title style</a:t>
            </a:r>
          </a:p>
        </p:txBody>
      </p:sp>
    </p:spTree>
    <p:extLst>
      <p:ext uri="{BB962C8B-B14F-4D97-AF65-F5344CB8AC3E}">
        <p14:creationId xmlns:p14="http://schemas.microsoft.com/office/powerpoint/2010/main" val="756679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ackCover-Dark-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4AB8C1-6C40-CD43-B475-2AF9EA36EA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6195411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5" name="Holder 6">
            <a:extLst>
              <a:ext uri="{FF2B5EF4-FFF2-40B4-BE49-F238E27FC236}">
                <a16:creationId xmlns:a16="http://schemas.microsoft.com/office/drawing/2014/main" id="{1FA56046-9BD2-3641-8C40-435AF29B36C7}"/>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baseline="0">
                <a:solidFill>
                  <a:srgbClr val="636363"/>
                </a:solidFill>
                <a:latin typeface="Exo" pitchFamily="2" charset="77"/>
                <a:cs typeface="Arial"/>
              </a:defRPr>
            </a:lvl1p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4967041" cy="1130188"/>
          </a:xfrm>
        </p:spPr>
        <p:txBody>
          <a:bodyPr>
            <a:noAutofit/>
          </a:bodyPr>
          <a:lstStyle>
            <a:lvl1pPr>
              <a:defRPr b="0" i="0"/>
            </a:lvl1pPr>
          </a:lstStyle>
          <a:p>
            <a:r>
              <a:rPr lang="en-US" dirty="0"/>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ts val="2400"/>
              </a:lnSpc>
              <a:buNone/>
              <a:defRPr sz="2000" b="0" i="0" spc="0">
                <a:solidFill>
                  <a:srgbClr val="2576B7"/>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Text Placeholder 14">
            <a:extLst>
              <a:ext uri="{FF2B5EF4-FFF2-40B4-BE49-F238E27FC236}">
                <a16:creationId xmlns:a16="http://schemas.microsoft.com/office/drawing/2014/main" id="{D072FBE1-404B-704C-8D95-69F4ED357140}"/>
              </a:ext>
            </a:extLst>
          </p:cNvPr>
          <p:cNvSpPr>
            <a:spLocks noGrp="1"/>
          </p:cNvSpPr>
          <p:nvPr>
            <p:ph type="body" sz="quarter" idx="12"/>
          </p:nvPr>
        </p:nvSpPr>
        <p:spPr>
          <a:xfrm>
            <a:off x="371476" y="2699132"/>
            <a:ext cx="3744912" cy="2680175"/>
          </a:xfrm>
          <a:prstGeom prst="rect">
            <a:avLst/>
          </a:prstGeom>
        </p:spPr>
        <p:txBody>
          <a:bodyPr lIns="0" tIns="0" rIns="0" bIns="0" numCol="1" spcCol="36000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4106904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Establish Baseline Metric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F98D3B-482F-0747-9502-8D7180CE448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1547" b="28119"/>
          <a:stretch/>
        </p:blipFill>
        <p:spPr>
          <a:xfrm>
            <a:off x="0" y="-1"/>
            <a:ext cx="4116388" cy="6873276"/>
          </a:xfrm>
          <a:prstGeom prst="rect">
            <a:avLst/>
          </a:prstGeom>
        </p:spPr>
      </p:pic>
      <p:sp>
        <p:nvSpPr>
          <p:cNvPr id="12" name="Rectangle 11">
            <a:extLst>
              <a:ext uri="{FF2B5EF4-FFF2-40B4-BE49-F238E27FC236}">
                <a16:creationId xmlns:a16="http://schemas.microsoft.com/office/drawing/2014/main" id="{E7372BDB-ADAA-F141-8B07-251E621C94BC}"/>
              </a:ext>
            </a:extLst>
          </p:cNvPr>
          <p:cNvSpPr/>
          <p:nvPr userDrawn="1"/>
        </p:nvSpPr>
        <p:spPr>
          <a:xfrm>
            <a:off x="1" y="0"/>
            <a:ext cx="4116387"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 name="Holder 6">
            <a:extLst>
              <a:ext uri="{FF2B5EF4-FFF2-40B4-BE49-F238E27FC236}">
                <a16:creationId xmlns:a16="http://schemas.microsoft.com/office/drawing/2014/main" id="{1FA56046-9BD2-3641-8C40-435AF29B36C7}"/>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baseline="0">
                <a:solidFill>
                  <a:srgbClr val="636363"/>
                </a:solidFill>
                <a:latin typeface="Exo" pitchFamily="2" charset="77"/>
                <a:cs typeface="Arial"/>
              </a:defRPr>
            </a:lvl1p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22" name="Slide Number Placeholder 12">
            <a:extLst>
              <a:ext uri="{FF2B5EF4-FFF2-40B4-BE49-F238E27FC236}">
                <a16:creationId xmlns:a16="http://schemas.microsoft.com/office/drawing/2014/main" id="{5EB3CA5E-FE48-514C-BD76-A1291BED7655}"/>
              </a:ext>
            </a:extLst>
          </p:cNvPr>
          <p:cNvSpPr txBox="1">
            <a:spLocks/>
          </p:cNvSpPr>
          <p:nvPr userDrawn="1"/>
        </p:nvSpPr>
        <p:spPr>
          <a:xfrm>
            <a:off x="9649607" y="6453854"/>
            <a:ext cx="2240706" cy="121252"/>
          </a:xfrm>
          <a:prstGeom prst="rect">
            <a:avLst/>
          </a:prstGeom>
        </p:spPr>
        <p:txBody>
          <a:bodyPr wrap="square" lIns="0" tIns="0" rIns="0" bIns="0">
            <a:noAutofit/>
          </a:bodyPr>
          <a:lstStyle>
            <a:defPPr>
              <a:defRPr lang="en-US"/>
            </a:defPPr>
            <a:lvl1pPr marL="0" algn="r" defTabSz="554492" rtl="0" eaLnBrk="1" latinLnBrk="0" hangingPunct="1">
              <a:defRPr sz="788" b="0" i="0" kern="1200" spc="0" baseline="0">
                <a:solidFill>
                  <a:srgbClr val="636363"/>
                </a:solidFill>
                <a:latin typeface="Exo" pitchFamily="2" charset="77"/>
                <a:ea typeface="+mn-ea"/>
                <a:cs typeface="Arial"/>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30" name="Table Placeholder 17">
            <a:extLst>
              <a:ext uri="{FF2B5EF4-FFF2-40B4-BE49-F238E27FC236}">
                <a16:creationId xmlns:a16="http://schemas.microsoft.com/office/drawing/2014/main" id="{7A09F54A-526E-F440-AECD-03D132A8D622}"/>
              </a:ext>
            </a:extLst>
          </p:cNvPr>
          <p:cNvSpPr>
            <a:spLocks noGrp="1"/>
          </p:cNvSpPr>
          <p:nvPr>
            <p:ph type="tbl" sz="quarter" idx="11"/>
          </p:nvPr>
        </p:nvSpPr>
        <p:spPr>
          <a:xfrm>
            <a:off x="4578171" y="515733"/>
            <a:ext cx="7242353" cy="5708493"/>
          </a:xfrm>
          <a:prstGeom prst="rect">
            <a:avLst/>
          </a:prstGeom>
        </p:spPr>
        <p:txBody>
          <a:bodyPr>
            <a:noAutofit/>
          </a:bodyPr>
          <a:lstStyle>
            <a:lvl1pPr>
              <a:defRPr>
                <a:latin typeface="Roboto Condensed Light" panose="02000000000000000000" pitchFamily="2" charset="0"/>
                <a:ea typeface="Roboto Condensed Light" panose="02000000000000000000" pitchFamily="2" charset="0"/>
              </a:defRPr>
            </a:lvl1pPr>
          </a:lstStyle>
          <a:p>
            <a:endParaRPr lang="en-US"/>
          </a:p>
        </p:txBody>
      </p:sp>
      <p:sp>
        <p:nvSpPr>
          <p:cNvPr id="32" name="Text Placeholder 2">
            <a:extLst>
              <a:ext uri="{FF2B5EF4-FFF2-40B4-BE49-F238E27FC236}">
                <a16:creationId xmlns:a16="http://schemas.microsoft.com/office/drawing/2014/main" id="{3A6860E1-C025-B84A-897E-EE5DA2B84DBC}"/>
              </a:ext>
            </a:extLst>
          </p:cNvPr>
          <p:cNvSpPr>
            <a:spLocks noGrp="1"/>
          </p:cNvSpPr>
          <p:nvPr>
            <p:ph type="body" sz="quarter" idx="13" hasCustomPrompt="1"/>
          </p:nvPr>
        </p:nvSpPr>
        <p:spPr>
          <a:xfrm>
            <a:off x="354013" y="3073956"/>
            <a:ext cx="3146833" cy="3379898"/>
          </a:xfrm>
          <a:prstGeom prst="rect">
            <a:avLst/>
          </a:prstGeom>
        </p:spPr>
        <p:txBody>
          <a:bodyPr lIns="0">
            <a:noAutofit/>
          </a:bodyPr>
          <a:lstStyle>
            <a:lvl1pPr marL="342900" indent="-342900">
              <a:lnSpc>
                <a:spcPts val="1800"/>
              </a:lnSpc>
              <a:buFont typeface="+mj-lt"/>
              <a:buAutoNum type="arabicPeriod"/>
              <a:defRPr sz="1400" b="0" i="0">
                <a:solidFill>
                  <a:schemeClr val="bg1"/>
                </a:solidFill>
                <a:latin typeface="Roboto Condensed Light" panose="02000000000000000000" pitchFamily="2" charset="0"/>
                <a:ea typeface="Roboto Condensed Light" panose="02000000000000000000" pitchFamily="2" charset="0"/>
              </a:defRPr>
            </a:lvl1pPr>
            <a:lvl2pPr marL="457200" indent="0">
              <a:lnSpc>
                <a:spcPts val="1800"/>
              </a:lnSpc>
              <a:buNone/>
              <a:defRPr sz="1400" b="0" i="0">
                <a:solidFill>
                  <a:schemeClr val="bg1"/>
                </a:solidFill>
                <a:latin typeface="Roboto Condensed Light" panose="02000000000000000000" pitchFamily="2" charset="0"/>
                <a:ea typeface="Roboto Condensed Light" panose="02000000000000000000" pitchFamily="2" charset="0"/>
              </a:defRPr>
            </a:lvl2pPr>
            <a:lvl3pPr>
              <a:defRPr sz="1800" b="0" i="0">
                <a:solidFill>
                  <a:schemeClr val="bg1"/>
                </a:solidFill>
                <a:latin typeface="Montserrat Light" pitchFamily="2" charset="77"/>
              </a:defRPr>
            </a:lvl3pPr>
            <a:lvl4pPr>
              <a:defRPr sz="1800" b="0" i="0">
                <a:solidFill>
                  <a:schemeClr val="bg1"/>
                </a:solidFill>
                <a:latin typeface="Montserrat Light" pitchFamily="2" charset="77"/>
              </a:defRPr>
            </a:lvl4pPr>
            <a:lvl5pPr>
              <a:defRPr sz="1800" b="0" i="0">
                <a:solidFill>
                  <a:schemeClr val="bg1"/>
                </a:solidFill>
                <a:latin typeface="Montserrat Light" pitchFamily="2" charset="77"/>
              </a:defRPr>
            </a:lvl5pPr>
          </a:lstStyle>
          <a:p>
            <a:pPr lvl="0"/>
            <a:r>
              <a:rPr lang="en-US" dirty="0"/>
              <a:t>Increased Help Desk Efficiency</a:t>
            </a:r>
            <a:br>
              <a:rPr lang="en-US" dirty="0"/>
            </a:br>
            <a:r>
              <a:rPr lang="en-US" dirty="0"/>
              <a:t>Through training of personnel and increased efficiency of processes</a:t>
            </a:r>
          </a:p>
          <a:p>
            <a:pPr lvl="1"/>
            <a:endParaRPr lang="en-US" dirty="0"/>
          </a:p>
          <a:p>
            <a:pPr lvl="0"/>
            <a:endParaRPr lang="en-US" dirty="0"/>
          </a:p>
        </p:txBody>
      </p:sp>
      <p:sp>
        <p:nvSpPr>
          <p:cNvPr id="2" name="TextBox 1">
            <a:extLst>
              <a:ext uri="{FF2B5EF4-FFF2-40B4-BE49-F238E27FC236}">
                <a16:creationId xmlns:a16="http://schemas.microsoft.com/office/drawing/2014/main" id="{F16E9EDA-45C8-534C-88DF-427C9EF2E9E8}"/>
              </a:ext>
            </a:extLst>
          </p:cNvPr>
          <p:cNvSpPr txBox="1"/>
          <p:nvPr userDrawn="1"/>
        </p:nvSpPr>
        <p:spPr>
          <a:xfrm>
            <a:off x="336884" y="2127183"/>
            <a:ext cx="2995596" cy="758486"/>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00000"/>
              </a:lnSpc>
              <a:spcBef>
                <a:spcPts val="55"/>
              </a:spcBef>
              <a:spcAft>
                <a:spcPts val="0"/>
              </a:spcAft>
              <a:buClrTx/>
              <a:buSzTx/>
              <a:buFontTx/>
              <a:buNone/>
              <a:tabLst/>
              <a:defRPr/>
            </a:pPr>
            <a:r>
              <a:rPr lang="en-US" sz="1600" dirty="0">
                <a:solidFill>
                  <a:schemeClr val="bg1"/>
                </a:solidFill>
                <a:latin typeface="Exo" panose="02000503000000000000" pitchFamily="2" charset="77"/>
              </a:rPr>
              <a:t>Baseline metrics will be improved through:</a:t>
            </a:r>
          </a:p>
          <a:p>
            <a:pPr marL="7701" marR="242975" algn="l">
              <a:spcBef>
                <a:spcPts val="55"/>
              </a:spcBef>
            </a:pPr>
            <a:endParaRPr lang="en-US" sz="1600" spc="-30" dirty="0">
              <a:solidFill>
                <a:schemeClr val="bg1"/>
              </a:solidFill>
              <a:latin typeface="Exo" panose="02000503000000000000" pitchFamily="2" charset="77"/>
              <a:cs typeface="Arial Narrow"/>
            </a:endParaRPr>
          </a:p>
        </p:txBody>
      </p:sp>
      <p:sp>
        <p:nvSpPr>
          <p:cNvPr id="8" name="TextBox 7">
            <a:extLst>
              <a:ext uri="{FF2B5EF4-FFF2-40B4-BE49-F238E27FC236}">
                <a16:creationId xmlns:a16="http://schemas.microsoft.com/office/drawing/2014/main" id="{D18D8AB7-A57D-1241-931E-54086C3A65D6}"/>
              </a:ext>
            </a:extLst>
          </p:cNvPr>
          <p:cNvSpPr txBox="1"/>
          <p:nvPr userDrawn="1"/>
        </p:nvSpPr>
        <p:spPr>
          <a:xfrm>
            <a:off x="346510" y="524427"/>
            <a:ext cx="3176337" cy="1545881"/>
          </a:xfrm>
          <a:prstGeom prst="rect">
            <a:avLst/>
          </a:prstGeom>
        </p:spPr>
        <p:txBody>
          <a:bodyPr vert="horz" wrap="square" lIns="0" tIns="6931" rIns="0" bIns="0" rtlCol="0">
            <a:noAutofit/>
          </a:bodyPr>
          <a:lstStyle/>
          <a:p>
            <a:pPr marL="7701" marR="242975" algn="just">
              <a:lnSpc>
                <a:spcPts val="4000"/>
              </a:lnSpc>
              <a:spcBef>
                <a:spcPts val="55"/>
              </a:spcBef>
            </a:pPr>
            <a:r>
              <a:rPr lang="en-US" sz="4000" b="1" i="0" dirty="0">
                <a:solidFill>
                  <a:schemeClr val="bg1"/>
                </a:solidFill>
                <a:latin typeface="Montserrat SemiBold" pitchFamily="2" charset="77"/>
              </a:rPr>
              <a:t>Establish Baseline Metrics</a:t>
            </a:r>
            <a:endParaRPr lang="en-US" sz="4000" b="1" i="0" spc="-30" dirty="0">
              <a:solidFill>
                <a:schemeClr val="bg1"/>
              </a:solidFill>
              <a:latin typeface="Montserrat SemiBold" pitchFamily="2" charset="77"/>
              <a:cs typeface="Arial Narrow"/>
            </a:endParaRPr>
          </a:p>
        </p:txBody>
      </p:sp>
    </p:spTree>
    <p:extLst>
      <p:ext uri="{BB962C8B-B14F-4D97-AF65-F5344CB8AC3E}">
        <p14:creationId xmlns:p14="http://schemas.microsoft.com/office/powerpoint/2010/main" val="10438333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rack Metrics">
    <p:spTree>
      <p:nvGrpSpPr>
        <p:cNvPr id="1" name=""/>
        <p:cNvGrpSpPr/>
        <p:nvPr/>
      </p:nvGrpSpPr>
      <p:grpSpPr>
        <a:xfrm>
          <a:off x="0" y="0"/>
          <a:ext cx="0" cy="0"/>
          <a:chOff x="0" y="0"/>
          <a:chExt cx="0" cy="0"/>
        </a:xfrm>
      </p:grpSpPr>
      <p:sp>
        <p:nvSpPr>
          <p:cNvPr id="5" name="Holder 6">
            <a:extLst>
              <a:ext uri="{FF2B5EF4-FFF2-40B4-BE49-F238E27FC236}">
                <a16:creationId xmlns:a16="http://schemas.microsoft.com/office/drawing/2014/main" id="{1FA56046-9BD2-3641-8C40-435AF29B36C7}"/>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baseline="0">
                <a:solidFill>
                  <a:srgbClr val="636363"/>
                </a:solidFill>
                <a:latin typeface="Exo" pitchFamily="2" charset="77"/>
                <a:cs typeface="Arial"/>
              </a:defRPr>
            </a:lvl1p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80233" y="530021"/>
            <a:ext cx="4239409" cy="511093"/>
          </a:xfrm>
        </p:spPr>
        <p:txBody>
          <a:bodyPr>
            <a:noAutofit/>
          </a:bodyPr>
          <a:lstStyle>
            <a:lvl1pPr>
              <a:defRPr b="0" i="0">
                <a:solidFill>
                  <a:srgbClr val="2576B7"/>
                </a:solidFill>
              </a:defRPr>
            </a:lvl1pPr>
          </a:lstStyle>
          <a:p>
            <a:r>
              <a:rPr lang="en-US"/>
              <a:t>Track Metrics</a:t>
            </a:r>
          </a:p>
        </p:txBody>
      </p:sp>
      <p:sp>
        <p:nvSpPr>
          <p:cNvPr id="3" name="Text Placeholder 2">
            <a:extLst>
              <a:ext uri="{FF2B5EF4-FFF2-40B4-BE49-F238E27FC236}">
                <a16:creationId xmlns:a16="http://schemas.microsoft.com/office/drawing/2014/main" id="{301B465C-B3AC-CE48-A04D-8964E9E436C5}"/>
              </a:ext>
            </a:extLst>
          </p:cNvPr>
          <p:cNvSpPr>
            <a:spLocks noGrp="1"/>
          </p:cNvSpPr>
          <p:nvPr>
            <p:ph type="body" sz="quarter" idx="10" hasCustomPrompt="1"/>
          </p:nvPr>
        </p:nvSpPr>
        <p:spPr>
          <a:xfrm>
            <a:off x="380232" y="1097774"/>
            <a:ext cx="3762283" cy="966157"/>
          </a:xfrm>
          <a:prstGeom prst="rect">
            <a:avLst/>
          </a:prstGeom>
        </p:spPr>
        <p:txBody>
          <a:bodyPr lIns="0">
            <a:noAutofit/>
          </a:bodyPr>
          <a:lstStyle>
            <a:lvl1pPr marL="0" indent="0">
              <a:lnSpc>
                <a:spcPts val="2000"/>
              </a:lnSpc>
              <a:buNone/>
              <a:defRPr sz="1600" b="0" i="0">
                <a:solidFill>
                  <a:srgbClr val="717171"/>
                </a:solidFill>
                <a:latin typeface="Exo" panose="020B0604020202020204" charset="0"/>
                <a:ea typeface="Roboto Condensed Light" panose="02000000000000000000" pitchFamily="2" charset="0"/>
              </a:defRPr>
            </a:lvl1pPr>
            <a:lvl2pPr>
              <a:defRPr sz="2000" b="0" i="0">
                <a:latin typeface="Roboto Condensed Light" panose="02000000000000000000" pitchFamily="2" charset="0"/>
                <a:ea typeface="Roboto Condensed Light" panose="02000000000000000000" pitchFamily="2" charset="0"/>
              </a:defRPr>
            </a:lvl2pPr>
            <a:lvl3pPr>
              <a:defRPr sz="2000" b="0" i="0">
                <a:latin typeface="Roboto Condensed Light" panose="02000000000000000000" pitchFamily="2" charset="0"/>
                <a:ea typeface="Roboto Condensed Light" panose="02000000000000000000" pitchFamily="2" charset="0"/>
              </a:defRPr>
            </a:lvl3pPr>
            <a:lvl4pPr>
              <a:defRPr sz="2000" b="0" i="0">
                <a:latin typeface="Roboto Condensed Light" panose="02000000000000000000" pitchFamily="2" charset="0"/>
                <a:ea typeface="Roboto Condensed Light" panose="02000000000000000000" pitchFamily="2" charset="0"/>
              </a:defRPr>
            </a:lvl4pPr>
            <a:lvl5pPr>
              <a:defRPr sz="2000" b="0" i="0">
                <a:latin typeface="Roboto Condensed Light" panose="02000000000000000000" pitchFamily="2" charset="0"/>
                <a:ea typeface="Roboto Condensed Light" panose="02000000000000000000" pitchFamily="2" charset="0"/>
              </a:defRPr>
            </a:lvl5pPr>
          </a:lstStyle>
          <a:p>
            <a:pPr lvl="0"/>
            <a:r>
              <a:rPr lang="en-US" dirty="0"/>
              <a:t>Track metrics throughout the project to keep stakeholders informed</a:t>
            </a:r>
          </a:p>
        </p:txBody>
      </p:sp>
      <p:sp>
        <p:nvSpPr>
          <p:cNvPr id="18" name="Table Placeholder 17">
            <a:extLst>
              <a:ext uri="{FF2B5EF4-FFF2-40B4-BE49-F238E27FC236}">
                <a16:creationId xmlns:a16="http://schemas.microsoft.com/office/drawing/2014/main" id="{49673129-DC2E-FA40-A288-610FE0AB920C}"/>
              </a:ext>
            </a:extLst>
          </p:cNvPr>
          <p:cNvSpPr>
            <a:spLocks noGrp="1"/>
          </p:cNvSpPr>
          <p:nvPr>
            <p:ph type="tbl" sz="quarter" idx="11"/>
          </p:nvPr>
        </p:nvSpPr>
        <p:spPr>
          <a:xfrm>
            <a:off x="373063" y="3274287"/>
            <a:ext cx="11447462" cy="2949939"/>
          </a:xfrm>
          <a:prstGeom prst="rect">
            <a:avLst/>
          </a:prstGeom>
        </p:spPr>
        <p:txBody>
          <a:bodyPr>
            <a:noAutofit/>
          </a:bodyPr>
          <a:lstStyle>
            <a:lvl1pPr>
              <a:defRPr>
                <a:latin typeface="Roboto Condensed Light" panose="02000000000000000000" pitchFamily="2" charset="0"/>
                <a:ea typeface="Roboto Condensed Light" panose="02000000000000000000" pitchFamily="2" charset="0"/>
              </a:defRPr>
            </a:lvl1pPr>
          </a:lstStyle>
          <a:p>
            <a:endParaRPr lang="en-US"/>
          </a:p>
        </p:txBody>
      </p:sp>
      <p:sp>
        <p:nvSpPr>
          <p:cNvPr id="20" name="Text Placeholder 19">
            <a:extLst>
              <a:ext uri="{FF2B5EF4-FFF2-40B4-BE49-F238E27FC236}">
                <a16:creationId xmlns:a16="http://schemas.microsoft.com/office/drawing/2014/main" id="{4782DCFE-ADE5-3844-AFE5-4BA068CE7F23}"/>
              </a:ext>
            </a:extLst>
          </p:cNvPr>
          <p:cNvSpPr>
            <a:spLocks noGrp="1"/>
          </p:cNvSpPr>
          <p:nvPr>
            <p:ph type="body" sz="quarter" idx="12" hasCustomPrompt="1"/>
          </p:nvPr>
        </p:nvSpPr>
        <p:spPr>
          <a:xfrm>
            <a:off x="7189016" y="669461"/>
            <a:ext cx="3559175" cy="339468"/>
          </a:xfrm>
          <a:prstGeom prst="rect">
            <a:avLst/>
          </a:prstGeom>
        </p:spPr>
        <p:txBody>
          <a:bodyPr lIns="0">
            <a:noAutofit/>
          </a:bodyPr>
          <a:lstStyle>
            <a:lvl1pPr marL="0" indent="0">
              <a:lnSpc>
                <a:spcPts val="1800"/>
              </a:lnSpc>
              <a:buNone/>
              <a:defRPr sz="1400">
                <a:latin typeface="Exo" panose="020B0604020202020204" charset="0"/>
                <a:ea typeface="Roboto Condensed Light" panose="02000000000000000000" pitchFamily="2" charset="0"/>
              </a:defRPr>
            </a:lvl1pPr>
            <a:lvl2pPr>
              <a:defRPr>
                <a:latin typeface="Roboto Condensed Light" panose="02000000000000000000" pitchFamily="2" charset="0"/>
                <a:ea typeface="Roboto Condensed Light" panose="02000000000000000000" pitchFamily="2" charset="0"/>
              </a:defRPr>
            </a:lvl2pPr>
            <a:lvl3pPr>
              <a:defRPr>
                <a:latin typeface="Roboto Condensed Light" panose="02000000000000000000" pitchFamily="2" charset="0"/>
                <a:ea typeface="Roboto Condensed Light" panose="02000000000000000000" pitchFamily="2" charset="0"/>
              </a:defRPr>
            </a:lvl3pPr>
            <a:lvl4pPr>
              <a:defRPr>
                <a:latin typeface="Roboto Condensed Light" panose="02000000000000000000" pitchFamily="2" charset="0"/>
                <a:ea typeface="Roboto Condensed Light" panose="02000000000000000000" pitchFamily="2" charset="0"/>
              </a:defRPr>
            </a:lvl4pPr>
            <a:lvl5pPr>
              <a:defRPr>
                <a:latin typeface="Roboto Condensed Light" panose="02000000000000000000" pitchFamily="2" charset="0"/>
                <a:ea typeface="Roboto Condensed Light" panose="02000000000000000000" pitchFamily="2" charset="0"/>
              </a:defRPr>
            </a:lvl5pPr>
          </a:lstStyle>
          <a:p>
            <a:pPr lvl="0"/>
            <a:r>
              <a:rPr lang="en-US" sz="1600" dirty="0"/>
              <a:t>As the project nears completion:</a:t>
            </a:r>
            <a:endParaRPr lang="en-US" dirty="0"/>
          </a:p>
        </p:txBody>
      </p:sp>
      <p:sp>
        <p:nvSpPr>
          <p:cNvPr id="25" name="Text Placeholder 4">
            <a:extLst>
              <a:ext uri="{FF2B5EF4-FFF2-40B4-BE49-F238E27FC236}">
                <a16:creationId xmlns:a16="http://schemas.microsoft.com/office/drawing/2014/main" id="{4F63F1AB-A833-D948-BE31-90BABA3914CD}"/>
              </a:ext>
            </a:extLst>
          </p:cNvPr>
          <p:cNvSpPr>
            <a:spLocks noGrp="1"/>
          </p:cNvSpPr>
          <p:nvPr>
            <p:ph type="body" sz="quarter" idx="13" hasCustomPrompt="1"/>
          </p:nvPr>
        </p:nvSpPr>
        <p:spPr>
          <a:xfrm>
            <a:off x="7189016" y="1044477"/>
            <a:ext cx="4295259" cy="2165643"/>
          </a:xfrm>
          <a:prstGeom prst="rect">
            <a:avLst/>
          </a:prstGeom>
        </p:spPr>
        <p:txBody>
          <a:bodyPr lIns="0">
            <a:noAutofit/>
          </a:bodyPr>
          <a:lstStyle>
            <a:lvl1pPr marL="342900" indent="-342900">
              <a:lnSpc>
                <a:spcPts val="1800"/>
              </a:lnSpc>
              <a:buClr>
                <a:srgbClr val="2576B7"/>
              </a:buClr>
              <a:buSzPct val="100000"/>
              <a:buFont typeface="+mj-lt"/>
              <a:buAutoNum type="arabicPeriod"/>
              <a:defRPr sz="1400" b="0" i="0">
                <a:solidFill>
                  <a:srgbClr val="4B4B4B"/>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The number of tickets should decrease.</a:t>
            </a:r>
          </a:p>
          <a:p>
            <a:pPr lvl="0"/>
            <a:r>
              <a:rPr lang="en-US" b="0" i="0">
                <a:latin typeface="Roboto Condensed Light" panose="02000000000000000000" pitchFamily="2" charset="0"/>
                <a:ea typeface="Roboto Condensed Light" panose="02000000000000000000" pitchFamily="2" charset="0"/>
              </a:rPr>
              <a:t>Percentage of calls resolved at first contact and at Tier 1 should increase.</a:t>
            </a:r>
          </a:p>
          <a:p>
            <a:pPr lvl="0"/>
            <a:r>
              <a:rPr lang="en-US" b="0" i="0">
                <a:latin typeface="Roboto Condensed Light" panose="02000000000000000000" pitchFamily="2" charset="0"/>
                <a:ea typeface="Roboto Condensed Light" panose="02000000000000000000" pitchFamily="2" charset="0"/>
              </a:rPr>
              <a:t>Average time to resolve and escalate an incident should decrease.</a:t>
            </a:r>
          </a:p>
        </p:txBody>
      </p:sp>
    </p:spTree>
    <p:extLst>
      <p:ext uri="{BB962C8B-B14F-4D97-AF65-F5344CB8AC3E}">
        <p14:creationId xmlns:p14="http://schemas.microsoft.com/office/powerpoint/2010/main" val="3674453129"/>
      </p:ext>
    </p:extLst>
  </p:cSld>
  <p:clrMapOvr>
    <a:masterClrMapping/>
  </p:clrMapOvr>
  <p:extLst>
    <p:ext uri="{DCECCB84-F9BA-43D5-87BE-67443E8EF086}">
      <p15:sldGuideLst xmlns:p15="http://schemas.microsoft.com/office/powerpoint/2012/main">
        <p15:guide id="1" orient="horz" pos="572">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nsight Breakdown">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F654C735-FD88-7044-AFDF-38F27B3DBF4F}"/>
              </a:ext>
            </a:extLst>
          </p:cNvPr>
          <p:cNvSpPr>
            <a:spLocks noGrp="1"/>
          </p:cNvSpPr>
          <p:nvPr>
            <p:ph type="body" sz="quarter" idx="11" hasCustomPrompt="1"/>
          </p:nvPr>
        </p:nvSpPr>
        <p:spPr>
          <a:xfrm>
            <a:off x="354106"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ts val="1800"/>
              </a:lnSpc>
              <a:buNone/>
              <a:defRPr sz="1400" b="0" i="0">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a:t>I throw myself down among the tall grass by the trickling steam.</a:t>
            </a:r>
          </a:p>
        </p:txBody>
      </p:sp>
      <p:sp>
        <p:nvSpPr>
          <p:cNvPr id="5" name="Holder 6">
            <a:extLst>
              <a:ext uri="{FF2B5EF4-FFF2-40B4-BE49-F238E27FC236}">
                <a16:creationId xmlns:a16="http://schemas.microsoft.com/office/drawing/2014/main" id="{1FA56046-9BD2-3641-8C40-435AF29B36C7}"/>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baseline="0">
                <a:solidFill>
                  <a:srgbClr val="636363"/>
                </a:solidFill>
                <a:latin typeface="Exo" pitchFamily="2" charset="77"/>
                <a:cs typeface="Arial"/>
              </a:defRPr>
            </a:lvl1p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54106" y="530021"/>
            <a:ext cx="5146582" cy="570117"/>
          </a:xfrm>
        </p:spPr>
        <p:txBody>
          <a:bodyPr>
            <a:noAutofit/>
          </a:bodyPr>
          <a:lstStyle>
            <a:lvl1pPr>
              <a:defRPr b="0" i="0">
                <a:solidFill>
                  <a:srgbClr val="2576B7"/>
                </a:solidFill>
              </a:defRPr>
            </a:lvl1pPr>
          </a:lstStyle>
          <a:p>
            <a:r>
              <a:rPr lang="en-US" dirty="0"/>
              <a:t>Insight Breakdown</a:t>
            </a:r>
          </a:p>
        </p:txBody>
      </p:sp>
      <p:sp>
        <p:nvSpPr>
          <p:cNvPr id="21" name="object 16">
            <a:extLst>
              <a:ext uri="{FF2B5EF4-FFF2-40B4-BE49-F238E27FC236}">
                <a16:creationId xmlns:a16="http://schemas.microsoft.com/office/drawing/2014/main" id="{D04A7FA4-1F63-4045-89C0-A25EC0589AD3}"/>
              </a:ext>
            </a:extLst>
          </p:cNvPr>
          <p:cNvSpPr/>
          <p:nvPr userDrawn="1"/>
        </p:nvSpPr>
        <p:spPr>
          <a:xfrm>
            <a:off x="354106"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endParaRPr sz="662">
              <a:latin typeface="Roboto Condensed Light" panose="02000000000000000000" pitchFamily="2" charset="0"/>
            </a:endParaRPr>
          </a:p>
        </p:txBody>
      </p:sp>
      <p:sp>
        <p:nvSpPr>
          <p:cNvPr id="24" name="Text Placeholder 23">
            <a:extLst>
              <a:ext uri="{FF2B5EF4-FFF2-40B4-BE49-F238E27FC236}">
                <a16:creationId xmlns:a16="http://schemas.microsoft.com/office/drawing/2014/main" id="{A65B8B33-0F77-6C46-B190-E0EB622E48D4}"/>
              </a:ext>
            </a:extLst>
          </p:cNvPr>
          <p:cNvSpPr>
            <a:spLocks noGrp="1"/>
          </p:cNvSpPr>
          <p:nvPr>
            <p:ph type="body" sz="quarter" idx="10" hasCustomPrompt="1"/>
          </p:nvPr>
        </p:nvSpPr>
        <p:spPr>
          <a:xfrm>
            <a:off x="354106" y="1760226"/>
            <a:ext cx="3696155" cy="379405"/>
          </a:xfrm>
          <a:prstGeom prst="rect">
            <a:avLst/>
          </a:prstGeom>
          <a:solidFill>
            <a:schemeClr val="bg1"/>
          </a:solidFill>
        </p:spPr>
        <p:txBody>
          <a:bodyPr lIns="180000" rIns="180000">
            <a:noAutofit/>
          </a:bodyPr>
          <a:lstStyle>
            <a:lvl1pPr marL="0" indent="0">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dirty="0"/>
              <a:t>Insight 1</a:t>
            </a:r>
          </a:p>
        </p:txBody>
      </p:sp>
      <p:sp>
        <p:nvSpPr>
          <p:cNvPr id="28" name="Text Placeholder 26">
            <a:extLst>
              <a:ext uri="{FF2B5EF4-FFF2-40B4-BE49-F238E27FC236}">
                <a16:creationId xmlns:a16="http://schemas.microsoft.com/office/drawing/2014/main" id="{7C3E8B87-3295-C145-8AD0-F82DD56BEEBA}"/>
              </a:ext>
            </a:extLst>
          </p:cNvPr>
          <p:cNvSpPr>
            <a:spLocks noGrp="1"/>
          </p:cNvSpPr>
          <p:nvPr>
            <p:ph type="body" sz="quarter" idx="12" hasCustomPrompt="1"/>
          </p:nvPr>
        </p:nvSpPr>
        <p:spPr>
          <a:xfrm>
            <a:off x="4274132"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ts val="1800"/>
              </a:lnSpc>
              <a:buNone/>
              <a:defRPr sz="1400" b="0" i="0">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a:t>I throw myself down among the tall grass by the trickling steam.</a:t>
            </a:r>
          </a:p>
        </p:txBody>
      </p:sp>
      <p:sp>
        <p:nvSpPr>
          <p:cNvPr id="30" name="Text Placeholder 23">
            <a:extLst>
              <a:ext uri="{FF2B5EF4-FFF2-40B4-BE49-F238E27FC236}">
                <a16:creationId xmlns:a16="http://schemas.microsoft.com/office/drawing/2014/main" id="{9743512F-3223-8E49-BB0C-4A8840D17C23}"/>
              </a:ext>
            </a:extLst>
          </p:cNvPr>
          <p:cNvSpPr>
            <a:spLocks noGrp="1"/>
          </p:cNvSpPr>
          <p:nvPr>
            <p:ph type="body" sz="quarter" idx="13" hasCustomPrompt="1"/>
          </p:nvPr>
        </p:nvSpPr>
        <p:spPr>
          <a:xfrm>
            <a:off x="4274132" y="1760226"/>
            <a:ext cx="3696155" cy="379405"/>
          </a:xfrm>
          <a:prstGeom prst="rect">
            <a:avLst/>
          </a:prstGeom>
          <a:solidFill>
            <a:schemeClr val="bg1"/>
          </a:solidFill>
        </p:spPr>
        <p:txBody>
          <a:bodyPr lIns="180000" rIns="180000">
            <a:noAutofit/>
          </a:bodyPr>
          <a:lstStyle>
            <a:lvl1pPr marL="0" indent="0">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2</a:t>
            </a:r>
          </a:p>
        </p:txBody>
      </p:sp>
      <p:sp>
        <p:nvSpPr>
          <p:cNvPr id="31" name="Text Placeholder 26">
            <a:extLst>
              <a:ext uri="{FF2B5EF4-FFF2-40B4-BE49-F238E27FC236}">
                <a16:creationId xmlns:a16="http://schemas.microsoft.com/office/drawing/2014/main" id="{80D89366-ED52-A949-A16B-4146CDE0F6F2}"/>
              </a:ext>
            </a:extLst>
          </p:cNvPr>
          <p:cNvSpPr>
            <a:spLocks noGrp="1"/>
          </p:cNvSpPr>
          <p:nvPr>
            <p:ph type="body" sz="quarter" idx="14" hasCustomPrompt="1"/>
          </p:nvPr>
        </p:nvSpPr>
        <p:spPr>
          <a:xfrm>
            <a:off x="8194158"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ts val="1800"/>
              </a:lnSpc>
              <a:buNone/>
              <a:defRPr sz="1400" b="0" i="0">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a:t>I throw myself down among the tall grass by the trickling steam.</a:t>
            </a:r>
          </a:p>
        </p:txBody>
      </p:sp>
      <p:sp>
        <p:nvSpPr>
          <p:cNvPr id="33" name="Text Placeholder 23">
            <a:extLst>
              <a:ext uri="{FF2B5EF4-FFF2-40B4-BE49-F238E27FC236}">
                <a16:creationId xmlns:a16="http://schemas.microsoft.com/office/drawing/2014/main" id="{E6236606-0F02-C14B-9674-361BBE98B74C}"/>
              </a:ext>
            </a:extLst>
          </p:cNvPr>
          <p:cNvSpPr>
            <a:spLocks noGrp="1"/>
          </p:cNvSpPr>
          <p:nvPr>
            <p:ph type="body" sz="quarter" idx="15" hasCustomPrompt="1"/>
          </p:nvPr>
        </p:nvSpPr>
        <p:spPr>
          <a:xfrm>
            <a:off x="8194158" y="1760226"/>
            <a:ext cx="3696155" cy="379405"/>
          </a:xfrm>
          <a:prstGeom prst="rect">
            <a:avLst/>
          </a:prstGeom>
          <a:solidFill>
            <a:schemeClr val="bg1"/>
          </a:solidFill>
        </p:spPr>
        <p:txBody>
          <a:bodyPr lIns="180000" rIns="180000">
            <a:noAutofit/>
          </a:bodyPr>
          <a:lstStyle>
            <a:lvl1pPr marL="0" indent="0">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3</a:t>
            </a:r>
          </a:p>
        </p:txBody>
      </p:sp>
      <p:sp>
        <p:nvSpPr>
          <p:cNvPr id="34" name="object 16">
            <a:extLst>
              <a:ext uri="{FF2B5EF4-FFF2-40B4-BE49-F238E27FC236}">
                <a16:creationId xmlns:a16="http://schemas.microsoft.com/office/drawing/2014/main" id="{5C72A593-5B47-6640-87D0-7DC19FF0C12E}"/>
              </a:ext>
            </a:extLst>
          </p:cNvPr>
          <p:cNvSpPr/>
          <p:nvPr userDrawn="1"/>
        </p:nvSpPr>
        <p:spPr>
          <a:xfrm>
            <a:off x="4272711"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endParaRPr sz="662">
              <a:latin typeface="Roboto Condensed Light" panose="02000000000000000000" pitchFamily="2" charset="0"/>
            </a:endParaRPr>
          </a:p>
        </p:txBody>
      </p:sp>
      <p:sp>
        <p:nvSpPr>
          <p:cNvPr id="35" name="object 16">
            <a:extLst>
              <a:ext uri="{FF2B5EF4-FFF2-40B4-BE49-F238E27FC236}">
                <a16:creationId xmlns:a16="http://schemas.microsoft.com/office/drawing/2014/main" id="{BD3F10A2-41C4-BB46-A5B1-57481F194818}"/>
              </a:ext>
            </a:extLst>
          </p:cNvPr>
          <p:cNvSpPr/>
          <p:nvPr userDrawn="1"/>
        </p:nvSpPr>
        <p:spPr>
          <a:xfrm>
            <a:off x="8194397"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endParaRPr sz="662">
              <a:latin typeface="Roboto Condensed Light" panose="02000000000000000000" pitchFamily="2" charset="0"/>
            </a:endParaRPr>
          </a:p>
        </p:txBody>
      </p:sp>
    </p:spTree>
    <p:extLst>
      <p:ext uri="{BB962C8B-B14F-4D97-AF65-F5344CB8AC3E}">
        <p14:creationId xmlns:p14="http://schemas.microsoft.com/office/powerpoint/2010/main" val="28636728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ummary of Accomplishm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B14535-AFB4-DB4C-ADB9-BBB42A2A64E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8" name="Rectangle 17">
            <a:extLst>
              <a:ext uri="{FF2B5EF4-FFF2-40B4-BE49-F238E27FC236}">
                <a16:creationId xmlns:a16="http://schemas.microsoft.com/office/drawing/2014/main" id="{75343A8B-D3CE-D643-83E5-369C20113AA8}"/>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 name="Holder 6">
            <a:extLst>
              <a:ext uri="{FF2B5EF4-FFF2-40B4-BE49-F238E27FC236}">
                <a16:creationId xmlns:a16="http://schemas.microsoft.com/office/drawing/2014/main" id="{1FA56046-9BD2-3641-8C40-435AF29B36C7}"/>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baseline="0">
                <a:solidFill>
                  <a:schemeClr val="bg1"/>
                </a:solidFill>
                <a:latin typeface="Exo" pitchFamily="2" charset="77"/>
                <a:cs typeface="Arial"/>
              </a:defRPr>
            </a:lvl1p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14" name="Text Placeholder 13">
            <a:extLst>
              <a:ext uri="{FF2B5EF4-FFF2-40B4-BE49-F238E27FC236}">
                <a16:creationId xmlns:a16="http://schemas.microsoft.com/office/drawing/2014/main" id="{B3A129CD-E31F-6C4B-AE63-A4E96E7F66D2}"/>
              </a:ext>
            </a:extLst>
          </p:cNvPr>
          <p:cNvSpPr>
            <a:spLocks noGrp="1"/>
          </p:cNvSpPr>
          <p:nvPr>
            <p:ph type="body" sz="quarter" idx="10" hasCustomPrompt="1"/>
          </p:nvPr>
        </p:nvSpPr>
        <p:spPr>
          <a:xfrm>
            <a:off x="374493" y="1827340"/>
            <a:ext cx="5319668" cy="377825"/>
          </a:xfrm>
          <a:prstGeom prst="rect">
            <a:avLst/>
          </a:prstGeom>
        </p:spPr>
        <p:txBody>
          <a:bodyPr lIns="0">
            <a:noAutofit/>
          </a:bodyPr>
          <a:lstStyle>
            <a:lvl1pPr marL="0" indent="0">
              <a:buNone/>
              <a:defRPr sz="2000" b="1" i="0" u="none">
                <a:solidFill>
                  <a:schemeClr val="accent1"/>
                </a:solidFill>
                <a:latin typeface="Montserrat SemiBold" pitchFamily="2" charset="77"/>
              </a:defRPr>
            </a:lvl1pPr>
            <a:lvl2pPr>
              <a:defRPr sz="2000" b="1" i="0">
                <a:solidFill>
                  <a:schemeClr val="accent1"/>
                </a:solidFill>
                <a:latin typeface="Montserrat SemiBold" pitchFamily="2" charset="77"/>
              </a:defRPr>
            </a:lvl2pPr>
            <a:lvl3pPr>
              <a:defRPr sz="2000" b="1" i="0">
                <a:solidFill>
                  <a:schemeClr val="accent1"/>
                </a:solidFill>
                <a:latin typeface="Montserrat SemiBold" pitchFamily="2" charset="77"/>
              </a:defRPr>
            </a:lvl3pPr>
            <a:lvl4pPr>
              <a:defRPr sz="2000" b="1" i="0">
                <a:solidFill>
                  <a:schemeClr val="accent1"/>
                </a:solidFill>
                <a:latin typeface="Montserrat SemiBold" pitchFamily="2" charset="77"/>
              </a:defRPr>
            </a:lvl4pPr>
            <a:lvl5pPr>
              <a:defRPr sz="2000" b="1" i="0">
                <a:solidFill>
                  <a:schemeClr val="accent1"/>
                </a:solidFill>
                <a:latin typeface="Montserrat SemiBold" pitchFamily="2" charset="77"/>
              </a:defRPr>
            </a:lvl5pPr>
          </a:lstStyle>
          <a:p>
            <a:pPr lvl="0"/>
            <a:r>
              <a:rPr lang="en-US" dirty="0"/>
              <a:t>Problem Solved</a:t>
            </a:r>
          </a:p>
        </p:txBody>
      </p:sp>
      <p:sp>
        <p:nvSpPr>
          <p:cNvPr id="12" name="Text Placeholder 14">
            <a:extLst>
              <a:ext uri="{FF2B5EF4-FFF2-40B4-BE49-F238E27FC236}">
                <a16:creationId xmlns:a16="http://schemas.microsoft.com/office/drawing/2014/main" id="{D7149EE9-D7CB-2245-A969-E3DC476D8DF6}"/>
              </a:ext>
            </a:extLst>
          </p:cNvPr>
          <p:cNvSpPr>
            <a:spLocks noGrp="1"/>
          </p:cNvSpPr>
          <p:nvPr>
            <p:ph type="body" sz="quarter" idx="40"/>
          </p:nvPr>
        </p:nvSpPr>
        <p:spPr>
          <a:xfrm>
            <a:off x="381815" y="2289600"/>
            <a:ext cx="5679259" cy="3986509"/>
          </a:xfrm>
          <a:prstGeom prst="rect">
            <a:avLst/>
          </a:prstGeom>
        </p:spPr>
        <p:txBody>
          <a:bodyPr lIns="0" tIns="0" rIns="0" bIns="0" numCol="1" spcCol="36000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TextBox 10">
            <a:extLst>
              <a:ext uri="{FF2B5EF4-FFF2-40B4-BE49-F238E27FC236}">
                <a16:creationId xmlns:a16="http://schemas.microsoft.com/office/drawing/2014/main" id="{1FAADCBA-255E-B849-A84F-D25B3C02195D}"/>
              </a:ext>
            </a:extLst>
          </p:cNvPr>
          <p:cNvSpPr txBox="1"/>
          <p:nvPr userDrawn="1"/>
        </p:nvSpPr>
        <p:spPr>
          <a:xfrm>
            <a:off x="8460606" y="664144"/>
            <a:ext cx="3407344" cy="1668992"/>
          </a:xfrm>
          <a:prstGeom prst="rect">
            <a:avLst/>
          </a:prstGeom>
        </p:spPr>
        <p:txBody>
          <a:bodyPr vert="horz" wrap="square" lIns="0" tIns="6931" rIns="0" bIns="0" rtlCol="0">
            <a:noAutofit/>
          </a:bodyPr>
          <a:lstStyle/>
          <a:p>
            <a:pP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If you would like additional support, have our analysts guide you through other phases as part of an Info-Tech workshop.</a:t>
            </a:r>
          </a:p>
        </p:txBody>
      </p:sp>
      <p:sp>
        <p:nvSpPr>
          <p:cNvPr id="15" name="TextBox 14">
            <a:extLst>
              <a:ext uri="{FF2B5EF4-FFF2-40B4-BE49-F238E27FC236}">
                <a16:creationId xmlns:a16="http://schemas.microsoft.com/office/drawing/2014/main" id="{845C2704-E323-6E41-84B8-A3709A2F6FB3}"/>
              </a:ext>
            </a:extLst>
          </p:cNvPr>
          <p:cNvSpPr txBox="1"/>
          <p:nvPr userDrawn="1"/>
        </p:nvSpPr>
        <p:spPr>
          <a:xfrm>
            <a:off x="8441356" y="2541069"/>
            <a:ext cx="3628724"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ts val="1920"/>
              </a:lnSpc>
              <a:spcBef>
                <a:spcPts val="1000"/>
              </a:spcBef>
              <a:spcAft>
                <a:spcPts val="0"/>
              </a:spcAft>
              <a:buClrTx/>
              <a:buSzTx/>
              <a:buFontTx/>
              <a:buNone/>
              <a:tabLst/>
              <a:defRPr/>
            </a:pPr>
            <a:r>
              <a:rPr lang="en-US" sz="1600" dirty="0">
                <a:solidFill>
                  <a:schemeClr val="bg1"/>
                </a:solidFill>
                <a:latin typeface="Exo" panose="02000503000000000000" pitchFamily="2" charset="77"/>
              </a:rPr>
              <a:t>Contact your account representative for more information.</a:t>
            </a:r>
          </a:p>
          <a:p>
            <a:pPr marL="7701" marR="242975" lvl="0" indent="0" algn="l" defTabSz="554492" rtl="0" eaLnBrk="1" fontAlgn="auto" latinLnBrk="0" hangingPunct="1">
              <a:lnSpc>
                <a:spcPts val="1920"/>
              </a:lnSpc>
              <a:spcBef>
                <a:spcPts val="1000"/>
              </a:spcBef>
              <a:spcAft>
                <a:spcPts val="0"/>
              </a:spcAft>
              <a:buClrTx/>
              <a:buSzTx/>
              <a:buFontTx/>
              <a:buNone/>
              <a:tabLst/>
              <a:defRPr/>
            </a:pPr>
            <a:r>
              <a:rPr lang="en-US" sz="1600" dirty="0" err="1">
                <a:solidFill>
                  <a:schemeClr val="bg1"/>
                </a:solidFill>
                <a:latin typeface="Exo" panose="02000503000000000000" pitchFamily="2" charset="77"/>
              </a:rPr>
              <a:t>workshops@infotech.com</a:t>
            </a:r>
            <a:r>
              <a:rPr lang="en-US" sz="1600" dirty="0">
                <a:solidFill>
                  <a:schemeClr val="bg1"/>
                </a:solidFill>
                <a:latin typeface="Exo" panose="02000503000000000000" pitchFamily="2" charset="77"/>
              </a:rPr>
              <a:t>  </a:t>
            </a:r>
            <a:br>
              <a:rPr lang="en-US" sz="1600" dirty="0">
                <a:solidFill>
                  <a:schemeClr val="bg1"/>
                </a:solidFill>
                <a:latin typeface="Exo" panose="02000503000000000000" pitchFamily="2" charset="77"/>
              </a:rPr>
            </a:br>
            <a:r>
              <a:rPr lang="en-US" sz="1600" dirty="0">
                <a:solidFill>
                  <a:schemeClr val="bg1"/>
                </a:solidFill>
                <a:latin typeface="Exo" panose="02000503000000000000" pitchFamily="2" charset="77"/>
              </a:rPr>
              <a:t>1-888-670-8889</a:t>
            </a:r>
          </a:p>
          <a:p>
            <a:pPr marL="7701" marR="242975" lvl="0" indent="0" algn="l" defTabSz="554492" rtl="0" eaLnBrk="1" fontAlgn="auto" latinLnBrk="0" hangingPunct="1">
              <a:lnSpc>
                <a:spcPts val="1920"/>
              </a:lnSpc>
              <a:spcBef>
                <a:spcPts val="1000"/>
              </a:spcBef>
              <a:spcAft>
                <a:spcPts val="0"/>
              </a:spcAft>
              <a:buClrTx/>
              <a:buSzTx/>
              <a:buFontTx/>
              <a:buNone/>
              <a:tabLst/>
              <a:defRPr/>
            </a:pPr>
            <a:endParaRPr lang="en-US" sz="1600" dirty="0">
              <a:solidFill>
                <a:schemeClr val="bg1"/>
              </a:solidFill>
              <a:latin typeface="Exo" panose="02000503000000000000" pitchFamily="2" charset="77"/>
            </a:endParaRPr>
          </a:p>
        </p:txBody>
      </p:sp>
      <p:sp>
        <p:nvSpPr>
          <p:cNvPr id="19" name="TextBox 18">
            <a:extLst>
              <a:ext uri="{FF2B5EF4-FFF2-40B4-BE49-F238E27FC236}">
                <a16:creationId xmlns:a16="http://schemas.microsoft.com/office/drawing/2014/main" id="{E6640ACC-131C-E349-9AAB-91F1BC775CA0}"/>
              </a:ext>
            </a:extLst>
          </p:cNvPr>
          <p:cNvSpPr txBox="1"/>
          <p:nvPr userDrawn="1"/>
        </p:nvSpPr>
        <p:spPr>
          <a:xfrm>
            <a:off x="336885" y="514801"/>
            <a:ext cx="5698155" cy="1032921"/>
          </a:xfrm>
          <a:prstGeom prst="rect">
            <a:avLst/>
          </a:prstGeom>
        </p:spPr>
        <p:txBody>
          <a:bodyPr vert="horz" wrap="square" lIns="0" tIns="6931" rIns="0" bIns="0" rtlCol="0">
            <a:noAutofit/>
          </a:bodyPr>
          <a:lstStyle/>
          <a:p>
            <a:pPr marL="7701" marR="242975" algn="l">
              <a:lnSpc>
                <a:spcPts val="4000"/>
              </a:lnSpc>
              <a:spcBef>
                <a:spcPts val="55"/>
              </a:spcBef>
            </a:pPr>
            <a:r>
              <a:rPr lang="en-US" sz="4000" b="1" i="0" dirty="0">
                <a:solidFill>
                  <a:srgbClr val="717171"/>
                </a:solidFill>
                <a:latin typeface="Montserrat SemiBold" pitchFamily="2" charset="77"/>
              </a:rPr>
              <a:t>Summary of Accomplishment</a:t>
            </a:r>
            <a:endParaRPr lang="en-US" sz="4000" b="1" i="0" spc="-30" dirty="0">
              <a:solidFill>
                <a:srgbClr val="717171"/>
              </a:solidFill>
              <a:latin typeface="Montserrat SemiBold" pitchFamily="2" charset="77"/>
              <a:cs typeface="Arial Narrow"/>
            </a:endParaRPr>
          </a:p>
        </p:txBody>
      </p:sp>
    </p:spTree>
    <p:extLst>
      <p:ext uri="{BB962C8B-B14F-4D97-AF65-F5344CB8AC3E}">
        <p14:creationId xmlns:p14="http://schemas.microsoft.com/office/powerpoint/2010/main" val="147598359"/>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A75DBD-D320-9040-89CC-86AD05970758}"/>
              </a:ext>
            </a:extLst>
          </p:cNvPr>
          <p:cNvSpPr>
            <a:spLocks noGrp="1"/>
          </p:cNvSpPr>
          <p:nvPr>
            <p:ph type="sldNum" sz="quarter" idx="10"/>
          </p:nvPr>
        </p:nvSpPr>
        <p:spPr/>
        <p:txBody>
          <a:bodyPr>
            <a:noAutofit/>
          </a:bodyPr>
          <a:lstStyle/>
          <a:p>
            <a:pPr marL="7701">
              <a:spcBef>
                <a:spcPts val="161"/>
              </a:spcBef>
              <a:tabLst>
                <a:tab pos="1309603" algn="l"/>
              </a:tabLst>
            </a:pPr>
            <a:r>
              <a:rPr lang="en-CA"/>
              <a:t>Info-Tech Research Group   |   </a:t>
            </a:r>
            <a:fld id="{81D60167-4931-47E6-BA6A-407CBD079E47}" type="slidenum">
              <a:rPr smtClean="0">
                <a:cs typeface="Arial" panose="020B0604020202020204" pitchFamily="34" charset="0"/>
              </a:rPr>
              <a:pPr marL="7701">
                <a:spcBef>
                  <a:spcPts val="161"/>
                </a:spcBef>
                <a:tabLst>
                  <a:tab pos="1309603" algn="l"/>
                </a:tabLst>
              </a:pPr>
              <a:t>‹#›</a:t>
            </a:fld>
            <a:endParaRPr>
              <a:cs typeface="Arial" panose="020B0604020202020204" pitchFamily="34" charset="0"/>
            </a:endParaRPr>
          </a:p>
        </p:txBody>
      </p:sp>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50655"/>
          </a:xfrm>
          <a:prstGeom prst="rect">
            <a:avLst/>
          </a:prstGeom>
        </p:spPr>
        <p:txBody>
          <a:bodyPr vert="horz" wrap="square" lIns="0" tIns="6931" rIns="0" bIns="0" rtlCol="0">
            <a:spAutoFit/>
          </a:bodyPr>
          <a:lstStyle/>
          <a:p>
            <a:pPr marL="7701" marR="242975" lvl="0" indent="0" algn="ctr" defTabSz="554492" rtl="0" eaLnBrk="1" fontAlgn="auto" latinLnBrk="0" hangingPunct="1">
              <a:lnSpc>
                <a:spcPts val="1920"/>
              </a:lnSpc>
              <a:spcBef>
                <a:spcPts val="1000"/>
              </a:spcBef>
              <a:spcAft>
                <a:spcPts val="0"/>
              </a:spcAft>
              <a:buClrTx/>
              <a:buSzTx/>
              <a:buFontTx/>
              <a:buNone/>
              <a:tabLst/>
              <a:defRPr/>
            </a:pPr>
            <a:r>
              <a:rPr lang="en-US" sz="2000" b="1" i="0" dirty="0">
                <a:solidFill>
                  <a:srgbClr val="2576B7"/>
                </a:solidFill>
                <a:latin typeface="Montserrat SemiBold" pitchFamily="2" charset="77"/>
              </a:rPr>
              <a:t>Diagnostic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19584"/>
          </a:xfrm>
          <a:prstGeom prst="rect">
            <a:avLst/>
          </a:prstGeom>
        </p:spPr>
        <p:txBody>
          <a:bodyPr vert="horz" wrap="square" lIns="0" tIns="6931" rIns="0" bIns="0" rtlCol="0">
            <a:spAutoFit/>
          </a:bodyPr>
          <a:lstStyle/>
          <a:p>
            <a:pPr algn="ctr">
              <a:lnSpc>
                <a:spcPts val="16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24768"/>
          </a:xfrm>
          <a:prstGeom prst="rect">
            <a:avLst/>
          </a:prstGeom>
        </p:spPr>
        <p:txBody>
          <a:bodyPr vert="horz" wrap="square" lIns="0" tIns="6931" rIns="0" bIns="0" rtlCol="0">
            <a:spAutoFit/>
          </a:bodyPr>
          <a:lstStyle/>
          <a:p>
            <a:pPr algn="ctr">
              <a:lnSpc>
                <a:spcPts val="16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ts val="16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24768"/>
          </a:xfrm>
          <a:prstGeom prst="rect">
            <a:avLst/>
          </a:prstGeom>
        </p:spPr>
        <p:txBody>
          <a:bodyPr vert="horz" wrap="square" lIns="0" tIns="6931" rIns="0" bIns="0" rtlCol="0">
            <a:spAutoFit/>
          </a:bodyPr>
          <a:lstStyle/>
          <a:p>
            <a:pPr algn="ctr">
              <a:lnSpc>
                <a:spcPts val="16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19584"/>
          </a:xfrm>
          <a:prstGeom prst="rect">
            <a:avLst/>
          </a:prstGeom>
        </p:spPr>
        <p:txBody>
          <a:bodyPr vert="horz" wrap="square" lIns="0" tIns="6931" rIns="0" bIns="0" rtlCol="0">
            <a:spAutoFit/>
          </a:bodyPr>
          <a:lstStyle/>
          <a:p>
            <a:pPr algn="ctr">
              <a:lnSpc>
                <a:spcPts val="16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ts val="16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ts val="4000"/>
              </a:lnSpc>
              <a:spcBef>
                <a:spcPts val="55"/>
              </a:spcBef>
            </a:pPr>
            <a:r>
              <a:rPr lang="en-US" sz="4000" b="1" i="0" dirty="0">
                <a:solidFill>
                  <a:srgbClr val="717171"/>
                </a:solidFill>
                <a:latin typeface="Montserrat SemiBold" pitchFamily="2" charset="77"/>
              </a:rPr>
              <a:t>Info-Tech offers various levels of support to best suit your needs</a:t>
            </a:r>
            <a:endParaRPr lang="en-US" sz="4000" b="1" i="0" spc="-30" dirty="0">
              <a:solidFill>
                <a:srgbClr val="717171"/>
              </a:solidFill>
              <a:latin typeface="Montserrat SemiBold" pitchFamily="2" charset="77"/>
              <a:cs typeface="Arial Narrow"/>
            </a:endParaRPr>
          </a:p>
        </p:txBody>
      </p:sp>
    </p:spTree>
    <p:extLst>
      <p:ext uri="{BB962C8B-B14F-4D97-AF65-F5344CB8AC3E}">
        <p14:creationId xmlns:p14="http://schemas.microsoft.com/office/powerpoint/2010/main" val="1993170252"/>
      </p:ext>
    </p:extLst>
  </p:cSld>
  <p:clrMapOvr>
    <a:masterClrMapping/>
  </p:clrMapOvr>
  <p:extLst>
    <p:ext uri="{DCECCB84-F9BA-43D5-87BE-67443E8EF086}">
      <p15:sldGuideLst xmlns:p15="http://schemas.microsoft.com/office/powerpoint/2012/main">
        <p15:guide id="1" orient="horz" pos="1865">
          <p15:clr>
            <a:srgbClr val="FBAE40"/>
          </p15:clr>
        </p15:guide>
        <p15:guide id="2" orient="horz" pos="1979">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roject Step Summar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9A2786-ECFC-144B-AE26-54D79588906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4" name="Rectangle 13">
            <a:extLst>
              <a:ext uri="{FF2B5EF4-FFF2-40B4-BE49-F238E27FC236}">
                <a16:creationId xmlns:a16="http://schemas.microsoft.com/office/drawing/2014/main" id="{332DBE19-10F2-5346-BAC1-53F174E84D7E}"/>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B88A6C45-179D-D346-9D3E-74C32F8AA777}"/>
              </a:ext>
            </a:extLst>
          </p:cNvPr>
          <p:cNvSpPr>
            <a:spLocks noGrp="1"/>
          </p:cNvSpPr>
          <p:nvPr>
            <p:ph type="title" hasCustomPrompt="1"/>
          </p:nvPr>
        </p:nvSpPr>
        <p:spPr>
          <a:xfrm>
            <a:off x="354107" y="530021"/>
            <a:ext cx="5706968" cy="1130188"/>
          </a:xfrm>
        </p:spPr>
        <p:txBody>
          <a:bodyPr>
            <a:noAutofit/>
          </a:bodyPr>
          <a:lstStyle/>
          <a:p>
            <a:r>
              <a:rPr lang="en-US" dirty="0"/>
              <a:t>Project Step </a:t>
            </a:r>
            <a:br>
              <a:rPr lang="en-US" dirty="0"/>
            </a:br>
            <a:r>
              <a:rPr lang="en-US" dirty="0"/>
              <a:t>Summary</a:t>
            </a:r>
          </a:p>
        </p:txBody>
      </p:sp>
      <p:sp>
        <p:nvSpPr>
          <p:cNvPr id="3" name="Slide Number Placeholder 2">
            <a:extLst>
              <a:ext uri="{FF2B5EF4-FFF2-40B4-BE49-F238E27FC236}">
                <a16:creationId xmlns:a16="http://schemas.microsoft.com/office/drawing/2014/main" id="{31A75DBD-D320-9040-89CC-86AD05970758}"/>
              </a:ext>
            </a:extLst>
          </p:cNvPr>
          <p:cNvSpPr>
            <a:spLocks noGrp="1"/>
          </p:cNvSpPr>
          <p:nvPr>
            <p:ph type="sldNum" sz="quarter" idx="10"/>
          </p:nvPr>
        </p:nvSpPr>
        <p:spPr/>
        <p:txBody>
          <a:bodyPr>
            <a:noAutofit/>
          </a:bodyPr>
          <a:lstStyle>
            <a:lvl1pPr>
              <a:defRPr>
                <a:solidFill>
                  <a:schemeClr val="bg1"/>
                </a:solidFill>
              </a:defRPr>
            </a:lvl1pPr>
          </a:lstStyle>
          <a:p>
            <a:pPr marL="7701">
              <a:spcBef>
                <a:spcPts val="161"/>
              </a:spcBef>
              <a:tabLst>
                <a:tab pos="1309603" algn="l"/>
              </a:tabLst>
            </a:pPr>
            <a:r>
              <a:rPr lang="en-CA"/>
              <a:t>Info-Tech Research Group   |   </a:t>
            </a:r>
            <a:fld id="{81D60167-4931-47E6-BA6A-407CBD079E47}" type="slidenum">
              <a:rPr smtClean="0">
                <a:cs typeface="Arial" panose="020B0604020202020204" pitchFamily="34" charset="0"/>
              </a:rPr>
              <a:pPr marL="7701">
                <a:spcBef>
                  <a:spcPts val="161"/>
                </a:spcBef>
                <a:tabLst>
                  <a:tab pos="1309603" algn="l"/>
                </a:tabLst>
              </a:pPr>
              <a:t>‹#›</a:t>
            </a:fld>
            <a:endParaRPr>
              <a:cs typeface="Arial" panose="020B0604020202020204" pitchFamily="34" charset="0"/>
            </a:endParaRPr>
          </a:p>
        </p:txBody>
      </p:sp>
      <p:sp>
        <p:nvSpPr>
          <p:cNvPr id="5" name="Text Placeholder 4">
            <a:extLst>
              <a:ext uri="{FF2B5EF4-FFF2-40B4-BE49-F238E27FC236}">
                <a16:creationId xmlns:a16="http://schemas.microsoft.com/office/drawing/2014/main" id="{86E5F82B-DCED-8B4F-88A2-8A928648A8FF}"/>
              </a:ext>
            </a:extLst>
          </p:cNvPr>
          <p:cNvSpPr>
            <a:spLocks noGrp="1"/>
          </p:cNvSpPr>
          <p:nvPr>
            <p:ph type="body" sz="quarter" idx="11" hasCustomPrompt="1"/>
          </p:nvPr>
        </p:nvSpPr>
        <p:spPr>
          <a:xfrm>
            <a:off x="371475" y="2261454"/>
            <a:ext cx="6661150" cy="2906712"/>
          </a:xfrm>
          <a:prstGeom prst="rect">
            <a:avLst/>
          </a:prstGeom>
        </p:spPr>
        <p:txBody>
          <a:bodyPr lIns="0">
            <a:noAutofit/>
          </a:bodyPr>
          <a:lstStyle>
            <a:lvl1pPr marL="342900" indent="-342900">
              <a:buClr>
                <a:srgbClr val="2576B7"/>
              </a:buClr>
              <a:buSzPct val="100000"/>
              <a:buFont typeface="+mj-lt"/>
              <a:buAutoNum type="arabicPeriod"/>
              <a:defRPr sz="1600" b="0" i="0">
                <a:solidFill>
                  <a:srgbClr val="4B4B4B"/>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Set your goals – what do you want to achieve in your PCI project?</a:t>
            </a:r>
          </a:p>
          <a:p>
            <a:pPr lvl="0"/>
            <a:r>
              <a:rPr lang="en-US" b="0" i="0">
                <a:latin typeface="Roboto Condensed Light" panose="02000000000000000000" pitchFamily="2" charset="0"/>
                <a:ea typeface="Roboto Condensed Light" panose="02000000000000000000" pitchFamily="2" charset="0"/>
              </a:rPr>
              <a:t>Evaluate your current organization’s posture in relation to PCI.</a:t>
            </a:r>
          </a:p>
          <a:p>
            <a:pPr lvl="0"/>
            <a:r>
              <a:rPr lang="en-US" b="0" i="0">
                <a:latin typeface="Roboto Condensed Light" panose="02000000000000000000" pitchFamily="2" charset="0"/>
                <a:ea typeface="Roboto Condensed Light" panose="02000000000000000000" pitchFamily="2" charset="0"/>
              </a:rPr>
              <a:t>Map PCI’s 12 core requirements to your PCI practices.</a:t>
            </a:r>
          </a:p>
          <a:p>
            <a:pPr lvl="0"/>
            <a:r>
              <a:rPr lang="en-US" b="0" i="0">
                <a:latin typeface="Roboto Condensed Light" panose="02000000000000000000" pitchFamily="2" charset="0"/>
                <a:ea typeface="Roboto Condensed Light" panose="02000000000000000000" pitchFamily="2" charset="0"/>
              </a:rPr>
              <a:t>Perform a gap analysis.</a:t>
            </a:r>
          </a:p>
          <a:p>
            <a:pPr lvl="0"/>
            <a:r>
              <a:rPr lang="en-US" b="0" i="0">
                <a:latin typeface="Roboto Condensed Light" panose="02000000000000000000" pitchFamily="2" charset="0"/>
                <a:ea typeface="Roboto Condensed Light" panose="02000000000000000000" pitchFamily="2" charset="0"/>
              </a:rPr>
              <a:t>Complete gap prioritization.</a:t>
            </a:r>
          </a:p>
          <a:p>
            <a:pPr lvl="0"/>
            <a:r>
              <a:rPr lang="en-US" b="0" i="0">
                <a:latin typeface="Roboto Condensed Light" panose="02000000000000000000" pitchFamily="2" charset="0"/>
                <a:ea typeface="Roboto Condensed Light" panose="02000000000000000000" pitchFamily="2" charset="0"/>
              </a:rPr>
              <a:t>Identify PCI Simplification Strategy.</a:t>
            </a:r>
          </a:p>
          <a:p>
            <a:pPr lvl="0"/>
            <a:r>
              <a:rPr lang="en-US" b="0" i="0">
                <a:latin typeface="Roboto Condensed Light" panose="02000000000000000000" pitchFamily="2" charset="0"/>
                <a:ea typeface="Roboto Condensed Light" panose="02000000000000000000" pitchFamily="2" charset="0"/>
              </a:rPr>
              <a:t>Develop a PCI Simplification Launch Plan.</a:t>
            </a:r>
            <a:endParaRPr lang="en-US"/>
          </a:p>
        </p:txBody>
      </p:sp>
      <p:sp>
        <p:nvSpPr>
          <p:cNvPr id="16"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381817" y="1914619"/>
            <a:ext cx="5547929" cy="346835"/>
          </a:xfrm>
          <a:prstGeom prst="rect">
            <a:avLst/>
          </a:prstGeom>
        </p:spPr>
        <p:txBody>
          <a:bodyPr lIns="0" tIns="0" rIns="0" bIns="0">
            <a:noAutofit/>
          </a:bodyPr>
          <a:lstStyle>
            <a:lvl1pPr marL="0" indent="0">
              <a:lnSpc>
                <a:spcPts val="24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392593023"/>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dditional Suppor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FDF7C4F-1942-A845-B557-F88B7A27320F}"/>
              </a:ext>
            </a:extLst>
          </p:cNvPr>
          <p:cNvSpPr>
            <a:spLocks noGrp="1"/>
          </p:cNvSpPr>
          <p:nvPr>
            <p:ph type="pic" sz="quarter" idx="11"/>
          </p:nvPr>
        </p:nvSpPr>
        <p:spPr>
          <a:xfrm>
            <a:off x="6061075" y="3282771"/>
            <a:ext cx="2660650" cy="1039813"/>
          </a:xfrm>
          <a:prstGeom prst="rect">
            <a:avLst/>
          </a:prstGeom>
        </p:spPr>
        <p:txBody>
          <a:bodyPr>
            <a:noAutofit/>
          </a:bodyPr>
          <a:lstStyle>
            <a:lvl1pPr>
              <a:defRPr sz="1800" b="1" i="0">
                <a:latin typeface="Montserrat SemiBold" pitchFamily="2" charset="77"/>
              </a:defRPr>
            </a:lvl1pPr>
          </a:lstStyle>
          <a:p>
            <a:endParaRPr lang="en-US"/>
          </a:p>
        </p:txBody>
      </p:sp>
      <p:sp>
        <p:nvSpPr>
          <p:cNvPr id="3" name="Slide Number Placeholder 2">
            <a:extLst>
              <a:ext uri="{FF2B5EF4-FFF2-40B4-BE49-F238E27FC236}">
                <a16:creationId xmlns:a16="http://schemas.microsoft.com/office/drawing/2014/main" id="{8FBEED5F-9A04-C748-B35A-669F39954A1A}"/>
              </a:ext>
            </a:extLst>
          </p:cNvPr>
          <p:cNvSpPr>
            <a:spLocks noGrp="1"/>
          </p:cNvSpPr>
          <p:nvPr>
            <p:ph type="sldNum" sz="quarter" idx="10"/>
          </p:nvPr>
        </p:nvSpPr>
        <p:spPr/>
        <p:txBody>
          <a:bodyPr>
            <a:noAutofit/>
          </a:body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9" name="object 7">
            <a:extLst>
              <a:ext uri="{FF2B5EF4-FFF2-40B4-BE49-F238E27FC236}">
                <a16:creationId xmlns:a16="http://schemas.microsoft.com/office/drawing/2014/main" id="{84D0A54C-032B-734B-AB0B-44B5BEA685CC}"/>
              </a:ext>
            </a:extLst>
          </p:cNvPr>
          <p:cNvSpPr/>
          <p:nvPr userDrawn="1"/>
        </p:nvSpPr>
        <p:spPr>
          <a:xfrm>
            <a:off x="-8709" y="3310826"/>
            <a:ext cx="54000" cy="1224000"/>
          </a:xfrm>
          <a:custGeom>
            <a:avLst/>
            <a:gdLst/>
            <a:ahLst/>
            <a:cxnLst/>
            <a:rect l="l" t="t" r="r" b="b"/>
            <a:pathLst>
              <a:path w="104775" h="2171065">
                <a:moveTo>
                  <a:pt x="0" y="2170782"/>
                </a:moveTo>
                <a:lnTo>
                  <a:pt x="104708" y="2170782"/>
                </a:lnTo>
                <a:lnTo>
                  <a:pt x="104708" y="0"/>
                </a:lnTo>
                <a:lnTo>
                  <a:pt x="0" y="0"/>
                </a:lnTo>
                <a:lnTo>
                  <a:pt x="0" y="2170782"/>
                </a:lnTo>
                <a:close/>
              </a:path>
            </a:pathLst>
          </a:custGeom>
          <a:solidFill>
            <a:srgbClr val="0076B7"/>
          </a:solidFill>
        </p:spPr>
        <p:txBody>
          <a:bodyPr wrap="square" lIns="0" tIns="0" rIns="0" bIns="0" rtlCol="0">
            <a:noAutofit/>
          </a:bodyPr>
          <a:lstStyle/>
          <a:p>
            <a:endParaRPr sz="662">
              <a:latin typeface="Roboto Condensed Light" panose="02000000000000000000" pitchFamily="2" charset="0"/>
            </a:endParaRPr>
          </a:p>
        </p:txBody>
      </p:sp>
      <p:sp>
        <p:nvSpPr>
          <p:cNvPr id="18" name="Picture Placeholder 16">
            <a:extLst>
              <a:ext uri="{FF2B5EF4-FFF2-40B4-BE49-F238E27FC236}">
                <a16:creationId xmlns:a16="http://schemas.microsoft.com/office/drawing/2014/main" id="{5DB72151-D5F9-F64A-A051-C8EBC82549B2}"/>
              </a:ext>
            </a:extLst>
          </p:cNvPr>
          <p:cNvSpPr>
            <a:spLocks noGrp="1"/>
          </p:cNvSpPr>
          <p:nvPr>
            <p:ph type="pic" sz="quarter" idx="12"/>
          </p:nvPr>
        </p:nvSpPr>
        <p:spPr>
          <a:xfrm>
            <a:off x="9131227" y="3282771"/>
            <a:ext cx="2660650" cy="1039813"/>
          </a:xfrm>
          <a:prstGeom prst="rect">
            <a:avLst/>
          </a:prstGeom>
        </p:spPr>
        <p:txBody>
          <a:bodyPr>
            <a:noAutofit/>
          </a:bodyPr>
          <a:lstStyle>
            <a:lvl1pPr>
              <a:defRPr sz="1800" b="1" i="0">
                <a:latin typeface="Montserrat SemiBold" pitchFamily="2" charset="77"/>
              </a:defRPr>
            </a:lvl1pPr>
          </a:lstStyle>
          <a:p>
            <a:endParaRPr lang="en-US"/>
          </a:p>
        </p:txBody>
      </p:sp>
      <p:sp>
        <p:nvSpPr>
          <p:cNvPr id="20" name="Picture Placeholder 19">
            <a:extLst>
              <a:ext uri="{FF2B5EF4-FFF2-40B4-BE49-F238E27FC236}">
                <a16:creationId xmlns:a16="http://schemas.microsoft.com/office/drawing/2014/main" id="{077EFE0D-4219-394E-9FD0-38C929E33BA2}"/>
              </a:ext>
            </a:extLst>
          </p:cNvPr>
          <p:cNvSpPr>
            <a:spLocks noGrp="1"/>
          </p:cNvSpPr>
          <p:nvPr>
            <p:ph type="pic" sz="quarter" idx="13"/>
          </p:nvPr>
        </p:nvSpPr>
        <p:spPr>
          <a:xfrm>
            <a:off x="10867472" y="541857"/>
            <a:ext cx="1026078" cy="98414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defRPr sz="1200" b="1" i="0">
                <a:latin typeface="Montserrat SemiBold" pitchFamily="2" charset="77"/>
              </a:defRPr>
            </a:lvl1pPr>
          </a:lstStyle>
          <a:p>
            <a:endParaRPr lang="en-US"/>
          </a:p>
        </p:txBody>
      </p:sp>
      <p:sp>
        <p:nvSpPr>
          <p:cNvPr id="27" name="Text Placeholder 26">
            <a:extLst>
              <a:ext uri="{FF2B5EF4-FFF2-40B4-BE49-F238E27FC236}">
                <a16:creationId xmlns:a16="http://schemas.microsoft.com/office/drawing/2014/main" id="{5EBCF6F3-8C74-8448-B393-09691B01DD72}"/>
              </a:ext>
            </a:extLst>
          </p:cNvPr>
          <p:cNvSpPr>
            <a:spLocks noGrp="1"/>
          </p:cNvSpPr>
          <p:nvPr>
            <p:ph type="body" sz="quarter" idx="14" hasCustomPrompt="1"/>
          </p:nvPr>
        </p:nvSpPr>
        <p:spPr>
          <a:xfrm>
            <a:off x="6052596" y="4561399"/>
            <a:ext cx="2669129" cy="292307"/>
          </a:xfrm>
          <a:prstGeom prst="rect">
            <a:avLst/>
          </a:prstGeom>
        </p:spPr>
        <p:txBody>
          <a:bodyPr lIns="0" tIns="0" rIns="0" bIns="0">
            <a:noAutofit/>
          </a:bodyPr>
          <a:lstStyle>
            <a:lvl1pPr marL="0" indent="0">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9" name="Text Placeholder 26">
            <a:extLst>
              <a:ext uri="{FF2B5EF4-FFF2-40B4-BE49-F238E27FC236}">
                <a16:creationId xmlns:a16="http://schemas.microsoft.com/office/drawing/2014/main" id="{2AB9A0CE-721B-C049-A1F0-90286778FBFA}"/>
              </a:ext>
            </a:extLst>
          </p:cNvPr>
          <p:cNvSpPr>
            <a:spLocks noGrp="1"/>
          </p:cNvSpPr>
          <p:nvPr>
            <p:ph type="body" sz="quarter" idx="16" hasCustomPrompt="1"/>
          </p:nvPr>
        </p:nvSpPr>
        <p:spPr>
          <a:xfrm>
            <a:off x="9121775" y="4561399"/>
            <a:ext cx="2669129" cy="292307"/>
          </a:xfrm>
          <a:prstGeom prst="rect">
            <a:avLst/>
          </a:prstGeom>
        </p:spPr>
        <p:txBody>
          <a:bodyPr lIns="0" tIns="0" rIns="0" bIns="0">
            <a:noAutofit/>
          </a:bodyPr>
          <a:lstStyle>
            <a:lvl1pPr marL="0" indent="0">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4"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6061075" y="2497122"/>
            <a:ext cx="5832475" cy="661714"/>
          </a:xfrm>
          <a:prstGeom prst="rect">
            <a:avLst/>
          </a:prstGeom>
        </p:spPr>
        <p:txBody>
          <a:bodyPr lIns="0" tIns="0" rIns="0" bIns="0">
            <a:noAutofit/>
          </a:bodyPr>
          <a:lstStyle>
            <a:lvl1pPr marL="0" indent="0">
              <a:lnSpc>
                <a:spcPts val="2000"/>
              </a:lnSpc>
              <a:buNone/>
              <a:defRPr sz="1600" b="0" i="0" spc="0">
                <a:solidFill>
                  <a:srgbClr val="2576B7"/>
                </a:solidFill>
                <a:latin typeface="Exo"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5" name="Text Placeholder 11">
            <a:extLst>
              <a:ext uri="{FF2B5EF4-FFF2-40B4-BE49-F238E27FC236}">
                <a16:creationId xmlns:a16="http://schemas.microsoft.com/office/drawing/2014/main" id="{85DDFA7D-F891-5541-AA0E-D25B89A7FB95}"/>
              </a:ext>
            </a:extLst>
          </p:cNvPr>
          <p:cNvSpPr>
            <a:spLocks noGrp="1"/>
          </p:cNvSpPr>
          <p:nvPr>
            <p:ph type="body" sz="quarter" idx="36" hasCustomPrompt="1"/>
          </p:nvPr>
        </p:nvSpPr>
        <p:spPr>
          <a:xfrm>
            <a:off x="6061075" y="1202860"/>
            <a:ext cx="5832475" cy="661714"/>
          </a:xfrm>
          <a:prstGeom prst="rect">
            <a:avLst/>
          </a:prstGeom>
        </p:spPr>
        <p:txBody>
          <a:bodyPr lIns="0" tIns="0" rIns="0" bIns="0">
            <a:noAutofit/>
          </a:bodyPr>
          <a:lstStyle>
            <a:lvl1pPr marL="0" indent="0">
              <a:lnSpc>
                <a:spcPts val="1600"/>
              </a:lnSpc>
              <a:spcBef>
                <a:spcPts val="0"/>
              </a:spcBef>
              <a:buNone/>
              <a:defRPr sz="1200" b="0" i="0" spc="0">
                <a:solidFill>
                  <a:srgbClr val="2576B7"/>
                </a:solidFill>
                <a:latin typeface="Montserrat"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Contact your account representative for more information.</a:t>
            </a:r>
            <a:br>
              <a:rPr lang="en-US" dirty="0"/>
            </a:br>
            <a:r>
              <a:rPr lang="en-US" dirty="0"/>
              <a:t>workshops@infotech.com   1-888-670-8889</a:t>
            </a:r>
          </a:p>
          <a:p>
            <a:pPr lvl="0"/>
            <a:endParaRPr lang="en-US" dirty="0"/>
          </a:p>
        </p:txBody>
      </p:sp>
      <p:sp>
        <p:nvSpPr>
          <p:cNvPr id="31" name="Text Placeholder 14">
            <a:extLst>
              <a:ext uri="{FF2B5EF4-FFF2-40B4-BE49-F238E27FC236}">
                <a16:creationId xmlns:a16="http://schemas.microsoft.com/office/drawing/2014/main" id="{D7149EE9-D7CB-2245-A969-E3DC476D8DF6}"/>
              </a:ext>
            </a:extLst>
          </p:cNvPr>
          <p:cNvSpPr>
            <a:spLocks noGrp="1"/>
          </p:cNvSpPr>
          <p:nvPr>
            <p:ph type="body" sz="quarter" idx="38"/>
          </p:nvPr>
        </p:nvSpPr>
        <p:spPr>
          <a:xfrm>
            <a:off x="6061075" y="4884772"/>
            <a:ext cx="2916238" cy="1371497"/>
          </a:xfrm>
          <a:prstGeom prst="rect">
            <a:avLst/>
          </a:prstGeom>
        </p:spPr>
        <p:txBody>
          <a:bodyPr lIns="0" tIns="0" rIns="0" bIns="0" numCol="1" spcCol="36000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2" name="Text Placeholder 14">
            <a:extLst>
              <a:ext uri="{FF2B5EF4-FFF2-40B4-BE49-F238E27FC236}">
                <a16:creationId xmlns:a16="http://schemas.microsoft.com/office/drawing/2014/main" id="{D7149EE9-D7CB-2245-A969-E3DC476D8DF6}"/>
              </a:ext>
            </a:extLst>
          </p:cNvPr>
          <p:cNvSpPr>
            <a:spLocks noGrp="1"/>
          </p:cNvSpPr>
          <p:nvPr>
            <p:ph type="body" sz="quarter" idx="39"/>
          </p:nvPr>
        </p:nvSpPr>
        <p:spPr>
          <a:xfrm>
            <a:off x="9131227" y="4884772"/>
            <a:ext cx="2762323" cy="1371497"/>
          </a:xfrm>
          <a:prstGeom prst="rect">
            <a:avLst/>
          </a:prstGeom>
        </p:spPr>
        <p:txBody>
          <a:bodyPr lIns="0" tIns="0" rIns="0" bIns="0" numCol="1" spcCol="36000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3" name="Text Placeholder 14">
            <a:extLst>
              <a:ext uri="{FF2B5EF4-FFF2-40B4-BE49-F238E27FC236}">
                <a16:creationId xmlns:a16="http://schemas.microsoft.com/office/drawing/2014/main" id="{D7149EE9-D7CB-2245-A969-E3DC476D8DF6}"/>
              </a:ext>
            </a:extLst>
          </p:cNvPr>
          <p:cNvSpPr>
            <a:spLocks noGrp="1"/>
          </p:cNvSpPr>
          <p:nvPr>
            <p:ph type="body" sz="quarter" idx="40"/>
          </p:nvPr>
        </p:nvSpPr>
        <p:spPr>
          <a:xfrm>
            <a:off x="354106" y="3310826"/>
            <a:ext cx="4733832" cy="1801477"/>
          </a:xfrm>
          <a:prstGeom prst="rect">
            <a:avLst/>
          </a:prstGeom>
        </p:spPr>
        <p:txBody>
          <a:bodyPr lIns="0" tIns="0" rIns="0" bIns="0" numCol="1" spcCol="36000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9" name="TextBox 18">
            <a:extLst>
              <a:ext uri="{FF2B5EF4-FFF2-40B4-BE49-F238E27FC236}">
                <a16:creationId xmlns:a16="http://schemas.microsoft.com/office/drawing/2014/main" id="{1A52D467-0F26-DA4A-97AF-2CD0DAFEB6E1}"/>
              </a:ext>
            </a:extLst>
          </p:cNvPr>
          <p:cNvSpPr txBox="1"/>
          <p:nvPr userDrawn="1"/>
        </p:nvSpPr>
        <p:spPr>
          <a:xfrm>
            <a:off x="336885" y="514801"/>
            <a:ext cx="7580199" cy="541209"/>
          </a:xfrm>
          <a:prstGeom prst="rect">
            <a:avLst/>
          </a:prstGeom>
        </p:spPr>
        <p:txBody>
          <a:bodyPr vert="horz" wrap="square" lIns="0" tIns="6931" rIns="0" bIns="0" rtlCol="0">
            <a:noAutofit/>
          </a:bodyPr>
          <a:lstStyle/>
          <a:p>
            <a:pPr marL="7701" marR="242975" algn="l">
              <a:lnSpc>
                <a:spcPts val="4000"/>
              </a:lnSpc>
              <a:spcBef>
                <a:spcPts val="55"/>
              </a:spcBef>
            </a:pPr>
            <a:r>
              <a:rPr lang="en-US" sz="4000" b="1" i="0" dirty="0">
                <a:solidFill>
                  <a:srgbClr val="717171"/>
                </a:solidFill>
                <a:latin typeface="Montserrat SemiBold" pitchFamily="2" charset="77"/>
              </a:rPr>
              <a:t>Additional Support</a:t>
            </a:r>
            <a:endParaRPr lang="en-US" sz="4000" b="1" i="0" spc="-30" dirty="0">
              <a:solidFill>
                <a:srgbClr val="717171"/>
              </a:solidFill>
              <a:latin typeface="Montserrat SemiBold" pitchFamily="2" charset="77"/>
              <a:cs typeface="Arial Narrow"/>
            </a:endParaRPr>
          </a:p>
        </p:txBody>
      </p:sp>
      <p:sp>
        <p:nvSpPr>
          <p:cNvPr id="21" name="TextBox 20">
            <a:extLst>
              <a:ext uri="{FF2B5EF4-FFF2-40B4-BE49-F238E27FC236}">
                <a16:creationId xmlns:a16="http://schemas.microsoft.com/office/drawing/2014/main" id="{A36A0B17-8F6F-A645-8BB5-4B6254632B2D}"/>
              </a:ext>
            </a:extLst>
          </p:cNvPr>
          <p:cNvSpPr txBox="1"/>
          <p:nvPr userDrawn="1"/>
        </p:nvSpPr>
        <p:spPr>
          <a:xfrm>
            <a:off x="362227" y="1163682"/>
            <a:ext cx="4059302"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ts val="2000"/>
              </a:lnSpc>
              <a:spcBef>
                <a:spcPts val="1000"/>
              </a:spcBef>
              <a:spcAft>
                <a:spcPts val="0"/>
              </a:spcAft>
              <a:buClrTx/>
              <a:buSzTx/>
              <a:buFontTx/>
              <a:buNone/>
              <a:tabLst/>
              <a:defRPr/>
            </a:pPr>
            <a:r>
              <a:rPr lang="en-US" sz="1600" dirty="0">
                <a:solidFill>
                  <a:srgbClr val="717171"/>
                </a:solidFill>
                <a:latin typeface="Exo" panose="02000503000000000000" pitchFamily="2" charset="77"/>
              </a:rPr>
              <a:t>If you would like additional support, have our analysts guide you through other phases as part of an Info-Tech Workshop.</a:t>
            </a:r>
          </a:p>
          <a:p>
            <a:pPr marL="7701" marR="242975" lvl="0" indent="0" algn="l" defTabSz="554492" rtl="0" eaLnBrk="1" fontAlgn="auto" latinLnBrk="0" hangingPunct="1">
              <a:lnSpc>
                <a:spcPts val="2000"/>
              </a:lnSpc>
              <a:spcBef>
                <a:spcPts val="1000"/>
              </a:spcBef>
              <a:spcAft>
                <a:spcPts val="0"/>
              </a:spcAft>
              <a:buClrTx/>
              <a:buSzTx/>
              <a:buFontTx/>
              <a:buNone/>
              <a:tabLst/>
              <a:defRPr/>
            </a:pPr>
            <a:endParaRPr lang="en-US" sz="1600" dirty="0">
              <a:solidFill>
                <a:srgbClr val="717171"/>
              </a:solidFill>
              <a:latin typeface="Exo" panose="02000503000000000000" pitchFamily="2" charset="77"/>
            </a:endParaRPr>
          </a:p>
          <a:p>
            <a:pPr marL="7701" marR="242975" lvl="0" indent="0" algn="l" defTabSz="554492" rtl="0" eaLnBrk="1" fontAlgn="auto" latinLnBrk="0" hangingPunct="1">
              <a:lnSpc>
                <a:spcPts val="2000"/>
              </a:lnSpc>
              <a:spcBef>
                <a:spcPts val="1000"/>
              </a:spcBef>
              <a:spcAft>
                <a:spcPts val="0"/>
              </a:spcAft>
              <a:buClrTx/>
              <a:buSzTx/>
              <a:buFontTx/>
              <a:buNone/>
              <a:tabLst/>
              <a:defRPr/>
            </a:pPr>
            <a:endParaRPr lang="en-US" sz="1600" dirty="0">
              <a:solidFill>
                <a:srgbClr val="717171"/>
              </a:solidFill>
              <a:latin typeface="Exo" panose="02000503000000000000" pitchFamily="2" charset="77"/>
            </a:endParaRPr>
          </a:p>
          <a:p>
            <a:pPr marL="7701" marR="242975" lvl="0" indent="0" algn="l" defTabSz="554492" rtl="0" eaLnBrk="1" fontAlgn="auto" latinLnBrk="0" hangingPunct="1">
              <a:lnSpc>
                <a:spcPts val="2000"/>
              </a:lnSpc>
              <a:spcBef>
                <a:spcPts val="1000"/>
              </a:spcBef>
              <a:spcAft>
                <a:spcPts val="0"/>
              </a:spcAft>
              <a:buClrTx/>
              <a:buSzTx/>
              <a:buFontTx/>
              <a:buNone/>
              <a:tabLst/>
              <a:defRPr/>
            </a:pPr>
            <a:endParaRPr lang="en-US" sz="1600" dirty="0">
              <a:solidFill>
                <a:srgbClr val="717171"/>
              </a:solidFill>
              <a:latin typeface="Exo" panose="02000503000000000000" pitchFamily="2" charset="77"/>
            </a:endParaRPr>
          </a:p>
        </p:txBody>
      </p:sp>
    </p:spTree>
    <p:extLst>
      <p:ext uri="{BB962C8B-B14F-4D97-AF65-F5344CB8AC3E}">
        <p14:creationId xmlns:p14="http://schemas.microsoft.com/office/powerpoint/2010/main" val="1911415250"/>
      </p:ext>
    </p:extLst>
  </p:cSld>
  <p:clrMapOvr>
    <a:masterClrMapping/>
  </p:clrMapOvr>
  <p:extLst>
    <p:ext uri="{DCECCB84-F9BA-43D5-87BE-67443E8EF086}">
      <p15:sldGuideLst xmlns:p15="http://schemas.microsoft.com/office/powerpoint/2012/main">
        <p15:guide id="1" orient="horz" pos="845">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B">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06ADDF-791E-184D-8041-B35EA05DAAF7}"/>
              </a:ext>
            </a:extLst>
          </p:cNvPr>
          <p:cNvSpPr>
            <a:spLocks noGrp="1"/>
          </p:cNvSpPr>
          <p:nvPr>
            <p:ph type="sldNum" sz="quarter" idx="10"/>
          </p:nvPr>
        </p:nvSpPr>
        <p:spPr/>
        <p:txBody>
          <a:bodyPr>
            <a:noAutofit/>
          </a:body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7" name="object 5">
            <a:extLst>
              <a:ext uri="{FF2B5EF4-FFF2-40B4-BE49-F238E27FC236}">
                <a16:creationId xmlns:a16="http://schemas.microsoft.com/office/drawing/2014/main" id="{9260A85E-D49A-B64A-B4F7-90C6CF1430F1}"/>
              </a:ext>
            </a:extLst>
          </p:cNvPr>
          <p:cNvSpPr/>
          <p:nvPr userDrawn="1"/>
        </p:nvSpPr>
        <p:spPr>
          <a:xfrm>
            <a:off x="1707594" y="2457276"/>
            <a:ext cx="4242631"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endParaRPr sz="662">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1715620" y="1669609"/>
            <a:ext cx="3849687" cy="264974"/>
          </a:xfrm>
          <a:prstGeom prst="rect">
            <a:avLst/>
          </a:prstGeom>
        </p:spPr>
        <p:txBody>
          <a:bodyPr lIns="0" tIns="0" rIns="0" bIns="0">
            <a:noAutofit/>
          </a:bodyPr>
          <a:lstStyle>
            <a:lvl1pPr marL="0" indent="0">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0" name="Text Placeholder 8">
            <a:extLst>
              <a:ext uri="{FF2B5EF4-FFF2-40B4-BE49-F238E27FC236}">
                <a16:creationId xmlns:a16="http://schemas.microsoft.com/office/drawing/2014/main" id="{20CC50DE-8543-1446-90E6-8AEF1CF32DC8}"/>
              </a:ext>
            </a:extLst>
          </p:cNvPr>
          <p:cNvSpPr>
            <a:spLocks noGrp="1"/>
          </p:cNvSpPr>
          <p:nvPr>
            <p:ph type="body" sz="quarter" idx="12" hasCustomPrompt="1"/>
          </p:nvPr>
        </p:nvSpPr>
        <p:spPr>
          <a:xfrm>
            <a:off x="1715620" y="1921449"/>
            <a:ext cx="3849687" cy="438571"/>
          </a:xfrm>
          <a:prstGeom prst="rect">
            <a:avLst/>
          </a:prstGeom>
        </p:spPr>
        <p:txBody>
          <a:bodyPr lIns="0" tIns="0" rIns="0" bIns="0">
            <a:noAutofit/>
          </a:bodyPr>
          <a:lstStyle>
            <a:lvl1pPr marL="0" marR="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sz="1200" b="0" i="0">
                <a:solidFill>
                  <a:srgbClr val="4B4B4B"/>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dirty="0"/>
              <a:t>Senior Demographer</a:t>
            </a:r>
            <a:br>
              <a:rPr lang="en-US" dirty="0"/>
            </a:br>
            <a:r>
              <a:rPr lang="en-US" dirty="0"/>
              <a:t>Info-Tech Research Group</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defRPr sz="1600" b="1" i="0">
                <a:latin typeface="Montserrat SemiBold" pitchFamily="2" charset="77"/>
              </a:defRPr>
            </a:lvl1pPr>
          </a:lstStyle>
          <a:p>
            <a:endParaRPr lang="en-US"/>
          </a:p>
        </p:txBody>
      </p:sp>
      <p:sp>
        <p:nvSpPr>
          <p:cNvPr id="12" name="object 5">
            <a:extLst>
              <a:ext uri="{FF2B5EF4-FFF2-40B4-BE49-F238E27FC236}">
                <a16:creationId xmlns:a16="http://schemas.microsoft.com/office/drawing/2014/main" id="{AD174F76-9714-0046-8434-6A3B94BD9179}"/>
              </a:ext>
            </a:extLst>
          </p:cNvPr>
          <p:cNvSpPr/>
          <p:nvPr userDrawn="1"/>
        </p:nvSpPr>
        <p:spPr>
          <a:xfrm>
            <a:off x="7559828" y="2457276"/>
            <a:ext cx="4234076"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endParaRPr sz="662">
              <a:latin typeface="Roboto Condensed Light" panose="02000000000000000000" pitchFamily="2" charset="0"/>
            </a:endParaRPr>
          </a:p>
        </p:txBody>
      </p:sp>
      <p:sp>
        <p:nvSpPr>
          <p:cNvPr id="15" name="Text Placeholder 8">
            <a:extLst>
              <a:ext uri="{FF2B5EF4-FFF2-40B4-BE49-F238E27FC236}">
                <a16:creationId xmlns:a16="http://schemas.microsoft.com/office/drawing/2014/main" id="{9A018879-2AAE-DD4D-BED8-A9EBF65B3327}"/>
              </a:ext>
            </a:extLst>
          </p:cNvPr>
          <p:cNvSpPr>
            <a:spLocks noGrp="1"/>
          </p:cNvSpPr>
          <p:nvPr>
            <p:ph type="body" sz="quarter" idx="17" hasCustomPrompt="1"/>
          </p:nvPr>
        </p:nvSpPr>
        <p:spPr>
          <a:xfrm>
            <a:off x="7564252" y="1669609"/>
            <a:ext cx="3849687" cy="264974"/>
          </a:xfrm>
          <a:prstGeom prst="rect">
            <a:avLst/>
          </a:prstGeom>
        </p:spPr>
        <p:txBody>
          <a:bodyPr lIns="0" tIns="0" rIns="0" bIns="0">
            <a:noAutofit/>
          </a:bodyPr>
          <a:lstStyle>
            <a:lvl1pPr marL="0" indent="0">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7" name="Text Placeholder 8">
            <a:extLst>
              <a:ext uri="{FF2B5EF4-FFF2-40B4-BE49-F238E27FC236}">
                <a16:creationId xmlns:a16="http://schemas.microsoft.com/office/drawing/2014/main" id="{BA22E391-D54A-C649-8259-B59C6D235D8E}"/>
              </a:ext>
            </a:extLst>
          </p:cNvPr>
          <p:cNvSpPr>
            <a:spLocks noGrp="1"/>
          </p:cNvSpPr>
          <p:nvPr>
            <p:ph type="body" sz="quarter" idx="18" hasCustomPrompt="1"/>
          </p:nvPr>
        </p:nvSpPr>
        <p:spPr>
          <a:xfrm>
            <a:off x="7564252" y="1921450"/>
            <a:ext cx="3849687" cy="455988"/>
          </a:xfrm>
          <a:prstGeom prst="rect">
            <a:avLst/>
          </a:prstGeom>
        </p:spPr>
        <p:txBody>
          <a:bodyPr lIns="0" tIns="0" rIns="0" bIns="0">
            <a:noAutofit/>
          </a:bodyPr>
          <a:lstStyle>
            <a:lvl1pPr marL="0" indent="0">
              <a:lnSpc>
                <a:spcPts val="1600"/>
              </a:lnSpc>
              <a:spcBef>
                <a:spcPts val="0"/>
              </a:spcBef>
              <a:buNone/>
              <a:defRPr sz="1200" b="0" i="0">
                <a:solidFill>
                  <a:srgbClr val="4B4B4B"/>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dirty="0"/>
              <a:t>Senior Demographer</a:t>
            </a:r>
            <a:br>
              <a:rPr lang="en-US" dirty="0"/>
            </a:br>
            <a:r>
              <a:rPr lang="en-US" dirty="0"/>
              <a:t>Info-Tech Research Group</a:t>
            </a:r>
          </a:p>
        </p:txBody>
      </p:sp>
      <p:sp>
        <p:nvSpPr>
          <p:cNvPr id="20" name="Picture Placeholder 15">
            <a:extLst>
              <a:ext uri="{FF2B5EF4-FFF2-40B4-BE49-F238E27FC236}">
                <a16:creationId xmlns:a16="http://schemas.microsoft.com/office/drawing/2014/main" id="{B376A439-0F38-1245-AC0A-D61918E1F362}"/>
              </a:ext>
            </a:extLst>
          </p:cNvPr>
          <p:cNvSpPr>
            <a:spLocks noGrp="1"/>
          </p:cNvSpPr>
          <p:nvPr>
            <p:ph type="pic" sz="quarter" idx="21"/>
          </p:nvPr>
        </p:nvSpPr>
        <p:spPr>
          <a:xfrm>
            <a:off x="6199714"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defRPr sz="1600" b="1" i="0">
                <a:latin typeface="Montserrat SemiBold" pitchFamily="2" charset="77"/>
              </a:defRPr>
            </a:lvl1pPr>
          </a:lstStyle>
          <a:p>
            <a:endParaRPr lang="en-US"/>
          </a:p>
        </p:txBody>
      </p:sp>
      <p:sp>
        <p:nvSpPr>
          <p:cNvPr id="14" name="Text Placeholder 14">
            <a:extLst>
              <a:ext uri="{FF2B5EF4-FFF2-40B4-BE49-F238E27FC236}">
                <a16:creationId xmlns:a16="http://schemas.microsoft.com/office/drawing/2014/main" id="{D7149EE9-D7CB-2245-A969-E3DC476D8DF6}"/>
              </a:ext>
            </a:extLst>
          </p:cNvPr>
          <p:cNvSpPr>
            <a:spLocks noGrp="1"/>
          </p:cNvSpPr>
          <p:nvPr>
            <p:ph type="body" sz="quarter" idx="38"/>
          </p:nvPr>
        </p:nvSpPr>
        <p:spPr>
          <a:xfrm>
            <a:off x="1714467" y="2611860"/>
            <a:ext cx="4235757" cy="3373304"/>
          </a:xfrm>
          <a:prstGeom prst="rect">
            <a:avLst/>
          </a:prstGeom>
        </p:spPr>
        <p:txBody>
          <a:bodyPr lIns="0" tIns="0" rIns="0" bIns="0" numCol="1" spcCol="36000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8" name="Text Placeholder 14">
            <a:extLst>
              <a:ext uri="{FF2B5EF4-FFF2-40B4-BE49-F238E27FC236}">
                <a16:creationId xmlns:a16="http://schemas.microsoft.com/office/drawing/2014/main" id="{D7149EE9-D7CB-2245-A969-E3DC476D8DF6}"/>
              </a:ext>
            </a:extLst>
          </p:cNvPr>
          <p:cNvSpPr>
            <a:spLocks noGrp="1"/>
          </p:cNvSpPr>
          <p:nvPr>
            <p:ph type="body" sz="quarter" idx="39"/>
          </p:nvPr>
        </p:nvSpPr>
        <p:spPr>
          <a:xfrm>
            <a:off x="7559828" y="2611860"/>
            <a:ext cx="4235757" cy="3373304"/>
          </a:xfrm>
          <a:prstGeom prst="rect">
            <a:avLst/>
          </a:prstGeom>
        </p:spPr>
        <p:txBody>
          <a:bodyPr lIns="0" tIns="0" rIns="0" bIns="0" numCol="1" spcCol="36000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9" name="TextBox 18">
            <a:extLst>
              <a:ext uri="{FF2B5EF4-FFF2-40B4-BE49-F238E27FC236}">
                <a16:creationId xmlns:a16="http://schemas.microsoft.com/office/drawing/2014/main" id="{A6483C06-5D8D-1B47-B88B-5FEE88718A75}"/>
              </a:ext>
            </a:extLst>
          </p:cNvPr>
          <p:cNvSpPr txBox="1"/>
          <p:nvPr userDrawn="1"/>
        </p:nvSpPr>
        <p:spPr>
          <a:xfrm>
            <a:off x="336886" y="514801"/>
            <a:ext cx="6561626" cy="541209"/>
          </a:xfrm>
          <a:prstGeom prst="rect">
            <a:avLst/>
          </a:prstGeom>
        </p:spPr>
        <p:txBody>
          <a:bodyPr vert="horz" wrap="square" lIns="0" tIns="6931" rIns="0" bIns="0" rtlCol="0">
            <a:noAutofit/>
          </a:bodyPr>
          <a:lstStyle/>
          <a:p>
            <a:pPr marL="7701" marR="242975" algn="l">
              <a:lnSpc>
                <a:spcPts val="4000"/>
              </a:lnSpc>
              <a:spcBef>
                <a:spcPts val="55"/>
              </a:spcBef>
            </a:pPr>
            <a:r>
              <a:rPr lang="en-US" sz="4000" b="1" i="0" dirty="0">
                <a:solidFill>
                  <a:srgbClr val="717171"/>
                </a:solidFill>
                <a:latin typeface="Montserrat SemiBold" pitchFamily="2" charset="77"/>
              </a:rPr>
              <a:t>Research Contributors and Experts</a:t>
            </a:r>
            <a:endParaRPr lang="en-US" sz="4000" b="1" i="0" spc="-30" dirty="0">
              <a:solidFill>
                <a:srgbClr val="717171"/>
              </a:solidFill>
              <a:latin typeface="Montserrat SemiBold" pitchFamily="2" charset="77"/>
              <a:cs typeface="Arial Narrow"/>
            </a:endParaRPr>
          </a:p>
        </p:txBody>
      </p:sp>
    </p:spTree>
    <p:extLst>
      <p:ext uri="{BB962C8B-B14F-4D97-AF65-F5344CB8AC3E}">
        <p14:creationId xmlns:p14="http://schemas.microsoft.com/office/powerpoint/2010/main" val="10455136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EDF3A-D7BD-4347-93CE-2595601EC355}"/>
              </a:ext>
            </a:extLst>
          </p:cNvPr>
          <p:cNvSpPr>
            <a:spLocks noGrp="1"/>
          </p:cNvSpPr>
          <p:nvPr>
            <p:ph type="title" hasCustomPrompt="1"/>
          </p:nvPr>
        </p:nvSpPr>
        <p:spPr>
          <a:xfrm>
            <a:off x="354106" y="530021"/>
            <a:ext cx="6713321" cy="1130188"/>
          </a:xfrm>
        </p:spPr>
        <p:txBody>
          <a:bodyPr>
            <a:noAutofit/>
          </a:bodyPr>
          <a:lstStyle/>
          <a:p>
            <a:r>
              <a:rPr lang="en-US"/>
              <a:t>Research Contributors and Experts</a:t>
            </a:r>
          </a:p>
        </p:txBody>
      </p:sp>
      <p:sp>
        <p:nvSpPr>
          <p:cNvPr id="3" name="Slide Number Placeholder 2">
            <a:extLst>
              <a:ext uri="{FF2B5EF4-FFF2-40B4-BE49-F238E27FC236}">
                <a16:creationId xmlns:a16="http://schemas.microsoft.com/office/drawing/2014/main" id="{C906ADDF-791E-184D-8041-B35EA05DAAF7}"/>
              </a:ext>
            </a:extLst>
          </p:cNvPr>
          <p:cNvSpPr>
            <a:spLocks noGrp="1"/>
          </p:cNvSpPr>
          <p:nvPr>
            <p:ph type="sldNum" sz="quarter" idx="10"/>
          </p:nvPr>
        </p:nvSpPr>
        <p:spPr/>
        <p:txBody>
          <a:bodyPr>
            <a:noAutofit/>
          </a:body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7" name="object 5">
            <a:extLst>
              <a:ext uri="{FF2B5EF4-FFF2-40B4-BE49-F238E27FC236}">
                <a16:creationId xmlns:a16="http://schemas.microsoft.com/office/drawing/2014/main" id="{9260A85E-D49A-B64A-B4F7-90C6CF1430F1}"/>
              </a:ext>
            </a:extLst>
          </p:cNvPr>
          <p:cNvSpPr/>
          <p:nvPr userDrawn="1"/>
        </p:nvSpPr>
        <p:spPr>
          <a:xfrm>
            <a:off x="2324430" y="2457277"/>
            <a:ext cx="9576000" cy="0"/>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endParaRPr sz="662">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2323663" y="1669609"/>
            <a:ext cx="3849687" cy="264974"/>
          </a:xfrm>
          <a:prstGeom prst="rect">
            <a:avLst/>
          </a:prstGeom>
        </p:spPr>
        <p:txBody>
          <a:bodyPr lIns="0" tIns="0" rIns="0" bIns="0">
            <a:noAutofit/>
          </a:bodyPr>
          <a:lstStyle>
            <a:lvl1pPr marL="0" indent="0">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806482" cy="180648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defRPr sz="1800" b="1" i="0">
                <a:latin typeface="Montserrat SemiBold" pitchFamily="2" charset="77"/>
              </a:defRPr>
            </a:lvl1pPr>
          </a:lstStyle>
          <a:p>
            <a:endParaRPr lang="en-US"/>
          </a:p>
        </p:txBody>
      </p:sp>
      <p:sp>
        <p:nvSpPr>
          <p:cNvPr id="15" name="Text Placeholder 8">
            <a:extLst>
              <a:ext uri="{FF2B5EF4-FFF2-40B4-BE49-F238E27FC236}">
                <a16:creationId xmlns:a16="http://schemas.microsoft.com/office/drawing/2014/main" id="{32FA5BF0-482C-C048-BF1A-BF2D6BE55AF6}"/>
              </a:ext>
            </a:extLst>
          </p:cNvPr>
          <p:cNvSpPr>
            <a:spLocks noGrp="1"/>
          </p:cNvSpPr>
          <p:nvPr>
            <p:ph type="body" sz="quarter" idx="12" hasCustomPrompt="1"/>
          </p:nvPr>
        </p:nvSpPr>
        <p:spPr>
          <a:xfrm>
            <a:off x="2336006" y="1956285"/>
            <a:ext cx="3849687" cy="438571"/>
          </a:xfrm>
          <a:prstGeom prst="rect">
            <a:avLst/>
          </a:prstGeom>
        </p:spPr>
        <p:txBody>
          <a:bodyPr lIns="0" tIns="0" rIns="0" bIns="0">
            <a:noAutofit/>
          </a:bodyPr>
          <a:lstStyle>
            <a:lvl1pPr marL="0" marR="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sz="1200" b="0" i="0">
                <a:solidFill>
                  <a:srgbClr val="4B4B4B"/>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dirty="0"/>
              <a:t>Senior Demographer</a:t>
            </a:r>
          </a:p>
          <a:p>
            <a:pPr lvl="0"/>
            <a:r>
              <a:rPr lang="en-US" dirty="0"/>
              <a:t>Info-Tech Research Group</a:t>
            </a:r>
          </a:p>
        </p:txBody>
      </p:sp>
      <p:sp>
        <p:nvSpPr>
          <p:cNvPr id="10" name="Text Placeholder 14">
            <a:extLst>
              <a:ext uri="{FF2B5EF4-FFF2-40B4-BE49-F238E27FC236}">
                <a16:creationId xmlns:a16="http://schemas.microsoft.com/office/drawing/2014/main" id="{D7149EE9-D7CB-2245-A969-E3DC476D8DF6}"/>
              </a:ext>
            </a:extLst>
          </p:cNvPr>
          <p:cNvSpPr>
            <a:spLocks noGrp="1"/>
          </p:cNvSpPr>
          <p:nvPr>
            <p:ph type="body" sz="quarter" idx="38"/>
          </p:nvPr>
        </p:nvSpPr>
        <p:spPr>
          <a:xfrm>
            <a:off x="2323663" y="2573472"/>
            <a:ext cx="9566650" cy="3357687"/>
          </a:xfrm>
          <a:prstGeom prst="rect">
            <a:avLst/>
          </a:prstGeom>
        </p:spPr>
        <p:txBody>
          <a:bodyPr lIns="0" tIns="0" rIns="0" bIns="0" numCol="2" spcCol="36000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385023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ackCov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2718FE-C921-3842-8576-F58124F911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28255391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2363" y="574675"/>
            <a:ext cx="2660650" cy="1217613"/>
          </a:xfrm>
          <a:prstGeom prst="rect">
            <a:avLst/>
          </a:prstGeom>
        </p:spPr>
        <p:txBody>
          <a:bodyPr>
            <a:noAutofit/>
          </a:bodyPr>
          <a:lstStyle>
            <a:lvl1pPr>
              <a:defRPr sz="1800" b="1" i="0">
                <a:latin typeface="Montserrat SemiBold" pitchFamily="2" charset="77"/>
              </a:defRPr>
            </a:lvl1pPr>
          </a:lstStyle>
          <a:p>
            <a:endParaRPr lang="en-US"/>
          </a:p>
        </p:txBody>
      </p:sp>
      <p:sp>
        <p:nvSpPr>
          <p:cNvPr id="3" name="Slide Number Placeholder 2">
            <a:extLst>
              <a:ext uri="{FF2B5EF4-FFF2-40B4-BE49-F238E27FC236}">
                <a16:creationId xmlns:a16="http://schemas.microsoft.com/office/drawing/2014/main" id="{6D6EE580-574A-DB45-9535-25D80D4E2DD9}"/>
              </a:ext>
            </a:extLst>
          </p:cNvPr>
          <p:cNvSpPr>
            <a:spLocks noGrp="1"/>
          </p:cNvSpPr>
          <p:nvPr>
            <p:ph type="sldNum" sz="quarter" idx="10"/>
          </p:nvPr>
        </p:nvSpPr>
        <p:spPr/>
        <p:txBody>
          <a:bodyPr>
            <a:noAutofit/>
          </a:body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2363" y="2341386"/>
            <a:ext cx="2660650" cy="1217613"/>
          </a:xfrm>
          <a:prstGeom prst="rect">
            <a:avLst/>
          </a:prstGeom>
        </p:spPr>
        <p:txBody>
          <a:bodyPr>
            <a:noAutofit/>
          </a:bodyPr>
          <a:lstStyle>
            <a:lvl1pPr>
              <a:defRPr sz="1800" b="1" i="0">
                <a:latin typeface="Montserrat SemiBold" pitchFamily="2" charset="77"/>
              </a:defRPr>
            </a:lvl1pPr>
          </a:lstStyle>
          <a:p>
            <a:endParaRPr lang="en-US"/>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2363" y="4158897"/>
            <a:ext cx="2660650" cy="1217613"/>
          </a:xfrm>
          <a:prstGeom prst="rect">
            <a:avLst/>
          </a:prstGeom>
        </p:spPr>
        <p:txBody>
          <a:bodyPr>
            <a:noAutofit/>
          </a:bodyPr>
          <a:lstStyle>
            <a:lvl1pPr>
              <a:defRPr sz="1800" b="1" i="0">
                <a:latin typeface="Montserrat SemiBold" pitchFamily="2" charset="77"/>
              </a:defRPr>
            </a:lvl1pPr>
          </a:lstStyle>
          <a:p>
            <a:endParaRPr lang="en-US"/>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1813" y="522421"/>
            <a:ext cx="2973113" cy="467491"/>
          </a:xfrm>
          <a:prstGeom prst="rect">
            <a:avLst/>
          </a:prstGeom>
        </p:spPr>
        <p:txBody>
          <a:bodyPr lIns="0" tIns="0" rIns="0" bIns="0">
            <a:noAutofit/>
          </a:bodyPr>
          <a:lstStyle>
            <a:lvl1pPr marL="0" indent="0">
              <a:lnSpc>
                <a:spcPts val="1800"/>
              </a:lnSpc>
              <a:buNone/>
              <a:defRPr sz="1600" b="0" i="0">
                <a:solidFill>
                  <a:srgbClr val="2576B7"/>
                </a:solidFill>
                <a:latin typeface="Exo" panose="020B0604020202020204" charset="0"/>
              </a:defRPr>
            </a:lvl1pPr>
          </a:lstStyle>
          <a:p>
            <a:pPr lvl="0"/>
            <a:r>
              <a:rPr lang="en-US" dirty="0"/>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1813" y="2297433"/>
            <a:ext cx="2973113" cy="467491"/>
          </a:xfrm>
          <a:prstGeom prst="rect">
            <a:avLst/>
          </a:prstGeom>
        </p:spPr>
        <p:txBody>
          <a:bodyPr lIns="0" tIns="0" rIns="0" bIns="0">
            <a:noAutofit/>
          </a:bodyPr>
          <a:lstStyle>
            <a:lvl1pPr marL="0" indent="0">
              <a:lnSpc>
                <a:spcPts val="18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1813" y="4099339"/>
            <a:ext cx="2973113" cy="467491"/>
          </a:xfrm>
          <a:prstGeom prst="rect">
            <a:avLst/>
          </a:prstGeom>
        </p:spPr>
        <p:txBody>
          <a:bodyPr lIns="0" tIns="0" rIns="0" bIns="0">
            <a:noAutofit/>
          </a:bodyPr>
          <a:lstStyle>
            <a:lvl1pPr marL="0" indent="0">
              <a:lnSpc>
                <a:spcPts val="1800"/>
              </a:lnSpc>
              <a:buNone/>
              <a:defRPr sz="1600" b="0" i="0">
                <a:solidFill>
                  <a:srgbClr val="2576B7"/>
                </a:solidFill>
                <a:latin typeface="Exo" panose="020B0604020202020204" charset="0"/>
              </a:defRPr>
            </a:lvl1pPr>
          </a:lstStyle>
          <a:p>
            <a:pPr lvl="0"/>
            <a:r>
              <a:rPr lang="en-US" dirty="0"/>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dirty="0"/>
              <a:t>Related Info-Tech</a:t>
            </a:r>
            <a:br>
              <a:rPr lang="en-US" dirty="0"/>
            </a:br>
            <a:r>
              <a:rPr lang="en-US" dirty="0"/>
              <a:t>Research</a:t>
            </a:r>
          </a:p>
        </p:txBody>
      </p:sp>
      <p:sp>
        <p:nvSpPr>
          <p:cNvPr id="15" name="Text Placeholder 12">
            <a:extLst>
              <a:ext uri="{FF2B5EF4-FFF2-40B4-BE49-F238E27FC236}">
                <a16:creationId xmlns:a16="http://schemas.microsoft.com/office/drawing/2014/main" id="{E3CCB665-7FC1-E640-AEFF-EDEA82A3737E}"/>
              </a:ext>
            </a:extLst>
          </p:cNvPr>
          <p:cNvSpPr>
            <a:spLocks noGrp="1"/>
          </p:cNvSpPr>
          <p:nvPr>
            <p:ph type="body" sz="quarter" idx="14" hasCustomPrompt="1"/>
          </p:nvPr>
        </p:nvSpPr>
        <p:spPr>
          <a:xfrm>
            <a:off x="6504307" y="4647612"/>
            <a:ext cx="5389243" cy="1108756"/>
          </a:xfrm>
          <a:prstGeom prst="rect">
            <a:avLst/>
          </a:prstGeom>
        </p:spPr>
        <p:txBody>
          <a:bodyPr lIns="0" tIns="0" rIns="0" bIns="0">
            <a:noAutofit/>
          </a:bodyPr>
          <a:lstStyle>
            <a:lvl1pPr marL="0" indent="0">
              <a:lnSpc>
                <a:spcPts val="1600"/>
              </a:lnSpc>
              <a:buNone/>
              <a:defRPr sz="1200" b="0" i="0">
                <a:solidFill>
                  <a:srgbClr val="4A4A4A"/>
                </a:solidFill>
                <a:latin typeface="Roboto Condensed Light" panose="02000000000000000000" pitchFamily="2" charset="0"/>
                <a:ea typeface="Roboto Condensed Light" panose="02000000000000000000" pitchFamily="2" charset="0"/>
              </a:defRPr>
            </a:lvl1pPr>
            <a:lvl2pPr>
              <a:lnSpc>
                <a:spcPts val="1600"/>
              </a:lnSpc>
              <a:defRPr sz="1200" b="0" i="0">
                <a:latin typeface="Roboto Condensed Light" panose="02000000000000000000" pitchFamily="2" charset="0"/>
                <a:ea typeface="Roboto Condensed Light" panose="02000000000000000000" pitchFamily="2" charset="0"/>
              </a:defRPr>
            </a:lvl2pPr>
            <a:lvl3pPr>
              <a:lnSpc>
                <a:spcPts val="1600"/>
              </a:lnSpc>
              <a:defRPr sz="1200" b="0" i="0">
                <a:latin typeface="Roboto Condensed Light" panose="02000000000000000000" pitchFamily="2" charset="0"/>
                <a:ea typeface="Roboto Condensed Light" panose="02000000000000000000" pitchFamily="2" charset="0"/>
              </a:defRPr>
            </a:lvl3pPr>
            <a:lvl4pPr>
              <a:lnSpc>
                <a:spcPts val="1600"/>
              </a:lnSpc>
              <a:defRPr sz="1200" b="0" i="0">
                <a:latin typeface="Roboto Condensed Light" panose="02000000000000000000" pitchFamily="2" charset="0"/>
                <a:ea typeface="Roboto Condensed Light" panose="02000000000000000000" pitchFamily="2" charset="0"/>
              </a:defRPr>
            </a:lvl4pPr>
            <a:lvl5pPr>
              <a:lnSpc>
                <a:spcPts val="1600"/>
              </a:lnSpc>
              <a:defRPr sz="1200" b="0" i="0">
                <a:latin typeface="Roboto Condensed Light" panose="02000000000000000000" pitchFamily="2" charset="0"/>
                <a:ea typeface="Roboto Condensed Light" panose="02000000000000000000" pitchFamily="2" charset="0"/>
              </a:defRPr>
            </a:lvl5pPr>
          </a:lstStyle>
          <a:p>
            <a:pPr marL="7701" marR="3081">
              <a:spcBef>
                <a:spcPts val="55"/>
              </a:spcBef>
            </a:pPr>
            <a:r>
              <a:rPr lang="en-CA" sz="1200" spc="-3" dirty="0">
                <a:solidFill>
                  <a:srgbClr val="464646"/>
                </a:solidFill>
                <a:latin typeface="Roboto Condensed Light" panose="02000000000000000000" pitchFamily="2" charset="0"/>
                <a:cs typeface="Arial Narrow"/>
              </a:rPr>
              <a:t>I </a:t>
            </a:r>
            <a:r>
              <a:rPr lang="en-CA" sz="1200" spc="-27" dirty="0">
                <a:solidFill>
                  <a:srgbClr val="464646"/>
                </a:solidFill>
                <a:latin typeface="Roboto Condensed Light" panose="02000000000000000000" pitchFamily="2" charset="0"/>
                <a:cs typeface="Arial Narrow"/>
              </a:rPr>
              <a:t>sink </a:t>
            </a:r>
            <a:r>
              <a:rPr lang="en-CA" sz="1200" spc="-30" dirty="0">
                <a:solidFill>
                  <a:srgbClr val="464646"/>
                </a:solidFill>
                <a:latin typeface="Roboto Condensed Light" panose="02000000000000000000" pitchFamily="2" charset="0"/>
                <a:cs typeface="Arial Narrow"/>
              </a:rPr>
              <a:t>under </a:t>
            </a:r>
            <a:r>
              <a:rPr lang="en-CA" sz="1200" spc="-24" dirty="0">
                <a:solidFill>
                  <a:srgbClr val="464646"/>
                </a:solidFill>
                <a:latin typeface="Roboto Condensed Light" panose="02000000000000000000" pitchFamily="2" charset="0"/>
                <a:cs typeface="Arial Narrow"/>
              </a:rPr>
              <a:t>the </a:t>
            </a:r>
            <a:r>
              <a:rPr lang="en-CA" sz="1200" spc="-30" dirty="0">
                <a:solidFill>
                  <a:srgbClr val="464646"/>
                </a:solidFill>
                <a:latin typeface="Roboto Condensed Light" panose="02000000000000000000" pitchFamily="2" charset="0"/>
                <a:cs typeface="Arial Narrow"/>
              </a:rPr>
              <a:t>weight </a:t>
            </a:r>
            <a:r>
              <a:rPr lang="en-CA" sz="1200" spc="-18" dirty="0">
                <a:solidFill>
                  <a:srgbClr val="464646"/>
                </a:solidFill>
                <a:latin typeface="Roboto Condensed Light" panose="02000000000000000000" pitchFamily="2" charset="0"/>
                <a:cs typeface="Arial Narrow"/>
              </a:rPr>
              <a:t>of </a:t>
            </a:r>
            <a:r>
              <a:rPr lang="en-CA" sz="1200" spc="-24" dirty="0">
                <a:solidFill>
                  <a:srgbClr val="464646"/>
                </a:solidFill>
                <a:latin typeface="Roboto Condensed Light" panose="02000000000000000000" pitchFamily="2" charset="0"/>
                <a:cs typeface="Arial Narrow"/>
              </a:rPr>
              <a:t>the </a:t>
            </a:r>
            <a:r>
              <a:rPr lang="en-CA" sz="1200" spc="-33" dirty="0">
                <a:solidFill>
                  <a:srgbClr val="464646"/>
                </a:solidFill>
                <a:latin typeface="Roboto Condensed Light" panose="02000000000000000000" pitchFamily="2" charset="0"/>
                <a:cs typeface="Arial Narrow"/>
              </a:rPr>
              <a:t>splendour </a:t>
            </a:r>
            <a:r>
              <a:rPr lang="en-CA" sz="1200" spc="-18" dirty="0">
                <a:solidFill>
                  <a:srgbClr val="464646"/>
                </a:solidFill>
                <a:latin typeface="Roboto Condensed Light" panose="02000000000000000000" pitchFamily="2" charset="0"/>
                <a:cs typeface="Arial Narrow"/>
              </a:rPr>
              <a:t>of </a:t>
            </a:r>
            <a:r>
              <a:rPr lang="en-CA" sz="1200" spc="-30" dirty="0">
                <a:solidFill>
                  <a:srgbClr val="464646"/>
                </a:solidFill>
                <a:latin typeface="Roboto Condensed Light" panose="02000000000000000000" pitchFamily="2" charset="0"/>
                <a:cs typeface="Arial Narrow"/>
              </a:rPr>
              <a:t>these </a:t>
            </a:r>
            <a:r>
              <a:rPr lang="en-CA" sz="1200" spc="-33" dirty="0">
                <a:solidFill>
                  <a:srgbClr val="464646"/>
                </a:solidFill>
                <a:latin typeface="Roboto Condensed Light" panose="02000000000000000000" pitchFamily="2" charset="0"/>
                <a:cs typeface="Arial Narrow"/>
              </a:rPr>
              <a:t>visions! </a:t>
            </a:r>
            <a:r>
              <a:rPr lang="en-CA" sz="1200" spc="-3" dirty="0">
                <a:solidFill>
                  <a:srgbClr val="464646"/>
                </a:solidFill>
                <a:latin typeface="Roboto Condensed Light" panose="02000000000000000000" pitchFamily="2" charset="0"/>
                <a:cs typeface="Arial Narrow"/>
              </a:rPr>
              <a:t>A </a:t>
            </a:r>
            <a:r>
              <a:rPr lang="en-CA" sz="1200" spc="-33" dirty="0">
                <a:solidFill>
                  <a:srgbClr val="464646"/>
                </a:solidFill>
                <a:latin typeface="Roboto Condensed Light" panose="02000000000000000000" pitchFamily="2" charset="0"/>
                <a:cs typeface="Arial Narrow"/>
              </a:rPr>
              <a:t>wonderful </a:t>
            </a:r>
            <a:r>
              <a:rPr lang="en-CA" sz="1200" spc="-36" dirty="0">
                <a:solidFill>
                  <a:srgbClr val="464646"/>
                </a:solidFill>
                <a:latin typeface="Roboto Condensed Light" panose="02000000000000000000" pitchFamily="2" charset="0"/>
                <a:cs typeface="Arial Narrow"/>
              </a:rPr>
              <a:t>serenity  </a:t>
            </a:r>
            <a:r>
              <a:rPr lang="en-CA" sz="1200" spc="-24" dirty="0">
                <a:solidFill>
                  <a:srgbClr val="464646"/>
                </a:solidFill>
                <a:latin typeface="Roboto Condensed Light" panose="02000000000000000000" pitchFamily="2" charset="0"/>
                <a:cs typeface="Arial Narrow"/>
              </a:rPr>
              <a:t>has </a:t>
            </a:r>
            <a:r>
              <a:rPr lang="en-CA" sz="1200" spc="-30" dirty="0">
                <a:solidFill>
                  <a:srgbClr val="464646"/>
                </a:solidFill>
                <a:latin typeface="Roboto Condensed Light" panose="02000000000000000000" pitchFamily="2" charset="0"/>
                <a:cs typeface="Arial Narrow"/>
              </a:rPr>
              <a:t>taken </a:t>
            </a:r>
            <a:r>
              <a:rPr lang="en-CA" sz="1200" spc="-33" dirty="0">
                <a:solidFill>
                  <a:srgbClr val="464646"/>
                </a:solidFill>
                <a:latin typeface="Roboto Condensed Light" panose="02000000000000000000" pitchFamily="2" charset="0"/>
                <a:cs typeface="Arial Narrow"/>
              </a:rPr>
              <a:t>possession </a:t>
            </a:r>
            <a:r>
              <a:rPr lang="en-CA" sz="1200" spc="-18" dirty="0">
                <a:solidFill>
                  <a:srgbClr val="464646"/>
                </a:solidFill>
                <a:latin typeface="Roboto Condensed Light" panose="02000000000000000000" pitchFamily="2" charset="0"/>
                <a:cs typeface="Arial Narrow"/>
              </a:rPr>
              <a:t>of </a:t>
            </a:r>
            <a:r>
              <a:rPr lang="en-CA" sz="1200" spc="-21" dirty="0">
                <a:solidFill>
                  <a:srgbClr val="464646"/>
                </a:solidFill>
                <a:latin typeface="Roboto Condensed Light" panose="02000000000000000000" pitchFamily="2" charset="0"/>
                <a:cs typeface="Arial Narrow"/>
              </a:rPr>
              <a:t>my </a:t>
            </a:r>
            <a:r>
              <a:rPr lang="en-CA" sz="1200" spc="-30" dirty="0">
                <a:solidFill>
                  <a:srgbClr val="464646"/>
                </a:solidFill>
                <a:latin typeface="Roboto Condensed Light" panose="02000000000000000000" pitchFamily="2" charset="0"/>
                <a:cs typeface="Arial Narrow"/>
              </a:rPr>
              <a:t>entire soul, </a:t>
            </a:r>
            <a:r>
              <a:rPr lang="en-CA" sz="1200" spc="-27" dirty="0">
                <a:solidFill>
                  <a:srgbClr val="464646"/>
                </a:solidFill>
                <a:latin typeface="Roboto Condensed Light" panose="02000000000000000000" pitchFamily="2" charset="0"/>
                <a:cs typeface="Arial Narrow"/>
              </a:rPr>
              <a:t>like </a:t>
            </a:r>
            <a:r>
              <a:rPr lang="en-CA" sz="1200" spc="-30" dirty="0">
                <a:solidFill>
                  <a:srgbClr val="464646"/>
                </a:solidFill>
                <a:latin typeface="Roboto Condensed Light" panose="02000000000000000000" pitchFamily="2" charset="0"/>
                <a:cs typeface="Arial Narrow"/>
              </a:rPr>
              <a:t>these sweet </a:t>
            </a:r>
            <a:r>
              <a:rPr lang="en-CA" sz="1200" spc="-33" dirty="0">
                <a:solidFill>
                  <a:srgbClr val="464646"/>
                </a:solidFill>
                <a:latin typeface="Roboto Condensed Light" panose="02000000000000000000" pitchFamily="2" charset="0"/>
                <a:cs typeface="Arial Narrow"/>
              </a:rPr>
              <a:t>mornings </a:t>
            </a:r>
            <a:r>
              <a:rPr lang="en-CA" sz="1200" spc="-18" dirty="0">
                <a:solidFill>
                  <a:srgbClr val="464646"/>
                </a:solidFill>
                <a:latin typeface="Roboto Condensed Light" panose="02000000000000000000" pitchFamily="2" charset="0"/>
                <a:cs typeface="Arial Narrow"/>
              </a:rPr>
              <a:t>of </a:t>
            </a:r>
            <a:r>
              <a:rPr lang="en-CA" sz="1200" spc="-36" dirty="0">
                <a:solidFill>
                  <a:srgbClr val="464646"/>
                </a:solidFill>
                <a:latin typeface="Roboto Condensed Light" panose="02000000000000000000" pitchFamily="2" charset="0"/>
                <a:cs typeface="Arial Narrow"/>
              </a:rPr>
              <a:t>spring  </a:t>
            </a:r>
            <a:r>
              <a:rPr lang="en-CA" sz="1200" spc="-30" dirty="0">
                <a:solidFill>
                  <a:srgbClr val="464646"/>
                </a:solidFill>
                <a:latin typeface="Roboto Condensed Light" panose="02000000000000000000" pitchFamily="2" charset="0"/>
                <a:cs typeface="Arial Narrow"/>
              </a:rPr>
              <a:t>which </a:t>
            </a:r>
            <a:r>
              <a:rPr lang="en-CA" sz="1200" spc="-3" dirty="0">
                <a:solidFill>
                  <a:srgbClr val="464646"/>
                </a:solidFill>
                <a:latin typeface="Roboto Condensed Light" panose="02000000000000000000" pitchFamily="2" charset="0"/>
                <a:cs typeface="Arial Narrow"/>
              </a:rPr>
              <a:t>I </a:t>
            </a:r>
            <a:r>
              <a:rPr lang="en-CA" sz="1200" spc="-30" dirty="0">
                <a:solidFill>
                  <a:srgbClr val="464646"/>
                </a:solidFill>
                <a:latin typeface="Roboto Condensed Light" panose="02000000000000000000" pitchFamily="2" charset="0"/>
                <a:cs typeface="Arial Narrow"/>
              </a:rPr>
              <a:t>enjoy </a:t>
            </a:r>
            <a:r>
              <a:rPr lang="en-CA" sz="1200" spc="-27" dirty="0">
                <a:solidFill>
                  <a:srgbClr val="464646"/>
                </a:solidFill>
                <a:latin typeface="Roboto Condensed Light" panose="02000000000000000000" pitchFamily="2" charset="0"/>
                <a:cs typeface="Arial Narrow"/>
              </a:rPr>
              <a:t>with </a:t>
            </a:r>
            <a:r>
              <a:rPr lang="en-CA" sz="1200" spc="-21" dirty="0">
                <a:solidFill>
                  <a:srgbClr val="464646"/>
                </a:solidFill>
                <a:latin typeface="Roboto Condensed Light" panose="02000000000000000000" pitchFamily="2" charset="0"/>
                <a:cs typeface="Arial Narrow"/>
              </a:rPr>
              <a:t>my </a:t>
            </a:r>
            <a:r>
              <a:rPr lang="en-CA" sz="1200" spc="-30" dirty="0">
                <a:solidFill>
                  <a:srgbClr val="464646"/>
                </a:solidFill>
                <a:latin typeface="Roboto Condensed Light" panose="02000000000000000000" pitchFamily="2" charset="0"/>
                <a:cs typeface="Arial Narrow"/>
              </a:rPr>
              <a:t>whole heart. </a:t>
            </a:r>
            <a:r>
              <a:rPr lang="en-CA" sz="1200" spc="-3" dirty="0">
                <a:solidFill>
                  <a:srgbClr val="464646"/>
                </a:solidFill>
                <a:latin typeface="Roboto Condensed Light" panose="02000000000000000000" pitchFamily="2" charset="0"/>
                <a:cs typeface="Arial Narrow"/>
              </a:rPr>
              <a:t>I </a:t>
            </a:r>
            <a:r>
              <a:rPr lang="en-CA" sz="1200" spc="-21" dirty="0">
                <a:solidFill>
                  <a:srgbClr val="464646"/>
                </a:solidFill>
                <a:latin typeface="Roboto Condensed Light" panose="02000000000000000000" pitchFamily="2" charset="0"/>
                <a:cs typeface="Arial Narrow"/>
              </a:rPr>
              <a:t>am </a:t>
            </a:r>
            <a:r>
              <a:rPr lang="en-CA" sz="1200" spc="-30" dirty="0">
                <a:solidFill>
                  <a:srgbClr val="464646"/>
                </a:solidFill>
                <a:latin typeface="Roboto Condensed Light" panose="02000000000000000000" pitchFamily="2" charset="0"/>
                <a:cs typeface="Arial Narrow"/>
              </a:rPr>
              <a:t>alone, </a:t>
            </a:r>
            <a:r>
              <a:rPr lang="en-CA" sz="1200" spc="-24" dirty="0">
                <a:solidFill>
                  <a:srgbClr val="464646"/>
                </a:solidFill>
                <a:latin typeface="Roboto Condensed Light" panose="02000000000000000000" pitchFamily="2" charset="0"/>
                <a:cs typeface="Arial Narrow"/>
              </a:rPr>
              <a:t>and </a:t>
            </a:r>
            <a:r>
              <a:rPr lang="en-CA" sz="1200" spc="-27" dirty="0">
                <a:solidFill>
                  <a:srgbClr val="464646"/>
                </a:solidFill>
                <a:latin typeface="Roboto Condensed Light" panose="02000000000000000000" pitchFamily="2" charset="0"/>
                <a:cs typeface="Arial Narrow"/>
              </a:rPr>
              <a:t>feel </a:t>
            </a:r>
            <a:r>
              <a:rPr lang="en-CA" sz="1200" spc="-24" dirty="0">
                <a:solidFill>
                  <a:srgbClr val="464646"/>
                </a:solidFill>
                <a:latin typeface="Roboto Condensed Light" panose="02000000000000000000" pitchFamily="2" charset="0"/>
                <a:cs typeface="Arial Narrow"/>
              </a:rPr>
              <a:t>the </a:t>
            </a:r>
            <a:r>
              <a:rPr lang="en-CA" sz="1200" spc="-30" dirty="0">
                <a:solidFill>
                  <a:srgbClr val="464646"/>
                </a:solidFill>
                <a:latin typeface="Roboto Condensed Light" panose="02000000000000000000" pitchFamily="2" charset="0"/>
                <a:cs typeface="Arial Narrow"/>
              </a:rPr>
              <a:t>charm </a:t>
            </a:r>
            <a:r>
              <a:rPr lang="en-CA" sz="1200" spc="-18" dirty="0">
                <a:solidFill>
                  <a:srgbClr val="464646"/>
                </a:solidFill>
                <a:latin typeface="Roboto Condensed Light" panose="02000000000000000000" pitchFamily="2" charset="0"/>
                <a:cs typeface="Arial Narrow"/>
              </a:rPr>
              <a:t>of </a:t>
            </a:r>
            <a:r>
              <a:rPr lang="en-CA" sz="1200" spc="-36" dirty="0">
                <a:solidFill>
                  <a:srgbClr val="464646"/>
                </a:solidFill>
                <a:latin typeface="Roboto Condensed Light" panose="02000000000000000000" pitchFamily="2" charset="0"/>
                <a:cs typeface="Arial Narrow"/>
              </a:rPr>
              <a:t>existence  </a:t>
            </a:r>
            <a:r>
              <a:rPr lang="en-CA" sz="1200" spc="-18" dirty="0">
                <a:solidFill>
                  <a:srgbClr val="464646"/>
                </a:solidFill>
                <a:latin typeface="Roboto Condensed Light" panose="02000000000000000000" pitchFamily="2" charset="0"/>
                <a:cs typeface="Arial Narrow"/>
              </a:rPr>
              <a:t>in</a:t>
            </a:r>
            <a:r>
              <a:rPr lang="en-CA" sz="1200" spc="-67"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this</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spot,</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which</a:t>
            </a:r>
            <a:r>
              <a:rPr lang="en-CA" sz="1200" spc="-64" dirty="0">
                <a:solidFill>
                  <a:srgbClr val="464646"/>
                </a:solidFill>
                <a:latin typeface="Roboto Condensed Light" panose="02000000000000000000" pitchFamily="2" charset="0"/>
                <a:cs typeface="Arial Narrow"/>
              </a:rPr>
              <a:t> </a:t>
            </a:r>
            <a:r>
              <a:rPr lang="en-CA" sz="1200" spc="-24" dirty="0">
                <a:solidFill>
                  <a:srgbClr val="464646"/>
                </a:solidFill>
                <a:latin typeface="Roboto Condensed Light" panose="02000000000000000000" pitchFamily="2" charset="0"/>
                <a:cs typeface="Arial Narrow"/>
              </a:rPr>
              <a:t>was</a:t>
            </a:r>
            <a:r>
              <a:rPr lang="en-CA" sz="1200" spc="-67"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created</a:t>
            </a:r>
            <a:r>
              <a:rPr lang="en-CA" sz="1200" spc="-64" dirty="0">
                <a:solidFill>
                  <a:srgbClr val="464646"/>
                </a:solidFill>
                <a:latin typeface="Roboto Condensed Light" panose="02000000000000000000" pitchFamily="2" charset="0"/>
                <a:cs typeface="Arial Narrow"/>
              </a:rPr>
              <a:t> </a:t>
            </a:r>
            <a:r>
              <a:rPr lang="en-CA" sz="1200" spc="-24" dirty="0">
                <a:solidFill>
                  <a:srgbClr val="464646"/>
                </a:solidFill>
                <a:latin typeface="Roboto Condensed Light" panose="02000000000000000000" pitchFamily="2" charset="0"/>
                <a:cs typeface="Arial Narrow"/>
              </a:rPr>
              <a:t>for</a:t>
            </a:r>
            <a:r>
              <a:rPr lang="en-CA" sz="1200" spc="-64" dirty="0">
                <a:solidFill>
                  <a:srgbClr val="464646"/>
                </a:solidFill>
                <a:latin typeface="Roboto Condensed Light" panose="02000000000000000000" pitchFamily="2" charset="0"/>
                <a:cs typeface="Arial Narrow"/>
              </a:rPr>
              <a:t> </a:t>
            </a:r>
            <a:r>
              <a:rPr lang="en-CA" sz="1200" spc="-24" dirty="0">
                <a:solidFill>
                  <a:srgbClr val="464646"/>
                </a:solidFill>
                <a:latin typeface="Roboto Condensed Light" panose="02000000000000000000" pitchFamily="2" charset="0"/>
                <a:cs typeface="Arial Narrow"/>
              </a:rPr>
              <a:t>the</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bliss</a:t>
            </a:r>
            <a:r>
              <a:rPr lang="en-CA" sz="1200" spc="-64" dirty="0">
                <a:solidFill>
                  <a:srgbClr val="464646"/>
                </a:solidFill>
                <a:latin typeface="Roboto Condensed Light" panose="02000000000000000000" pitchFamily="2" charset="0"/>
                <a:cs typeface="Arial Narrow"/>
              </a:rPr>
              <a:t> </a:t>
            </a:r>
            <a:r>
              <a:rPr lang="en-CA" sz="1200" spc="-18" dirty="0">
                <a:solidFill>
                  <a:srgbClr val="464646"/>
                </a:solidFill>
                <a:latin typeface="Roboto Condensed Light" panose="02000000000000000000" pitchFamily="2" charset="0"/>
                <a:cs typeface="Arial Narrow"/>
              </a:rPr>
              <a:t>of</a:t>
            </a:r>
            <a:r>
              <a:rPr lang="en-CA" sz="1200" spc="-67"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souls</a:t>
            </a:r>
            <a:r>
              <a:rPr lang="en-CA" sz="1200" spc="-64"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like</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mine.</a:t>
            </a:r>
            <a:r>
              <a:rPr lang="en-CA" sz="1200" spc="-64" dirty="0">
                <a:solidFill>
                  <a:srgbClr val="464646"/>
                </a:solidFill>
                <a:latin typeface="Roboto Condensed Light" panose="02000000000000000000" pitchFamily="2" charset="0"/>
                <a:cs typeface="Arial Narrow"/>
              </a:rPr>
              <a:t> </a:t>
            </a:r>
            <a:r>
              <a:rPr lang="en-CA" sz="1200" spc="-3" dirty="0">
                <a:solidFill>
                  <a:srgbClr val="464646"/>
                </a:solidFill>
                <a:latin typeface="Roboto Condensed Light" panose="02000000000000000000" pitchFamily="2" charset="0"/>
                <a:cs typeface="Arial Narrow"/>
              </a:rPr>
              <a:t>I</a:t>
            </a:r>
            <a:r>
              <a:rPr lang="en-CA" sz="1200" spc="-64" dirty="0">
                <a:solidFill>
                  <a:srgbClr val="464646"/>
                </a:solidFill>
                <a:latin typeface="Roboto Condensed Light" panose="02000000000000000000" pitchFamily="2" charset="0"/>
                <a:cs typeface="Arial Narrow"/>
              </a:rPr>
              <a:t> </a:t>
            </a:r>
            <a:r>
              <a:rPr lang="en-CA" sz="1200" spc="-21" dirty="0">
                <a:solidFill>
                  <a:srgbClr val="464646"/>
                </a:solidFill>
                <a:latin typeface="Roboto Condensed Light" panose="02000000000000000000" pitchFamily="2" charset="0"/>
                <a:cs typeface="Arial Narrow"/>
              </a:rPr>
              <a:t>am</a:t>
            </a:r>
            <a:r>
              <a:rPr lang="en-CA" sz="1200" spc="-67" dirty="0">
                <a:solidFill>
                  <a:srgbClr val="464646"/>
                </a:solidFill>
                <a:latin typeface="Roboto Condensed Light" panose="02000000000000000000" pitchFamily="2" charset="0"/>
                <a:cs typeface="Arial Narrow"/>
              </a:rPr>
              <a:t> </a:t>
            </a:r>
            <a:r>
              <a:rPr lang="en-CA" sz="1200" spc="-21" dirty="0">
                <a:solidFill>
                  <a:srgbClr val="464646"/>
                </a:solidFill>
                <a:latin typeface="Roboto Condensed Light" panose="02000000000000000000" pitchFamily="2" charset="0"/>
                <a:cs typeface="Arial Narrow"/>
              </a:rPr>
              <a:t>so</a:t>
            </a:r>
            <a:r>
              <a:rPr lang="en-CA" sz="1200" spc="-64" dirty="0">
                <a:solidFill>
                  <a:srgbClr val="464646"/>
                </a:solidFill>
                <a:latin typeface="Roboto Condensed Light" panose="02000000000000000000" pitchFamily="2" charset="0"/>
                <a:cs typeface="Arial Narrow"/>
              </a:rPr>
              <a:t> </a:t>
            </a:r>
            <a:r>
              <a:rPr lang="en-CA" sz="1200" spc="-45" dirty="0">
                <a:solidFill>
                  <a:srgbClr val="464646"/>
                </a:solidFill>
                <a:latin typeface="Roboto Condensed Light" panose="02000000000000000000" pitchFamily="2" charset="0"/>
                <a:cs typeface="Arial Narrow"/>
              </a:rPr>
              <a:t>happy,</a:t>
            </a:r>
            <a:r>
              <a:rPr lang="en-CA" sz="1200" spc="-64" dirty="0">
                <a:solidFill>
                  <a:srgbClr val="464646"/>
                </a:solidFill>
                <a:latin typeface="Roboto Condensed Light" panose="02000000000000000000" pitchFamily="2" charset="0"/>
                <a:cs typeface="Arial Narrow"/>
              </a:rPr>
              <a:t> </a:t>
            </a:r>
            <a:r>
              <a:rPr lang="en-CA" sz="1200" spc="-36" dirty="0">
                <a:solidFill>
                  <a:srgbClr val="464646"/>
                </a:solidFill>
                <a:latin typeface="Roboto Condensed Light" panose="02000000000000000000" pitchFamily="2" charset="0"/>
                <a:cs typeface="Arial Narrow"/>
              </a:rPr>
              <a:t>my  </a:t>
            </a:r>
            <a:r>
              <a:rPr lang="en-CA" sz="1200" spc="-27" dirty="0">
                <a:solidFill>
                  <a:srgbClr val="464646"/>
                </a:solidFill>
                <a:latin typeface="Roboto Condensed Light" panose="02000000000000000000" pitchFamily="2" charset="0"/>
                <a:cs typeface="Arial Narrow"/>
              </a:rPr>
              <a:t>dear</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friend,</a:t>
            </a:r>
            <a:r>
              <a:rPr lang="en-CA" sz="1200" spc="-64" dirty="0">
                <a:solidFill>
                  <a:srgbClr val="464646"/>
                </a:solidFill>
                <a:latin typeface="Roboto Condensed Light" panose="02000000000000000000" pitchFamily="2" charset="0"/>
                <a:cs typeface="Arial Narrow"/>
              </a:rPr>
              <a:t> </a:t>
            </a:r>
            <a:r>
              <a:rPr lang="en-CA" sz="1200" spc="-21" dirty="0">
                <a:solidFill>
                  <a:srgbClr val="464646"/>
                </a:solidFill>
                <a:latin typeface="Roboto Condensed Light" panose="02000000000000000000" pitchFamily="2" charset="0"/>
                <a:cs typeface="Arial Narrow"/>
              </a:rPr>
              <a:t>so</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absorbed</a:t>
            </a:r>
            <a:r>
              <a:rPr lang="en-CA" sz="1200" spc="-61" dirty="0">
                <a:solidFill>
                  <a:srgbClr val="464646"/>
                </a:solidFill>
                <a:latin typeface="Roboto Condensed Light" panose="02000000000000000000" pitchFamily="2" charset="0"/>
                <a:cs typeface="Arial Narrow"/>
              </a:rPr>
              <a:t> </a:t>
            </a:r>
            <a:r>
              <a:rPr lang="en-CA" sz="1200" spc="-18" dirty="0">
                <a:solidFill>
                  <a:srgbClr val="464646"/>
                </a:solidFill>
                <a:latin typeface="Roboto Condensed Light" panose="02000000000000000000" pitchFamily="2" charset="0"/>
                <a:cs typeface="Arial Narrow"/>
              </a:rPr>
              <a:t>in</a:t>
            </a:r>
            <a:r>
              <a:rPr lang="en-CA" sz="1200" spc="-64" dirty="0">
                <a:solidFill>
                  <a:srgbClr val="464646"/>
                </a:solidFill>
                <a:latin typeface="Roboto Condensed Light" panose="02000000000000000000" pitchFamily="2" charset="0"/>
                <a:cs typeface="Arial Narrow"/>
              </a:rPr>
              <a:t> </a:t>
            </a:r>
            <a:r>
              <a:rPr lang="en-CA" sz="1200" spc="-24" dirty="0">
                <a:solidFill>
                  <a:srgbClr val="464646"/>
                </a:solidFill>
                <a:latin typeface="Roboto Condensed Light" panose="02000000000000000000" pitchFamily="2" charset="0"/>
                <a:cs typeface="Arial Narrow"/>
              </a:rPr>
              <a:t>the</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exquisite</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sense</a:t>
            </a:r>
            <a:r>
              <a:rPr lang="en-CA" sz="1200" spc="-61" dirty="0">
                <a:solidFill>
                  <a:srgbClr val="464646"/>
                </a:solidFill>
                <a:latin typeface="Roboto Condensed Light" panose="02000000000000000000" pitchFamily="2" charset="0"/>
                <a:cs typeface="Arial Narrow"/>
              </a:rPr>
              <a:t> </a:t>
            </a:r>
            <a:r>
              <a:rPr lang="en-CA" sz="1200" spc="-18" dirty="0">
                <a:solidFill>
                  <a:srgbClr val="464646"/>
                </a:solidFill>
                <a:latin typeface="Roboto Condensed Light" panose="02000000000000000000" pitchFamily="2" charset="0"/>
                <a:cs typeface="Arial Narrow"/>
              </a:rPr>
              <a:t>of</a:t>
            </a:r>
            <a:r>
              <a:rPr lang="en-CA" sz="1200" spc="-64"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mere</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tranquil</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existence.</a:t>
            </a:r>
            <a:endParaRPr lang="en-US" dirty="0"/>
          </a:p>
        </p:txBody>
      </p:sp>
      <p:sp>
        <p:nvSpPr>
          <p:cNvPr id="16" name="Text Placeholder 12">
            <a:extLst>
              <a:ext uri="{FF2B5EF4-FFF2-40B4-BE49-F238E27FC236}">
                <a16:creationId xmlns:a16="http://schemas.microsoft.com/office/drawing/2014/main" id="{4EDE65C4-264E-1A40-B54D-B4F2DF579FAF}"/>
              </a:ext>
            </a:extLst>
          </p:cNvPr>
          <p:cNvSpPr>
            <a:spLocks noGrp="1"/>
          </p:cNvSpPr>
          <p:nvPr>
            <p:ph type="body" sz="quarter" idx="24" hasCustomPrompt="1"/>
          </p:nvPr>
        </p:nvSpPr>
        <p:spPr>
          <a:xfrm>
            <a:off x="6504307" y="2845527"/>
            <a:ext cx="5389243" cy="1108756"/>
          </a:xfrm>
          <a:prstGeom prst="rect">
            <a:avLst/>
          </a:prstGeom>
        </p:spPr>
        <p:txBody>
          <a:bodyPr lIns="0" tIns="0" rIns="0" bIns="0">
            <a:noAutofit/>
          </a:bodyPr>
          <a:lstStyle>
            <a:lvl1pPr marL="0" indent="0">
              <a:lnSpc>
                <a:spcPts val="1600"/>
              </a:lnSpc>
              <a:buNone/>
              <a:defRPr sz="1200" b="0" i="0">
                <a:solidFill>
                  <a:srgbClr val="4A4A4A"/>
                </a:solidFill>
                <a:latin typeface="Roboto Condensed Light" panose="02000000000000000000" pitchFamily="2" charset="0"/>
                <a:ea typeface="Roboto Condensed Light" panose="02000000000000000000" pitchFamily="2" charset="0"/>
              </a:defRPr>
            </a:lvl1pPr>
            <a:lvl2pPr>
              <a:lnSpc>
                <a:spcPts val="1600"/>
              </a:lnSpc>
              <a:defRPr sz="1200" b="0" i="0">
                <a:latin typeface="Roboto Condensed Light" panose="02000000000000000000" pitchFamily="2" charset="0"/>
                <a:ea typeface="Roboto Condensed Light" panose="02000000000000000000" pitchFamily="2" charset="0"/>
              </a:defRPr>
            </a:lvl2pPr>
            <a:lvl3pPr>
              <a:lnSpc>
                <a:spcPts val="1600"/>
              </a:lnSpc>
              <a:defRPr sz="1200" b="0" i="0">
                <a:latin typeface="Roboto Condensed Light" panose="02000000000000000000" pitchFamily="2" charset="0"/>
                <a:ea typeface="Roboto Condensed Light" panose="02000000000000000000" pitchFamily="2" charset="0"/>
              </a:defRPr>
            </a:lvl3pPr>
            <a:lvl4pPr>
              <a:lnSpc>
                <a:spcPts val="1600"/>
              </a:lnSpc>
              <a:defRPr sz="1200" b="0" i="0">
                <a:latin typeface="Roboto Condensed Light" panose="02000000000000000000" pitchFamily="2" charset="0"/>
                <a:ea typeface="Roboto Condensed Light" panose="02000000000000000000" pitchFamily="2" charset="0"/>
              </a:defRPr>
            </a:lvl4pPr>
            <a:lvl5pPr>
              <a:lnSpc>
                <a:spcPts val="1600"/>
              </a:lnSpc>
              <a:defRPr sz="1200" b="0" i="0">
                <a:latin typeface="Roboto Condensed Light" panose="02000000000000000000" pitchFamily="2" charset="0"/>
                <a:ea typeface="Roboto Condensed Light" panose="02000000000000000000" pitchFamily="2" charset="0"/>
              </a:defRPr>
            </a:lvl5pPr>
          </a:lstStyle>
          <a:p>
            <a:pPr marL="7701" marR="3081">
              <a:spcBef>
                <a:spcPts val="55"/>
              </a:spcBef>
            </a:pPr>
            <a:r>
              <a:rPr lang="en-CA" sz="1200" spc="-3" dirty="0">
                <a:solidFill>
                  <a:srgbClr val="464646"/>
                </a:solidFill>
                <a:latin typeface="Roboto Condensed Light" panose="02000000000000000000" pitchFamily="2" charset="0"/>
                <a:cs typeface="Arial Narrow"/>
              </a:rPr>
              <a:t>I </a:t>
            </a:r>
            <a:r>
              <a:rPr lang="en-CA" sz="1200" spc="-27" dirty="0">
                <a:solidFill>
                  <a:srgbClr val="464646"/>
                </a:solidFill>
                <a:latin typeface="Roboto Condensed Light" panose="02000000000000000000" pitchFamily="2" charset="0"/>
                <a:cs typeface="Arial Narrow"/>
              </a:rPr>
              <a:t>sink </a:t>
            </a:r>
            <a:r>
              <a:rPr lang="en-CA" sz="1200" spc="-30" dirty="0">
                <a:solidFill>
                  <a:srgbClr val="464646"/>
                </a:solidFill>
                <a:latin typeface="Roboto Condensed Light" panose="02000000000000000000" pitchFamily="2" charset="0"/>
                <a:cs typeface="Arial Narrow"/>
              </a:rPr>
              <a:t>under </a:t>
            </a:r>
            <a:r>
              <a:rPr lang="en-CA" sz="1200" spc="-24" dirty="0">
                <a:solidFill>
                  <a:srgbClr val="464646"/>
                </a:solidFill>
                <a:latin typeface="Roboto Condensed Light" panose="02000000000000000000" pitchFamily="2" charset="0"/>
                <a:cs typeface="Arial Narrow"/>
              </a:rPr>
              <a:t>the </a:t>
            </a:r>
            <a:r>
              <a:rPr lang="en-CA" sz="1200" spc="-30" dirty="0">
                <a:solidFill>
                  <a:srgbClr val="464646"/>
                </a:solidFill>
                <a:latin typeface="Roboto Condensed Light" panose="02000000000000000000" pitchFamily="2" charset="0"/>
                <a:cs typeface="Arial Narrow"/>
              </a:rPr>
              <a:t>weight </a:t>
            </a:r>
            <a:r>
              <a:rPr lang="en-CA" sz="1200" spc="-18" dirty="0">
                <a:solidFill>
                  <a:srgbClr val="464646"/>
                </a:solidFill>
                <a:latin typeface="Roboto Condensed Light" panose="02000000000000000000" pitchFamily="2" charset="0"/>
                <a:cs typeface="Arial Narrow"/>
              </a:rPr>
              <a:t>of </a:t>
            </a:r>
            <a:r>
              <a:rPr lang="en-CA" sz="1200" spc="-24" dirty="0">
                <a:solidFill>
                  <a:srgbClr val="464646"/>
                </a:solidFill>
                <a:latin typeface="Roboto Condensed Light" panose="02000000000000000000" pitchFamily="2" charset="0"/>
                <a:cs typeface="Arial Narrow"/>
              </a:rPr>
              <a:t>the </a:t>
            </a:r>
            <a:r>
              <a:rPr lang="en-CA" sz="1200" spc="-33" dirty="0">
                <a:solidFill>
                  <a:srgbClr val="464646"/>
                </a:solidFill>
                <a:latin typeface="Roboto Condensed Light" panose="02000000000000000000" pitchFamily="2" charset="0"/>
                <a:cs typeface="Arial Narrow"/>
              </a:rPr>
              <a:t>splendour </a:t>
            </a:r>
            <a:r>
              <a:rPr lang="en-CA" sz="1200" spc="-18" dirty="0">
                <a:solidFill>
                  <a:srgbClr val="464646"/>
                </a:solidFill>
                <a:latin typeface="Roboto Condensed Light" panose="02000000000000000000" pitchFamily="2" charset="0"/>
                <a:cs typeface="Arial Narrow"/>
              </a:rPr>
              <a:t>of </a:t>
            </a:r>
            <a:r>
              <a:rPr lang="en-CA" sz="1200" spc="-30" dirty="0">
                <a:solidFill>
                  <a:srgbClr val="464646"/>
                </a:solidFill>
                <a:latin typeface="Roboto Condensed Light" panose="02000000000000000000" pitchFamily="2" charset="0"/>
                <a:cs typeface="Arial Narrow"/>
              </a:rPr>
              <a:t>these </a:t>
            </a:r>
            <a:r>
              <a:rPr lang="en-CA" sz="1200" spc="-33" dirty="0">
                <a:solidFill>
                  <a:srgbClr val="464646"/>
                </a:solidFill>
                <a:latin typeface="Roboto Condensed Light" panose="02000000000000000000" pitchFamily="2" charset="0"/>
                <a:cs typeface="Arial Narrow"/>
              </a:rPr>
              <a:t>visions! </a:t>
            </a:r>
            <a:r>
              <a:rPr lang="en-CA" sz="1200" spc="-3" dirty="0">
                <a:solidFill>
                  <a:srgbClr val="464646"/>
                </a:solidFill>
                <a:latin typeface="Roboto Condensed Light" panose="02000000000000000000" pitchFamily="2" charset="0"/>
                <a:cs typeface="Arial Narrow"/>
              </a:rPr>
              <a:t>A </a:t>
            </a:r>
            <a:r>
              <a:rPr lang="en-CA" sz="1200" spc="-33" dirty="0">
                <a:solidFill>
                  <a:srgbClr val="464646"/>
                </a:solidFill>
                <a:latin typeface="Roboto Condensed Light" panose="02000000000000000000" pitchFamily="2" charset="0"/>
                <a:cs typeface="Arial Narrow"/>
              </a:rPr>
              <a:t>wonderful </a:t>
            </a:r>
            <a:r>
              <a:rPr lang="en-CA" sz="1200" spc="-36" dirty="0">
                <a:solidFill>
                  <a:srgbClr val="464646"/>
                </a:solidFill>
                <a:latin typeface="Roboto Condensed Light" panose="02000000000000000000" pitchFamily="2" charset="0"/>
                <a:cs typeface="Arial Narrow"/>
              </a:rPr>
              <a:t>serenity  </a:t>
            </a:r>
            <a:r>
              <a:rPr lang="en-CA" sz="1200" spc="-24" dirty="0">
                <a:solidFill>
                  <a:srgbClr val="464646"/>
                </a:solidFill>
                <a:latin typeface="Roboto Condensed Light" panose="02000000000000000000" pitchFamily="2" charset="0"/>
                <a:cs typeface="Arial Narrow"/>
              </a:rPr>
              <a:t>has </a:t>
            </a:r>
            <a:r>
              <a:rPr lang="en-CA" sz="1200" spc="-30" dirty="0">
                <a:solidFill>
                  <a:srgbClr val="464646"/>
                </a:solidFill>
                <a:latin typeface="Roboto Condensed Light" panose="02000000000000000000" pitchFamily="2" charset="0"/>
                <a:cs typeface="Arial Narrow"/>
              </a:rPr>
              <a:t>taken </a:t>
            </a:r>
            <a:r>
              <a:rPr lang="en-CA" sz="1200" spc="-33" dirty="0">
                <a:solidFill>
                  <a:srgbClr val="464646"/>
                </a:solidFill>
                <a:latin typeface="Roboto Condensed Light" panose="02000000000000000000" pitchFamily="2" charset="0"/>
                <a:cs typeface="Arial Narrow"/>
              </a:rPr>
              <a:t>possession </a:t>
            </a:r>
            <a:r>
              <a:rPr lang="en-CA" sz="1200" spc="-18" dirty="0">
                <a:solidFill>
                  <a:srgbClr val="464646"/>
                </a:solidFill>
                <a:latin typeface="Roboto Condensed Light" panose="02000000000000000000" pitchFamily="2" charset="0"/>
                <a:cs typeface="Arial Narrow"/>
              </a:rPr>
              <a:t>of </a:t>
            </a:r>
            <a:r>
              <a:rPr lang="en-CA" sz="1200" spc="-21" dirty="0">
                <a:solidFill>
                  <a:srgbClr val="464646"/>
                </a:solidFill>
                <a:latin typeface="Roboto Condensed Light" panose="02000000000000000000" pitchFamily="2" charset="0"/>
                <a:cs typeface="Arial Narrow"/>
              </a:rPr>
              <a:t>my </a:t>
            </a:r>
            <a:r>
              <a:rPr lang="en-CA" sz="1200" spc="-30" dirty="0">
                <a:solidFill>
                  <a:srgbClr val="464646"/>
                </a:solidFill>
                <a:latin typeface="Roboto Condensed Light" panose="02000000000000000000" pitchFamily="2" charset="0"/>
                <a:cs typeface="Arial Narrow"/>
              </a:rPr>
              <a:t>entire soul, </a:t>
            </a:r>
            <a:r>
              <a:rPr lang="en-CA" sz="1200" spc="-27" dirty="0">
                <a:solidFill>
                  <a:srgbClr val="464646"/>
                </a:solidFill>
                <a:latin typeface="Roboto Condensed Light" panose="02000000000000000000" pitchFamily="2" charset="0"/>
                <a:cs typeface="Arial Narrow"/>
              </a:rPr>
              <a:t>like </a:t>
            </a:r>
            <a:r>
              <a:rPr lang="en-CA" sz="1200" spc="-30" dirty="0">
                <a:solidFill>
                  <a:srgbClr val="464646"/>
                </a:solidFill>
                <a:latin typeface="Roboto Condensed Light" panose="02000000000000000000" pitchFamily="2" charset="0"/>
                <a:cs typeface="Arial Narrow"/>
              </a:rPr>
              <a:t>these sweet </a:t>
            </a:r>
            <a:r>
              <a:rPr lang="en-CA" sz="1200" spc="-33" dirty="0">
                <a:solidFill>
                  <a:srgbClr val="464646"/>
                </a:solidFill>
                <a:latin typeface="Roboto Condensed Light" panose="02000000000000000000" pitchFamily="2" charset="0"/>
                <a:cs typeface="Arial Narrow"/>
              </a:rPr>
              <a:t>mornings </a:t>
            </a:r>
            <a:r>
              <a:rPr lang="en-CA" sz="1200" spc="-18" dirty="0">
                <a:solidFill>
                  <a:srgbClr val="464646"/>
                </a:solidFill>
                <a:latin typeface="Roboto Condensed Light" panose="02000000000000000000" pitchFamily="2" charset="0"/>
                <a:cs typeface="Arial Narrow"/>
              </a:rPr>
              <a:t>of </a:t>
            </a:r>
            <a:r>
              <a:rPr lang="en-CA" sz="1200" spc="-36" dirty="0">
                <a:solidFill>
                  <a:srgbClr val="464646"/>
                </a:solidFill>
                <a:latin typeface="Roboto Condensed Light" panose="02000000000000000000" pitchFamily="2" charset="0"/>
                <a:cs typeface="Arial Narrow"/>
              </a:rPr>
              <a:t>spring  </a:t>
            </a:r>
            <a:r>
              <a:rPr lang="en-CA" sz="1200" spc="-30" dirty="0">
                <a:solidFill>
                  <a:srgbClr val="464646"/>
                </a:solidFill>
                <a:latin typeface="Roboto Condensed Light" panose="02000000000000000000" pitchFamily="2" charset="0"/>
                <a:cs typeface="Arial Narrow"/>
              </a:rPr>
              <a:t>which </a:t>
            </a:r>
            <a:r>
              <a:rPr lang="en-CA" sz="1200" spc="-3" dirty="0">
                <a:solidFill>
                  <a:srgbClr val="464646"/>
                </a:solidFill>
                <a:latin typeface="Roboto Condensed Light" panose="02000000000000000000" pitchFamily="2" charset="0"/>
                <a:cs typeface="Arial Narrow"/>
              </a:rPr>
              <a:t>I </a:t>
            </a:r>
            <a:r>
              <a:rPr lang="en-CA" sz="1200" spc="-30" dirty="0">
                <a:solidFill>
                  <a:srgbClr val="464646"/>
                </a:solidFill>
                <a:latin typeface="Roboto Condensed Light" panose="02000000000000000000" pitchFamily="2" charset="0"/>
                <a:cs typeface="Arial Narrow"/>
              </a:rPr>
              <a:t>enjoy </a:t>
            </a:r>
            <a:r>
              <a:rPr lang="en-CA" sz="1200" spc="-27" dirty="0">
                <a:solidFill>
                  <a:srgbClr val="464646"/>
                </a:solidFill>
                <a:latin typeface="Roboto Condensed Light" panose="02000000000000000000" pitchFamily="2" charset="0"/>
                <a:cs typeface="Arial Narrow"/>
              </a:rPr>
              <a:t>with </a:t>
            </a:r>
            <a:r>
              <a:rPr lang="en-CA" sz="1200" spc="-21" dirty="0">
                <a:solidFill>
                  <a:srgbClr val="464646"/>
                </a:solidFill>
                <a:latin typeface="Roboto Condensed Light" panose="02000000000000000000" pitchFamily="2" charset="0"/>
                <a:cs typeface="Arial Narrow"/>
              </a:rPr>
              <a:t>my </a:t>
            </a:r>
            <a:r>
              <a:rPr lang="en-CA" sz="1200" spc="-30" dirty="0">
                <a:solidFill>
                  <a:srgbClr val="464646"/>
                </a:solidFill>
                <a:latin typeface="Roboto Condensed Light" panose="02000000000000000000" pitchFamily="2" charset="0"/>
                <a:cs typeface="Arial Narrow"/>
              </a:rPr>
              <a:t>whole heart. </a:t>
            </a:r>
            <a:r>
              <a:rPr lang="en-CA" sz="1200" spc="-3" dirty="0">
                <a:solidFill>
                  <a:srgbClr val="464646"/>
                </a:solidFill>
                <a:latin typeface="Roboto Condensed Light" panose="02000000000000000000" pitchFamily="2" charset="0"/>
                <a:cs typeface="Arial Narrow"/>
              </a:rPr>
              <a:t>I </a:t>
            </a:r>
            <a:r>
              <a:rPr lang="en-CA" sz="1200" spc="-21" dirty="0">
                <a:solidFill>
                  <a:srgbClr val="464646"/>
                </a:solidFill>
                <a:latin typeface="Roboto Condensed Light" panose="02000000000000000000" pitchFamily="2" charset="0"/>
                <a:cs typeface="Arial Narrow"/>
              </a:rPr>
              <a:t>am </a:t>
            </a:r>
            <a:r>
              <a:rPr lang="en-CA" sz="1200" spc="-30" dirty="0">
                <a:solidFill>
                  <a:srgbClr val="464646"/>
                </a:solidFill>
                <a:latin typeface="Roboto Condensed Light" panose="02000000000000000000" pitchFamily="2" charset="0"/>
                <a:cs typeface="Arial Narrow"/>
              </a:rPr>
              <a:t>alone, </a:t>
            </a:r>
            <a:r>
              <a:rPr lang="en-CA" sz="1200" spc="-24" dirty="0">
                <a:solidFill>
                  <a:srgbClr val="464646"/>
                </a:solidFill>
                <a:latin typeface="Roboto Condensed Light" panose="02000000000000000000" pitchFamily="2" charset="0"/>
                <a:cs typeface="Arial Narrow"/>
              </a:rPr>
              <a:t>and </a:t>
            </a:r>
            <a:r>
              <a:rPr lang="en-CA" sz="1200" spc="-27" dirty="0">
                <a:solidFill>
                  <a:srgbClr val="464646"/>
                </a:solidFill>
                <a:latin typeface="Roboto Condensed Light" panose="02000000000000000000" pitchFamily="2" charset="0"/>
                <a:cs typeface="Arial Narrow"/>
              </a:rPr>
              <a:t>feel </a:t>
            </a:r>
            <a:r>
              <a:rPr lang="en-CA" sz="1200" spc="-24" dirty="0">
                <a:solidFill>
                  <a:srgbClr val="464646"/>
                </a:solidFill>
                <a:latin typeface="Roboto Condensed Light" panose="02000000000000000000" pitchFamily="2" charset="0"/>
                <a:cs typeface="Arial Narrow"/>
              </a:rPr>
              <a:t>the </a:t>
            </a:r>
            <a:r>
              <a:rPr lang="en-CA" sz="1200" spc="-30" dirty="0">
                <a:solidFill>
                  <a:srgbClr val="464646"/>
                </a:solidFill>
                <a:latin typeface="Roboto Condensed Light" panose="02000000000000000000" pitchFamily="2" charset="0"/>
                <a:cs typeface="Arial Narrow"/>
              </a:rPr>
              <a:t>charm </a:t>
            </a:r>
            <a:r>
              <a:rPr lang="en-CA" sz="1200" spc="-18" dirty="0">
                <a:solidFill>
                  <a:srgbClr val="464646"/>
                </a:solidFill>
                <a:latin typeface="Roboto Condensed Light" panose="02000000000000000000" pitchFamily="2" charset="0"/>
                <a:cs typeface="Arial Narrow"/>
              </a:rPr>
              <a:t>of </a:t>
            </a:r>
            <a:r>
              <a:rPr lang="en-CA" sz="1200" spc="-36" dirty="0">
                <a:solidFill>
                  <a:srgbClr val="464646"/>
                </a:solidFill>
                <a:latin typeface="Roboto Condensed Light" panose="02000000000000000000" pitchFamily="2" charset="0"/>
                <a:cs typeface="Arial Narrow"/>
              </a:rPr>
              <a:t>existence  </a:t>
            </a:r>
            <a:r>
              <a:rPr lang="en-CA" sz="1200" spc="-18" dirty="0">
                <a:solidFill>
                  <a:srgbClr val="464646"/>
                </a:solidFill>
                <a:latin typeface="Roboto Condensed Light" panose="02000000000000000000" pitchFamily="2" charset="0"/>
                <a:cs typeface="Arial Narrow"/>
              </a:rPr>
              <a:t>in</a:t>
            </a:r>
            <a:r>
              <a:rPr lang="en-CA" sz="1200" spc="-67"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this</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spot,</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which</a:t>
            </a:r>
            <a:r>
              <a:rPr lang="en-CA" sz="1200" spc="-64" dirty="0">
                <a:solidFill>
                  <a:srgbClr val="464646"/>
                </a:solidFill>
                <a:latin typeface="Roboto Condensed Light" panose="02000000000000000000" pitchFamily="2" charset="0"/>
                <a:cs typeface="Arial Narrow"/>
              </a:rPr>
              <a:t> </a:t>
            </a:r>
            <a:r>
              <a:rPr lang="en-CA" sz="1200" spc="-24" dirty="0">
                <a:solidFill>
                  <a:srgbClr val="464646"/>
                </a:solidFill>
                <a:latin typeface="Roboto Condensed Light" panose="02000000000000000000" pitchFamily="2" charset="0"/>
                <a:cs typeface="Arial Narrow"/>
              </a:rPr>
              <a:t>was</a:t>
            </a:r>
            <a:r>
              <a:rPr lang="en-CA" sz="1200" spc="-67"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created</a:t>
            </a:r>
            <a:r>
              <a:rPr lang="en-CA" sz="1200" spc="-64" dirty="0">
                <a:solidFill>
                  <a:srgbClr val="464646"/>
                </a:solidFill>
                <a:latin typeface="Roboto Condensed Light" panose="02000000000000000000" pitchFamily="2" charset="0"/>
                <a:cs typeface="Arial Narrow"/>
              </a:rPr>
              <a:t> </a:t>
            </a:r>
            <a:r>
              <a:rPr lang="en-CA" sz="1200" spc="-24" dirty="0">
                <a:solidFill>
                  <a:srgbClr val="464646"/>
                </a:solidFill>
                <a:latin typeface="Roboto Condensed Light" panose="02000000000000000000" pitchFamily="2" charset="0"/>
                <a:cs typeface="Arial Narrow"/>
              </a:rPr>
              <a:t>for</a:t>
            </a:r>
            <a:r>
              <a:rPr lang="en-CA" sz="1200" spc="-64" dirty="0">
                <a:solidFill>
                  <a:srgbClr val="464646"/>
                </a:solidFill>
                <a:latin typeface="Roboto Condensed Light" panose="02000000000000000000" pitchFamily="2" charset="0"/>
                <a:cs typeface="Arial Narrow"/>
              </a:rPr>
              <a:t> </a:t>
            </a:r>
            <a:r>
              <a:rPr lang="en-CA" sz="1200" spc="-24" dirty="0">
                <a:solidFill>
                  <a:srgbClr val="464646"/>
                </a:solidFill>
                <a:latin typeface="Roboto Condensed Light" panose="02000000000000000000" pitchFamily="2" charset="0"/>
                <a:cs typeface="Arial Narrow"/>
              </a:rPr>
              <a:t>the</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bliss</a:t>
            </a:r>
            <a:r>
              <a:rPr lang="en-CA" sz="1200" spc="-64" dirty="0">
                <a:solidFill>
                  <a:srgbClr val="464646"/>
                </a:solidFill>
                <a:latin typeface="Roboto Condensed Light" panose="02000000000000000000" pitchFamily="2" charset="0"/>
                <a:cs typeface="Arial Narrow"/>
              </a:rPr>
              <a:t> </a:t>
            </a:r>
            <a:r>
              <a:rPr lang="en-CA" sz="1200" spc="-18" dirty="0">
                <a:solidFill>
                  <a:srgbClr val="464646"/>
                </a:solidFill>
                <a:latin typeface="Roboto Condensed Light" panose="02000000000000000000" pitchFamily="2" charset="0"/>
                <a:cs typeface="Arial Narrow"/>
              </a:rPr>
              <a:t>of</a:t>
            </a:r>
            <a:r>
              <a:rPr lang="en-CA" sz="1200" spc="-67"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souls</a:t>
            </a:r>
            <a:r>
              <a:rPr lang="en-CA" sz="1200" spc="-64"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like</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mine.</a:t>
            </a:r>
            <a:r>
              <a:rPr lang="en-CA" sz="1200" spc="-64" dirty="0">
                <a:solidFill>
                  <a:srgbClr val="464646"/>
                </a:solidFill>
                <a:latin typeface="Roboto Condensed Light" panose="02000000000000000000" pitchFamily="2" charset="0"/>
                <a:cs typeface="Arial Narrow"/>
              </a:rPr>
              <a:t> </a:t>
            </a:r>
            <a:r>
              <a:rPr lang="en-CA" sz="1200" spc="-3" dirty="0">
                <a:solidFill>
                  <a:srgbClr val="464646"/>
                </a:solidFill>
                <a:latin typeface="Roboto Condensed Light" panose="02000000000000000000" pitchFamily="2" charset="0"/>
                <a:cs typeface="Arial Narrow"/>
              </a:rPr>
              <a:t>I</a:t>
            </a:r>
            <a:r>
              <a:rPr lang="en-CA" sz="1200" spc="-64" dirty="0">
                <a:solidFill>
                  <a:srgbClr val="464646"/>
                </a:solidFill>
                <a:latin typeface="Roboto Condensed Light" panose="02000000000000000000" pitchFamily="2" charset="0"/>
                <a:cs typeface="Arial Narrow"/>
              </a:rPr>
              <a:t> </a:t>
            </a:r>
            <a:r>
              <a:rPr lang="en-CA" sz="1200" spc="-21" dirty="0">
                <a:solidFill>
                  <a:srgbClr val="464646"/>
                </a:solidFill>
                <a:latin typeface="Roboto Condensed Light" panose="02000000000000000000" pitchFamily="2" charset="0"/>
                <a:cs typeface="Arial Narrow"/>
              </a:rPr>
              <a:t>am</a:t>
            </a:r>
            <a:r>
              <a:rPr lang="en-CA" sz="1200" spc="-67" dirty="0">
                <a:solidFill>
                  <a:srgbClr val="464646"/>
                </a:solidFill>
                <a:latin typeface="Roboto Condensed Light" panose="02000000000000000000" pitchFamily="2" charset="0"/>
                <a:cs typeface="Arial Narrow"/>
              </a:rPr>
              <a:t> </a:t>
            </a:r>
            <a:r>
              <a:rPr lang="en-CA" sz="1200" spc="-21" dirty="0">
                <a:solidFill>
                  <a:srgbClr val="464646"/>
                </a:solidFill>
                <a:latin typeface="Roboto Condensed Light" panose="02000000000000000000" pitchFamily="2" charset="0"/>
                <a:cs typeface="Arial Narrow"/>
              </a:rPr>
              <a:t>so</a:t>
            </a:r>
            <a:r>
              <a:rPr lang="en-CA" sz="1200" spc="-64" dirty="0">
                <a:solidFill>
                  <a:srgbClr val="464646"/>
                </a:solidFill>
                <a:latin typeface="Roboto Condensed Light" panose="02000000000000000000" pitchFamily="2" charset="0"/>
                <a:cs typeface="Arial Narrow"/>
              </a:rPr>
              <a:t> </a:t>
            </a:r>
            <a:r>
              <a:rPr lang="en-CA" sz="1200" spc="-45" dirty="0">
                <a:solidFill>
                  <a:srgbClr val="464646"/>
                </a:solidFill>
                <a:latin typeface="Roboto Condensed Light" panose="02000000000000000000" pitchFamily="2" charset="0"/>
                <a:cs typeface="Arial Narrow"/>
              </a:rPr>
              <a:t>happy,</a:t>
            </a:r>
            <a:r>
              <a:rPr lang="en-CA" sz="1200" spc="-64" dirty="0">
                <a:solidFill>
                  <a:srgbClr val="464646"/>
                </a:solidFill>
                <a:latin typeface="Roboto Condensed Light" panose="02000000000000000000" pitchFamily="2" charset="0"/>
                <a:cs typeface="Arial Narrow"/>
              </a:rPr>
              <a:t> </a:t>
            </a:r>
            <a:r>
              <a:rPr lang="en-CA" sz="1200" spc="-36" dirty="0">
                <a:solidFill>
                  <a:srgbClr val="464646"/>
                </a:solidFill>
                <a:latin typeface="Roboto Condensed Light" panose="02000000000000000000" pitchFamily="2" charset="0"/>
                <a:cs typeface="Arial Narrow"/>
              </a:rPr>
              <a:t>my  </a:t>
            </a:r>
            <a:r>
              <a:rPr lang="en-CA" sz="1200" spc="-27" dirty="0">
                <a:solidFill>
                  <a:srgbClr val="464646"/>
                </a:solidFill>
                <a:latin typeface="Roboto Condensed Light" panose="02000000000000000000" pitchFamily="2" charset="0"/>
                <a:cs typeface="Arial Narrow"/>
              </a:rPr>
              <a:t>dear</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friend,</a:t>
            </a:r>
            <a:r>
              <a:rPr lang="en-CA" sz="1200" spc="-64" dirty="0">
                <a:solidFill>
                  <a:srgbClr val="464646"/>
                </a:solidFill>
                <a:latin typeface="Roboto Condensed Light" panose="02000000000000000000" pitchFamily="2" charset="0"/>
                <a:cs typeface="Arial Narrow"/>
              </a:rPr>
              <a:t> </a:t>
            </a:r>
            <a:r>
              <a:rPr lang="en-CA" sz="1200" spc="-21" dirty="0">
                <a:solidFill>
                  <a:srgbClr val="464646"/>
                </a:solidFill>
                <a:latin typeface="Roboto Condensed Light" panose="02000000000000000000" pitchFamily="2" charset="0"/>
                <a:cs typeface="Arial Narrow"/>
              </a:rPr>
              <a:t>so</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absorbed</a:t>
            </a:r>
            <a:r>
              <a:rPr lang="en-CA" sz="1200" spc="-61" dirty="0">
                <a:solidFill>
                  <a:srgbClr val="464646"/>
                </a:solidFill>
                <a:latin typeface="Roboto Condensed Light" panose="02000000000000000000" pitchFamily="2" charset="0"/>
                <a:cs typeface="Arial Narrow"/>
              </a:rPr>
              <a:t> </a:t>
            </a:r>
            <a:r>
              <a:rPr lang="en-CA" sz="1200" spc="-18" dirty="0">
                <a:solidFill>
                  <a:srgbClr val="464646"/>
                </a:solidFill>
                <a:latin typeface="Roboto Condensed Light" panose="02000000000000000000" pitchFamily="2" charset="0"/>
                <a:cs typeface="Arial Narrow"/>
              </a:rPr>
              <a:t>in</a:t>
            </a:r>
            <a:r>
              <a:rPr lang="en-CA" sz="1200" spc="-64" dirty="0">
                <a:solidFill>
                  <a:srgbClr val="464646"/>
                </a:solidFill>
                <a:latin typeface="Roboto Condensed Light" panose="02000000000000000000" pitchFamily="2" charset="0"/>
                <a:cs typeface="Arial Narrow"/>
              </a:rPr>
              <a:t> </a:t>
            </a:r>
            <a:r>
              <a:rPr lang="en-CA" sz="1200" spc="-24" dirty="0">
                <a:solidFill>
                  <a:srgbClr val="464646"/>
                </a:solidFill>
                <a:latin typeface="Roboto Condensed Light" panose="02000000000000000000" pitchFamily="2" charset="0"/>
                <a:cs typeface="Arial Narrow"/>
              </a:rPr>
              <a:t>the</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exquisite</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sense</a:t>
            </a:r>
            <a:r>
              <a:rPr lang="en-CA" sz="1200" spc="-61" dirty="0">
                <a:solidFill>
                  <a:srgbClr val="464646"/>
                </a:solidFill>
                <a:latin typeface="Roboto Condensed Light" panose="02000000000000000000" pitchFamily="2" charset="0"/>
                <a:cs typeface="Arial Narrow"/>
              </a:rPr>
              <a:t> </a:t>
            </a:r>
            <a:r>
              <a:rPr lang="en-CA" sz="1200" spc="-18" dirty="0">
                <a:solidFill>
                  <a:srgbClr val="464646"/>
                </a:solidFill>
                <a:latin typeface="Roboto Condensed Light" panose="02000000000000000000" pitchFamily="2" charset="0"/>
                <a:cs typeface="Arial Narrow"/>
              </a:rPr>
              <a:t>of</a:t>
            </a:r>
            <a:r>
              <a:rPr lang="en-CA" sz="1200" spc="-64"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mere</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tranquil</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existence.</a:t>
            </a:r>
            <a:endParaRPr lang="en-US" dirty="0"/>
          </a:p>
        </p:txBody>
      </p:sp>
      <p:sp>
        <p:nvSpPr>
          <p:cNvPr id="17" name="Text Placeholder 12">
            <a:extLst>
              <a:ext uri="{FF2B5EF4-FFF2-40B4-BE49-F238E27FC236}">
                <a16:creationId xmlns:a16="http://schemas.microsoft.com/office/drawing/2014/main" id="{9558974B-3065-244B-97D9-B64B92B93F88}"/>
              </a:ext>
            </a:extLst>
          </p:cNvPr>
          <p:cNvSpPr>
            <a:spLocks noGrp="1"/>
          </p:cNvSpPr>
          <p:nvPr>
            <p:ph type="body" sz="quarter" idx="25" hasCustomPrompt="1"/>
          </p:nvPr>
        </p:nvSpPr>
        <p:spPr>
          <a:xfrm>
            <a:off x="6504307" y="1058091"/>
            <a:ext cx="5389243" cy="1108756"/>
          </a:xfrm>
          <a:prstGeom prst="rect">
            <a:avLst/>
          </a:prstGeom>
        </p:spPr>
        <p:txBody>
          <a:bodyPr lIns="0" tIns="0" rIns="0" bIns="0">
            <a:noAutofit/>
          </a:bodyPr>
          <a:lstStyle>
            <a:lvl1pPr marL="0" indent="0">
              <a:lnSpc>
                <a:spcPts val="1600"/>
              </a:lnSpc>
              <a:buNone/>
              <a:defRPr sz="1200" b="0" i="0">
                <a:solidFill>
                  <a:srgbClr val="4A4A4A"/>
                </a:solidFill>
                <a:latin typeface="Roboto Condensed Light" panose="02000000000000000000" pitchFamily="2" charset="0"/>
                <a:ea typeface="Roboto Condensed Light" panose="02000000000000000000" pitchFamily="2" charset="0"/>
              </a:defRPr>
            </a:lvl1pPr>
            <a:lvl2pPr>
              <a:lnSpc>
                <a:spcPts val="1600"/>
              </a:lnSpc>
              <a:defRPr sz="1200" b="0" i="0">
                <a:latin typeface="Roboto Condensed Light" panose="02000000000000000000" pitchFamily="2" charset="0"/>
                <a:ea typeface="Roboto Condensed Light" panose="02000000000000000000" pitchFamily="2" charset="0"/>
              </a:defRPr>
            </a:lvl2pPr>
            <a:lvl3pPr>
              <a:lnSpc>
                <a:spcPts val="1600"/>
              </a:lnSpc>
              <a:defRPr sz="1200" b="0" i="0">
                <a:latin typeface="Roboto Condensed Light" panose="02000000000000000000" pitchFamily="2" charset="0"/>
                <a:ea typeface="Roboto Condensed Light" panose="02000000000000000000" pitchFamily="2" charset="0"/>
              </a:defRPr>
            </a:lvl3pPr>
            <a:lvl4pPr>
              <a:lnSpc>
                <a:spcPts val="1600"/>
              </a:lnSpc>
              <a:defRPr sz="1200" b="0" i="0">
                <a:latin typeface="Roboto Condensed Light" panose="02000000000000000000" pitchFamily="2" charset="0"/>
                <a:ea typeface="Roboto Condensed Light" panose="02000000000000000000" pitchFamily="2" charset="0"/>
              </a:defRPr>
            </a:lvl4pPr>
            <a:lvl5pPr>
              <a:lnSpc>
                <a:spcPts val="1600"/>
              </a:lnSpc>
              <a:defRPr sz="1200" b="0" i="0">
                <a:latin typeface="Roboto Condensed Light" panose="02000000000000000000" pitchFamily="2" charset="0"/>
                <a:ea typeface="Roboto Condensed Light" panose="02000000000000000000" pitchFamily="2" charset="0"/>
              </a:defRPr>
            </a:lvl5pPr>
          </a:lstStyle>
          <a:p>
            <a:pPr marL="7701" marR="3081">
              <a:spcBef>
                <a:spcPts val="55"/>
              </a:spcBef>
            </a:pPr>
            <a:r>
              <a:rPr lang="en-CA" sz="1200" spc="-3">
                <a:solidFill>
                  <a:srgbClr val="464646"/>
                </a:solidFill>
                <a:latin typeface="Roboto Condensed Light" panose="02000000000000000000" pitchFamily="2" charset="0"/>
                <a:cs typeface="Arial Narrow"/>
              </a:rPr>
              <a:t>I </a:t>
            </a:r>
            <a:r>
              <a:rPr lang="en-CA" sz="1200" spc="-27">
                <a:solidFill>
                  <a:srgbClr val="464646"/>
                </a:solidFill>
                <a:latin typeface="Roboto Condensed Light" panose="02000000000000000000" pitchFamily="2" charset="0"/>
                <a:cs typeface="Arial Narrow"/>
              </a:rPr>
              <a:t>sink </a:t>
            </a:r>
            <a:r>
              <a:rPr lang="en-CA" sz="1200" spc="-30">
                <a:solidFill>
                  <a:srgbClr val="464646"/>
                </a:solidFill>
                <a:latin typeface="Roboto Condensed Light" panose="02000000000000000000" pitchFamily="2" charset="0"/>
                <a:cs typeface="Arial Narrow"/>
              </a:rPr>
              <a:t>under </a:t>
            </a:r>
            <a:r>
              <a:rPr lang="en-CA" sz="1200" spc="-24">
                <a:solidFill>
                  <a:srgbClr val="464646"/>
                </a:solidFill>
                <a:latin typeface="Roboto Condensed Light" panose="02000000000000000000" pitchFamily="2" charset="0"/>
                <a:cs typeface="Arial Narrow"/>
              </a:rPr>
              <a:t>the </a:t>
            </a:r>
            <a:r>
              <a:rPr lang="en-CA" sz="1200" spc="-30">
                <a:solidFill>
                  <a:srgbClr val="464646"/>
                </a:solidFill>
                <a:latin typeface="Roboto Condensed Light" panose="02000000000000000000" pitchFamily="2" charset="0"/>
                <a:cs typeface="Arial Narrow"/>
              </a:rPr>
              <a:t>weight </a:t>
            </a:r>
            <a:r>
              <a:rPr lang="en-CA" sz="1200" spc="-18">
                <a:solidFill>
                  <a:srgbClr val="464646"/>
                </a:solidFill>
                <a:latin typeface="Roboto Condensed Light" panose="02000000000000000000" pitchFamily="2" charset="0"/>
                <a:cs typeface="Arial Narrow"/>
              </a:rPr>
              <a:t>of </a:t>
            </a:r>
            <a:r>
              <a:rPr lang="en-CA" sz="1200" spc="-24">
                <a:solidFill>
                  <a:srgbClr val="464646"/>
                </a:solidFill>
                <a:latin typeface="Roboto Condensed Light" panose="02000000000000000000" pitchFamily="2" charset="0"/>
                <a:cs typeface="Arial Narrow"/>
              </a:rPr>
              <a:t>the </a:t>
            </a:r>
            <a:r>
              <a:rPr lang="en-CA" sz="1200" spc="-33">
                <a:solidFill>
                  <a:srgbClr val="464646"/>
                </a:solidFill>
                <a:latin typeface="Roboto Condensed Light" panose="02000000000000000000" pitchFamily="2" charset="0"/>
                <a:cs typeface="Arial Narrow"/>
              </a:rPr>
              <a:t>splendour </a:t>
            </a:r>
            <a:r>
              <a:rPr lang="en-CA" sz="1200" spc="-18">
                <a:solidFill>
                  <a:srgbClr val="464646"/>
                </a:solidFill>
                <a:latin typeface="Roboto Condensed Light" panose="02000000000000000000" pitchFamily="2" charset="0"/>
                <a:cs typeface="Arial Narrow"/>
              </a:rPr>
              <a:t>of </a:t>
            </a:r>
            <a:r>
              <a:rPr lang="en-CA" sz="1200" spc="-30">
                <a:solidFill>
                  <a:srgbClr val="464646"/>
                </a:solidFill>
                <a:latin typeface="Roboto Condensed Light" panose="02000000000000000000" pitchFamily="2" charset="0"/>
                <a:cs typeface="Arial Narrow"/>
              </a:rPr>
              <a:t>these </a:t>
            </a:r>
            <a:r>
              <a:rPr lang="en-CA" sz="1200" spc="-33">
                <a:solidFill>
                  <a:srgbClr val="464646"/>
                </a:solidFill>
                <a:latin typeface="Roboto Condensed Light" panose="02000000000000000000" pitchFamily="2" charset="0"/>
                <a:cs typeface="Arial Narrow"/>
              </a:rPr>
              <a:t>visions! </a:t>
            </a:r>
            <a:r>
              <a:rPr lang="en-CA" sz="1200" spc="-3">
                <a:solidFill>
                  <a:srgbClr val="464646"/>
                </a:solidFill>
                <a:latin typeface="Roboto Condensed Light" panose="02000000000000000000" pitchFamily="2" charset="0"/>
                <a:cs typeface="Arial Narrow"/>
              </a:rPr>
              <a:t>A </a:t>
            </a:r>
            <a:r>
              <a:rPr lang="en-CA" sz="1200" spc="-33">
                <a:solidFill>
                  <a:srgbClr val="464646"/>
                </a:solidFill>
                <a:latin typeface="Roboto Condensed Light" panose="02000000000000000000" pitchFamily="2" charset="0"/>
                <a:cs typeface="Arial Narrow"/>
              </a:rPr>
              <a:t>wonderful </a:t>
            </a:r>
            <a:r>
              <a:rPr lang="en-CA" sz="1200" spc="-36">
                <a:solidFill>
                  <a:srgbClr val="464646"/>
                </a:solidFill>
                <a:latin typeface="Roboto Condensed Light" panose="02000000000000000000" pitchFamily="2" charset="0"/>
                <a:cs typeface="Arial Narrow"/>
              </a:rPr>
              <a:t>serenity  </a:t>
            </a:r>
            <a:r>
              <a:rPr lang="en-CA" sz="1200" spc="-24">
                <a:solidFill>
                  <a:srgbClr val="464646"/>
                </a:solidFill>
                <a:latin typeface="Roboto Condensed Light" panose="02000000000000000000" pitchFamily="2" charset="0"/>
                <a:cs typeface="Arial Narrow"/>
              </a:rPr>
              <a:t>has </a:t>
            </a:r>
            <a:r>
              <a:rPr lang="en-CA" sz="1200" spc="-30">
                <a:solidFill>
                  <a:srgbClr val="464646"/>
                </a:solidFill>
                <a:latin typeface="Roboto Condensed Light" panose="02000000000000000000" pitchFamily="2" charset="0"/>
                <a:cs typeface="Arial Narrow"/>
              </a:rPr>
              <a:t>taken </a:t>
            </a:r>
            <a:r>
              <a:rPr lang="en-CA" sz="1200" spc="-33">
                <a:solidFill>
                  <a:srgbClr val="464646"/>
                </a:solidFill>
                <a:latin typeface="Roboto Condensed Light" panose="02000000000000000000" pitchFamily="2" charset="0"/>
                <a:cs typeface="Arial Narrow"/>
              </a:rPr>
              <a:t>possession </a:t>
            </a:r>
            <a:r>
              <a:rPr lang="en-CA" sz="1200" spc="-18">
                <a:solidFill>
                  <a:srgbClr val="464646"/>
                </a:solidFill>
                <a:latin typeface="Roboto Condensed Light" panose="02000000000000000000" pitchFamily="2" charset="0"/>
                <a:cs typeface="Arial Narrow"/>
              </a:rPr>
              <a:t>of </a:t>
            </a:r>
            <a:r>
              <a:rPr lang="en-CA" sz="1200" spc="-21">
                <a:solidFill>
                  <a:srgbClr val="464646"/>
                </a:solidFill>
                <a:latin typeface="Roboto Condensed Light" panose="02000000000000000000" pitchFamily="2" charset="0"/>
                <a:cs typeface="Arial Narrow"/>
              </a:rPr>
              <a:t>my </a:t>
            </a:r>
            <a:r>
              <a:rPr lang="en-CA" sz="1200" spc="-30">
                <a:solidFill>
                  <a:srgbClr val="464646"/>
                </a:solidFill>
                <a:latin typeface="Roboto Condensed Light" panose="02000000000000000000" pitchFamily="2" charset="0"/>
                <a:cs typeface="Arial Narrow"/>
              </a:rPr>
              <a:t>entire soul, </a:t>
            </a:r>
            <a:r>
              <a:rPr lang="en-CA" sz="1200" spc="-27">
                <a:solidFill>
                  <a:srgbClr val="464646"/>
                </a:solidFill>
                <a:latin typeface="Roboto Condensed Light" panose="02000000000000000000" pitchFamily="2" charset="0"/>
                <a:cs typeface="Arial Narrow"/>
              </a:rPr>
              <a:t>like </a:t>
            </a:r>
            <a:r>
              <a:rPr lang="en-CA" sz="1200" spc="-30">
                <a:solidFill>
                  <a:srgbClr val="464646"/>
                </a:solidFill>
                <a:latin typeface="Roboto Condensed Light" panose="02000000000000000000" pitchFamily="2" charset="0"/>
                <a:cs typeface="Arial Narrow"/>
              </a:rPr>
              <a:t>these sweet </a:t>
            </a:r>
            <a:r>
              <a:rPr lang="en-CA" sz="1200" spc="-33">
                <a:solidFill>
                  <a:srgbClr val="464646"/>
                </a:solidFill>
                <a:latin typeface="Roboto Condensed Light" panose="02000000000000000000" pitchFamily="2" charset="0"/>
                <a:cs typeface="Arial Narrow"/>
              </a:rPr>
              <a:t>mornings </a:t>
            </a:r>
            <a:r>
              <a:rPr lang="en-CA" sz="1200" spc="-18">
                <a:solidFill>
                  <a:srgbClr val="464646"/>
                </a:solidFill>
                <a:latin typeface="Roboto Condensed Light" panose="02000000000000000000" pitchFamily="2" charset="0"/>
                <a:cs typeface="Arial Narrow"/>
              </a:rPr>
              <a:t>of </a:t>
            </a:r>
            <a:r>
              <a:rPr lang="en-CA" sz="1200" spc="-36">
                <a:solidFill>
                  <a:srgbClr val="464646"/>
                </a:solidFill>
                <a:latin typeface="Roboto Condensed Light" panose="02000000000000000000" pitchFamily="2" charset="0"/>
                <a:cs typeface="Arial Narrow"/>
              </a:rPr>
              <a:t>spring  </a:t>
            </a:r>
            <a:r>
              <a:rPr lang="en-CA" sz="1200" spc="-30">
                <a:solidFill>
                  <a:srgbClr val="464646"/>
                </a:solidFill>
                <a:latin typeface="Roboto Condensed Light" panose="02000000000000000000" pitchFamily="2" charset="0"/>
                <a:cs typeface="Arial Narrow"/>
              </a:rPr>
              <a:t>which </a:t>
            </a:r>
            <a:r>
              <a:rPr lang="en-CA" sz="1200" spc="-3">
                <a:solidFill>
                  <a:srgbClr val="464646"/>
                </a:solidFill>
                <a:latin typeface="Roboto Condensed Light" panose="02000000000000000000" pitchFamily="2" charset="0"/>
                <a:cs typeface="Arial Narrow"/>
              </a:rPr>
              <a:t>I </a:t>
            </a:r>
            <a:r>
              <a:rPr lang="en-CA" sz="1200" spc="-30">
                <a:solidFill>
                  <a:srgbClr val="464646"/>
                </a:solidFill>
                <a:latin typeface="Roboto Condensed Light" panose="02000000000000000000" pitchFamily="2" charset="0"/>
                <a:cs typeface="Arial Narrow"/>
              </a:rPr>
              <a:t>enjoy </a:t>
            </a:r>
            <a:r>
              <a:rPr lang="en-CA" sz="1200" spc="-27">
                <a:solidFill>
                  <a:srgbClr val="464646"/>
                </a:solidFill>
                <a:latin typeface="Roboto Condensed Light" panose="02000000000000000000" pitchFamily="2" charset="0"/>
                <a:cs typeface="Arial Narrow"/>
              </a:rPr>
              <a:t>with </a:t>
            </a:r>
            <a:r>
              <a:rPr lang="en-CA" sz="1200" spc="-21">
                <a:solidFill>
                  <a:srgbClr val="464646"/>
                </a:solidFill>
                <a:latin typeface="Roboto Condensed Light" panose="02000000000000000000" pitchFamily="2" charset="0"/>
                <a:cs typeface="Arial Narrow"/>
              </a:rPr>
              <a:t>my </a:t>
            </a:r>
            <a:r>
              <a:rPr lang="en-CA" sz="1200" spc="-30">
                <a:solidFill>
                  <a:srgbClr val="464646"/>
                </a:solidFill>
                <a:latin typeface="Roboto Condensed Light" panose="02000000000000000000" pitchFamily="2" charset="0"/>
                <a:cs typeface="Arial Narrow"/>
              </a:rPr>
              <a:t>whole heart. </a:t>
            </a:r>
            <a:r>
              <a:rPr lang="en-CA" sz="1200" spc="-3">
                <a:solidFill>
                  <a:srgbClr val="464646"/>
                </a:solidFill>
                <a:latin typeface="Roboto Condensed Light" panose="02000000000000000000" pitchFamily="2" charset="0"/>
                <a:cs typeface="Arial Narrow"/>
              </a:rPr>
              <a:t>I </a:t>
            </a:r>
            <a:r>
              <a:rPr lang="en-CA" sz="1200" spc="-21">
                <a:solidFill>
                  <a:srgbClr val="464646"/>
                </a:solidFill>
                <a:latin typeface="Roboto Condensed Light" panose="02000000000000000000" pitchFamily="2" charset="0"/>
                <a:cs typeface="Arial Narrow"/>
              </a:rPr>
              <a:t>am </a:t>
            </a:r>
            <a:r>
              <a:rPr lang="en-CA" sz="1200" spc="-30">
                <a:solidFill>
                  <a:srgbClr val="464646"/>
                </a:solidFill>
                <a:latin typeface="Roboto Condensed Light" panose="02000000000000000000" pitchFamily="2" charset="0"/>
                <a:cs typeface="Arial Narrow"/>
              </a:rPr>
              <a:t>alone, </a:t>
            </a:r>
            <a:r>
              <a:rPr lang="en-CA" sz="1200" spc="-24">
                <a:solidFill>
                  <a:srgbClr val="464646"/>
                </a:solidFill>
                <a:latin typeface="Roboto Condensed Light" panose="02000000000000000000" pitchFamily="2" charset="0"/>
                <a:cs typeface="Arial Narrow"/>
              </a:rPr>
              <a:t>and </a:t>
            </a:r>
            <a:r>
              <a:rPr lang="en-CA" sz="1200" spc="-27">
                <a:solidFill>
                  <a:srgbClr val="464646"/>
                </a:solidFill>
                <a:latin typeface="Roboto Condensed Light" panose="02000000000000000000" pitchFamily="2" charset="0"/>
                <a:cs typeface="Arial Narrow"/>
              </a:rPr>
              <a:t>feel </a:t>
            </a:r>
            <a:r>
              <a:rPr lang="en-CA" sz="1200" spc="-24">
                <a:solidFill>
                  <a:srgbClr val="464646"/>
                </a:solidFill>
                <a:latin typeface="Roboto Condensed Light" panose="02000000000000000000" pitchFamily="2" charset="0"/>
                <a:cs typeface="Arial Narrow"/>
              </a:rPr>
              <a:t>the </a:t>
            </a:r>
            <a:r>
              <a:rPr lang="en-CA" sz="1200" spc="-30">
                <a:solidFill>
                  <a:srgbClr val="464646"/>
                </a:solidFill>
                <a:latin typeface="Roboto Condensed Light" panose="02000000000000000000" pitchFamily="2" charset="0"/>
                <a:cs typeface="Arial Narrow"/>
              </a:rPr>
              <a:t>charm </a:t>
            </a:r>
            <a:r>
              <a:rPr lang="en-CA" sz="1200" spc="-18">
                <a:solidFill>
                  <a:srgbClr val="464646"/>
                </a:solidFill>
                <a:latin typeface="Roboto Condensed Light" panose="02000000000000000000" pitchFamily="2" charset="0"/>
                <a:cs typeface="Arial Narrow"/>
              </a:rPr>
              <a:t>of </a:t>
            </a:r>
            <a:r>
              <a:rPr lang="en-CA" sz="1200" spc="-36">
                <a:solidFill>
                  <a:srgbClr val="464646"/>
                </a:solidFill>
                <a:latin typeface="Roboto Condensed Light" panose="02000000000000000000" pitchFamily="2" charset="0"/>
                <a:cs typeface="Arial Narrow"/>
              </a:rPr>
              <a:t>existence  </a:t>
            </a:r>
            <a:r>
              <a:rPr lang="en-CA" sz="1200" spc="-18">
                <a:solidFill>
                  <a:srgbClr val="464646"/>
                </a:solidFill>
                <a:latin typeface="Roboto Condensed Light" panose="02000000000000000000" pitchFamily="2" charset="0"/>
                <a:cs typeface="Arial Narrow"/>
              </a:rPr>
              <a:t>in</a:t>
            </a:r>
            <a:r>
              <a:rPr lang="en-CA" sz="1200" spc="-67">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this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spot,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which</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was</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created</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for</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bliss</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of</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souls</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like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mine.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I</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am</a:t>
            </a:r>
            <a:r>
              <a:rPr lang="en-CA" sz="1200" spc="-67">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so</a:t>
            </a:r>
            <a:r>
              <a:rPr lang="en-CA" sz="1200" spc="-64">
                <a:solidFill>
                  <a:srgbClr val="464646"/>
                </a:solidFill>
                <a:latin typeface="Roboto Condensed Light" panose="02000000000000000000" pitchFamily="2" charset="0"/>
                <a:cs typeface="Arial Narrow"/>
              </a:rPr>
              <a:t> </a:t>
            </a:r>
            <a:r>
              <a:rPr lang="en-CA" sz="1200" spc="-45">
                <a:solidFill>
                  <a:srgbClr val="464646"/>
                </a:solidFill>
                <a:latin typeface="Roboto Condensed Light" panose="02000000000000000000" pitchFamily="2" charset="0"/>
                <a:cs typeface="Arial Narrow"/>
              </a:rPr>
              <a:t>happy,</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my  </a:t>
            </a:r>
            <a:r>
              <a:rPr lang="en-CA" sz="1200" spc="-27">
                <a:solidFill>
                  <a:srgbClr val="464646"/>
                </a:solidFill>
                <a:latin typeface="Roboto Condensed Light" panose="02000000000000000000" pitchFamily="2" charset="0"/>
                <a:cs typeface="Arial Narrow"/>
              </a:rPr>
              <a:t>dear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friend,</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so</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absorbed</a:t>
            </a:r>
            <a:r>
              <a:rPr lang="en-CA" sz="1200" spc="-61">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in</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exquisite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sense</a:t>
            </a:r>
            <a:r>
              <a:rPr lang="en-CA" sz="1200" spc="-61">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of</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mere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tranquil</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existence.</a:t>
            </a:r>
            <a:endParaRPr lang="en-US"/>
          </a:p>
        </p:txBody>
      </p:sp>
    </p:spTree>
    <p:extLst>
      <p:ext uri="{BB962C8B-B14F-4D97-AF65-F5344CB8AC3E}">
        <p14:creationId xmlns:p14="http://schemas.microsoft.com/office/powerpoint/2010/main" val="36645628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Related Research B">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3BF8330-F21B-D442-AE37-1705C7870D3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9" name="Rectangle 28">
            <a:extLst>
              <a:ext uri="{FF2B5EF4-FFF2-40B4-BE49-F238E27FC236}">
                <a16:creationId xmlns:a16="http://schemas.microsoft.com/office/drawing/2014/main" id="{9942D4EE-B043-184F-8E87-10B454B4B973}"/>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Slide Number Placeholder 2">
            <a:extLst>
              <a:ext uri="{FF2B5EF4-FFF2-40B4-BE49-F238E27FC236}">
                <a16:creationId xmlns:a16="http://schemas.microsoft.com/office/drawing/2014/main" id="{6D6EE580-574A-DB45-9535-25D80D4E2DD9}"/>
              </a:ext>
            </a:extLst>
          </p:cNvPr>
          <p:cNvSpPr>
            <a:spLocks noGrp="1"/>
          </p:cNvSpPr>
          <p:nvPr>
            <p:ph type="sldNum" sz="quarter" idx="10"/>
          </p:nvPr>
        </p:nvSpPr>
        <p:spPr/>
        <p:txBody>
          <a:bodyPr>
            <a:noAutofit/>
          </a:body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3983" y="481675"/>
            <a:ext cx="2419409" cy="1217613"/>
          </a:xfrm>
          <a:prstGeom prst="rect">
            <a:avLst/>
          </a:prstGeom>
        </p:spPr>
        <p:txBody>
          <a:bodyPr>
            <a:noAutofit/>
          </a:bodyPr>
          <a:lstStyle>
            <a:lvl1pPr>
              <a:defRPr sz="1800" b="1" i="0">
                <a:latin typeface="Montserrat SemiBold" pitchFamily="2" charset="77"/>
              </a:defRPr>
            </a:lvl1pPr>
          </a:lstStyle>
          <a:p>
            <a:endParaRPr lang="en-US"/>
          </a:p>
        </p:txBody>
      </p:sp>
      <p:sp>
        <p:nvSpPr>
          <p:cNvPr id="14" name="Picture Placeholder 31">
            <a:extLst>
              <a:ext uri="{FF2B5EF4-FFF2-40B4-BE49-F238E27FC236}">
                <a16:creationId xmlns:a16="http://schemas.microsoft.com/office/drawing/2014/main" id="{9D81BA75-D3B6-FE4B-9E28-055DAEF016DA}"/>
              </a:ext>
            </a:extLst>
          </p:cNvPr>
          <p:cNvSpPr>
            <a:spLocks noGrp="1"/>
          </p:cNvSpPr>
          <p:nvPr>
            <p:ph type="pic" sz="quarter" idx="13"/>
          </p:nvPr>
        </p:nvSpPr>
        <p:spPr>
          <a:xfrm>
            <a:off x="6463627" y="481675"/>
            <a:ext cx="2419409" cy="1217613"/>
          </a:xfrm>
          <a:prstGeom prst="rect">
            <a:avLst/>
          </a:prstGeom>
        </p:spPr>
        <p:txBody>
          <a:bodyPr>
            <a:noAutofit/>
          </a:bodyPr>
          <a:lstStyle>
            <a:lvl1pPr>
              <a:defRPr sz="1800" b="1" i="0">
                <a:latin typeface="Montserrat SemiBold" pitchFamily="2" charset="77"/>
              </a:defRPr>
            </a:lvl1pPr>
          </a:lstStyle>
          <a:p>
            <a:endParaRPr lang="en-US"/>
          </a:p>
        </p:txBody>
      </p:sp>
      <p:sp>
        <p:nvSpPr>
          <p:cNvPr id="15" name="Picture Placeholder 31">
            <a:extLst>
              <a:ext uri="{FF2B5EF4-FFF2-40B4-BE49-F238E27FC236}">
                <a16:creationId xmlns:a16="http://schemas.microsoft.com/office/drawing/2014/main" id="{63BF6C5D-F071-0843-B2AB-0EEC00DDAA7E}"/>
              </a:ext>
            </a:extLst>
          </p:cNvPr>
          <p:cNvSpPr>
            <a:spLocks noGrp="1"/>
          </p:cNvSpPr>
          <p:nvPr>
            <p:ph type="pic" sz="quarter" idx="14"/>
          </p:nvPr>
        </p:nvSpPr>
        <p:spPr>
          <a:xfrm>
            <a:off x="9280205" y="481675"/>
            <a:ext cx="2419409" cy="1217613"/>
          </a:xfrm>
          <a:prstGeom prst="rect">
            <a:avLst/>
          </a:prstGeom>
        </p:spPr>
        <p:txBody>
          <a:bodyPr>
            <a:noAutofit/>
          </a:bodyPr>
          <a:lstStyle>
            <a:lvl1pPr>
              <a:defRPr sz="1800" b="1" i="0">
                <a:latin typeface="Montserrat SemiBold" pitchFamily="2" charset="77"/>
              </a:defRPr>
            </a:lvl1pPr>
          </a:lstStyle>
          <a:p>
            <a:endParaRPr lang="en-US"/>
          </a:p>
        </p:txBody>
      </p:sp>
      <p:sp>
        <p:nvSpPr>
          <p:cNvPr id="4" name="Text Placeholder 3">
            <a:extLst>
              <a:ext uri="{FF2B5EF4-FFF2-40B4-BE49-F238E27FC236}">
                <a16:creationId xmlns:a16="http://schemas.microsoft.com/office/drawing/2014/main" id="{35FEB7B1-6275-0248-A0C2-CFA4FE5E587C}"/>
              </a:ext>
            </a:extLst>
          </p:cNvPr>
          <p:cNvSpPr>
            <a:spLocks noGrp="1"/>
          </p:cNvSpPr>
          <p:nvPr>
            <p:ph type="body" sz="quarter" idx="15" hasCustomPrompt="1"/>
          </p:nvPr>
        </p:nvSpPr>
        <p:spPr>
          <a:xfrm>
            <a:off x="3661721" y="2852939"/>
            <a:ext cx="2435073" cy="446087"/>
          </a:xfrm>
          <a:prstGeom prst="rect">
            <a:avLst/>
          </a:prstGeom>
        </p:spPr>
        <p:txBody>
          <a:bodyPr lIns="0" tIns="0" rIns="0" bIns="0">
            <a:noAutofit/>
          </a:bodyPr>
          <a:lstStyle>
            <a:lvl1pPr marL="0" indent="0">
              <a:buNone/>
              <a:defRPr sz="1600" b="0" i="0">
                <a:solidFill>
                  <a:srgbClr val="2576B7"/>
                </a:solidFill>
                <a:latin typeface="Exo" panose="020B0604020202020204" charset="0"/>
              </a:defRPr>
            </a:lvl1pPr>
          </a:lstStyle>
          <a:p>
            <a:pPr lvl="0"/>
            <a:r>
              <a:rPr lang="en-US" dirty="0"/>
              <a:t>Observe the Evolution of Quantum Capability</a:t>
            </a:r>
          </a:p>
        </p:txBody>
      </p:sp>
      <p:sp>
        <p:nvSpPr>
          <p:cNvPr id="24" name="Text Placeholder 3">
            <a:extLst>
              <a:ext uri="{FF2B5EF4-FFF2-40B4-BE49-F238E27FC236}">
                <a16:creationId xmlns:a16="http://schemas.microsoft.com/office/drawing/2014/main" id="{108CB76C-02AD-EF41-B531-F5DB3CB2D699}"/>
              </a:ext>
            </a:extLst>
          </p:cNvPr>
          <p:cNvSpPr>
            <a:spLocks noGrp="1"/>
          </p:cNvSpPr>
          <p:nvPr>
            <p:ph type="body" sz="quarter" idx="19" hasCustomPrompt="1"/>
          </p:nvPr>
        </p:nvSpPr>
        <p:spPr>
          <a:xfrm>
            <a:off x="6476173" y="2852939"/>
            <a:ext cx="2435073" cy="446087"/>
          </a:xfrm>
          <a:prstGeom prst="rect">
            <a:avLst/>
          </a:prstGeom>
        </p:spPr>
        <p:txBody>
          <a:bodyPr lIns="0" tIns="0" rIns="0" bIns="0">
            <a:noAutofit/>
          </a:bodyPr>
          <a:lstStyle>
            <a:lvl1pPr marL="0" indent="0">
              <a:buNone/>
              <a:defRPr sz="1600" b="0" i="0">
                <a:solidFill>
                  <a:srgbClr val="2576B7"/>
                </a:solidFill>
                <a:latin typeface="Exo" panose="020B0604020202020204" charset="0"/>
              </a:defRPr>
            </a:lvl1pPr>
          </a:lstStyle>
          <a:p>
            <a:pPr lvl="0"/>
            <a:r>
              <a:rPr lang="en-US"/>
              <a:t>Observe the Evolution of Quantum Capability</a:t>
            </a:r>
          </a:p>
        </p:txBody>
      </p:sp>
      <p:sp>
        <p:nvSpPr>
          <p:cNvPr id="26" name="Text Placeholder 3">
            <a:extLst>
              <a:ext uri="{FF2B5EF4-FFF2-40B4-BE49-F238E27FC236}">
                <a16:creationId xmlns:a16="http://schemas.microsoft.com/office/drawing/2014/main" id="{8AD22B1A-68AA-BD46-9959-0E6C0630032C}"/>
              </a:ext>
            </a:extLst>
          </p:cNvPr>
          <p:cNvSpPr>
            <a:spLocks noGrp="1"/>
          </p:cNvSpPr>
          <p:nvPr>
            <p:ph type="body" sz="quarter" idx="21" hasCustomPrompt="1"/>
          </p:nvPr>
        </p:nvSpPr>
        <p:spPr>
          <a:xfrm>
            <a:off x="9284687" y="2852939"/>
            <a:ext cx="2435073" cy="446087"/>
          </a:xfrm>
          <a:prstGeom prst="rect">
            <a:avLst/>
          </a:prstGeom>
        </p:spPr>
        <p:txBody>
          <a:bodyPr lIns="0" tIns="0" rIns="0" bIns="0">
            <a:noAutofit/>
          </a:bodyPr>
          <a:lstStyle>
            <a:lvl1pPr marL="0" indent="0">
              <a:buNone/>
              <a:defRPr sz="1600" b="0" i="0">
                <a:solidFill>
                  <a:srgbClr val="2576B7"/>
                </a:solidFill>
                <a:latin typeface="Exo" panose="020B0604020202020204" charset="0"/>
              </a:defRPr>
            </a:lvl1pPr>
          </a:lstStyle>
          <a:p>
            <a:pPr lvl="0"/>
            <a:r>
              <a:rPr lang="en-US"/>
              <a:t>Observe the Evolution of Quantum Capability</a:t>
            </a:r>
          </a:p>
        </p:txBody>
      </p:sp>
      <p:sp>
        <p:nvSpPr>
          <p:cNvPr id="17" name="Title 1">
            <a:extLst>
              <a:ext uri="{FF2B5EF4-FFF2-40B4-BE49-F238E27FC236}">
                <a16:creationId xmlns:a16="http://schemas.microsoft.com/office/drawing/2014/main" id="{0E684A7A-566C-524F-9059-7AED86894B10}"/>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dirty="0"/>
              <a:t>Related Info-Tech</a:t>
            </a:r>
            <a:br>
              <a:rPr lang="en-US" dirty="0"/>
            </a:br>
            <a:r>
              <a:rPr lang="en-US" dirty="0"/>
              <a:t>Research</a:t>
            </a:r>
          </a:p>
        </p:txBody>
      </p:sp>
      <p:sp>
        <p:nvSpPr>
          <p:cNvPr id="16" name="Text Placeholder 12">
            <a:extLst>
              <a:ext uri="{FF2B5EF4-FFF2-40B4-BE49-F238E27FC236}">
                <a16:creationId xmlns:a16="http://schemas.microsoft.com/office/drawing/2014/main" id="{9F3B8851-8350-BE4D-B06B-DD115F0F0D52}"/>
              </a:ext>
            </a:extLst>
          </p:cNvPr>
          <p:cNvSpPr>
            <a:spLocks noGrp="1"/>
          </p:cNvSpPr>
          <p:nvPr>
            <p:ph type="body" sz="quarter" idx="24" hasCustomPrompt="1"/>
          </p:nvPr>
        </p:nvSpPr>
        <p:spPr>
          <a:xfrm>
            <a:off x="3661721" y="3489960"/>
            <a:ext cx="2533969" cy="2327365"/>
          </a:xfrm>
          <a:prstGeom prst="rect">
            <a:avLst/>
          </a:prstGeom>
        </p:spPr>
        <p:txBody>
          <a:bodyPr lIns="0" tIns="0" rIns="0" bIns="0">
            <a:noAutofit/>
          </a:bodyPr>
          <a:lstStyle>
            <a:lvl1pPr marL="0" indent="0">
              <a:lnSpc>
                <a:spcPts val="1600"/>
              </a:lnSpc>
              <a:spcBef>
                <a:spcPts val="600"/>
              </a:spcBef>
              <a:buNone/>
              <a:defRPr sz="1200" b="0" i="0">
                <a:solidFill>
                  <a:srgbClr val="4A4A4A"/>
                </a:solidFill>
                <a:latin typeface="Roboto Condensed Light" panose="02000000000000000000" pitchFamily="2" charset="0"/>
                <a:ea typeface="Roboto Condensed Light" panose="02000000000000000000" pitchFamily="2" charset="0"/>
              </a:defRPr>
            </a:lvl1pPr>
            <a:lvl2pPr>
              <a:lnSpc>
                <a:spcPts val="1600"/>
              </a:lnSpc>
              <a:defRPr sz="1200" b="0" i="0">
                <a:latin typeface="Roboto Condensed Light" panose="02000000000000000000" pitchFamily="2" charset="0"/>
                <a:ea typeface="Roboto Condensed Light" panose="02000000000000000000" pitchFamily="2" charset="0"/>
              </a:defRPr>
            </a:lvl2pPr>
            <a:lvl3pPr>
              <a:lnSpc>
                <a:spcPts val="1600"/>
              </a:lnSpc>
              <a:defRPr sz="1200" b="0" i="0">
                <a:latin typeface="Roboto Condensed Light" panose="02000000000000000000" pitchFamily="2" charset="0"/>
                <a:ea typeface="Roboto Condensed Light" panose="02000000000000000000" pitchFamily="2" charset="0"/>
              </a:defRPr>
            </a:lvl3pPr>
            <a:lvl4pPr>
              <a:lnSpc>
                <a:spcPts val="1600"/>
              </a:lnSpc>
              <a:defRPr sz="1200" b="0" i="0">
                <a:latin typeface="Roboto Condensed Light" panose="02000000000000000000" pitchFamily="2" charset="0"/>
                <a:ea typeface="Roboto Condensed Light" panose="02000000000000000000" pitchFamily="2" charset="0"/>
              </a:defRPr>
            </a:lvl4pPr>
            <a:lvl5pPr>
              <a:lnSpc>
                <a:spcPts val="1600"/>
              </a:lnSpc>
              <a:defRPr sz="1200" b="0" i="0">
                <a:latin typeface="Roboto Condensed Light" panose="02000000000000000000" pitchFamily="2" charset="0"/>
                <a:ea typeface="Roboto Condensed Light" panose="02000000000000000000" pitchFamily="2" charset="0"/>
              </a:defRPr>
            </a:lvl5pPr>
          </a:lstStyle>
          <a:p>
            <a:pPr marL="7701" marR="3081">
              <a:spcBef>
                <a:spcPts val="55"/>
              </a:spcBef>
            </a:pPr>
            <a:r>
              <a:rPr lang="en-CA" sz="1200" spc="-3" dirty="0">
                <a:solidFill>
                  <a:srgbClr val="464646"/>
                </a:solidFill>
                <a:latin typeface="Roboto Condensed Light" panose="02000000000000000000" pitchFamily="2" charset="0"/>
                <a:cs typeface="Arial Narrow"/>
              </a:rPr>
              <a:t>I </a:t>
            </a:r>
            <a:r>
              <a:rPr lang="en-CA" sz="1200" spc="-27" dirty="0">
                <a:solidFill>
                  <a:srgbClr val="464646"/>
                </a:solidFill>
                <a:latin typeface="Roboto Condensed Light" panose="02000000000000000000" pitchFamily="2" charset="0"/>
                <a:cs typeface="Arial Narrow"/>
              </a:rPr>
              <a:t>sink </a:t>
            </a:r>
            <a:r>
              <a:rPr lang="en-CA" sz="1200" spc="-30" dirty="0">
                <a:solidFill>
                  <a:srgbClr val="464646"/>
                </a:solidFill>
                <a:latin typeface="Roboto Condensed Light" panose="02000000000000000000" pitchFamily="2" charset="0"/>
                <a:cs typeface="Arial Narrow"/>
              </a:rPr>
              <a:t>under </a:t>
            </a:r>
            <a:r>
              <a:rPr lang="en-CA" sz="1200" spc="-24" dirty="0">
                <a:solidFill>
                  <a:srgbClr val="464646"/>
                </a:solidFill>
                <a:latin typeface="Roboto Condensed Light" panose="02000000000000000000" pitchFamily="2" charset="0"/>
                <a:cs typeface="Arial Narrow"/>
              </a:rPr>
              <a:t>the </a:t>
            </a:r>
            <a:r>
              <a:rPr lang="en-CA" sz="1200" spc="-30" dirty="0">
                <a:solidFill>
                  <a:srgbClr val="464646"/>
                </a:solidFill>
                <a:latin typeface="Roboto Condensed Light" panose="02000000000000000000" pitchFamily="2" charset="0"/>
                <a:cs typeface="Arial Narrow"/>
              </a:rPr>
              <a:t>weight </a:t>
            </a:r>
            <a:r>
              <a:rPr lang="en-CA" sz="1200" spc="-18" dirty="0">
                <a:solidFill>
                  <a:srgbClr val="464646"/>
                </a:solidFill>
                <a:latin typeface="Roboto Condensed Light" panose="02000000000000000000" pitchFamily="2" charset="0"/>
                <a:cs typeface="Arial Narrow"/>
              </a:rPr>
              <a:t>of </a:t>
            </a:r>
            <a:r>
              <a:rPr lang="en-CA" sz="1200" spc="-24" dirty="0">
                <a:solidFill>
                  <a:srgbClr val="464646"/>
                </a:solidFill>
                <a:latin typeface="Roboto Condensed Light" panose="02000000000000000000" pitchFamily="2" charset="0"/>
                <a:cs typeface="Arial Narrow"/>
              </a:rPr>
              <a:t>the </a:t>
            </a:r>
            <a:r>
              <a:rPr lang="en-CA" sz="1200" spc="-33" dirty="0">
                <a:solidFill>
                  <a:srgbClr val="464646"/>
                </a:solidFill>
                <a:latin typeface="Roboto Condensed Light" panose="02000000000000000000" pitchFamily="2" charset="0"/>
                <a:cs typeface="Arial Narrow"/>
              </a:rPr>
              <a:t>splendour </a:t>
            </a:r>
            <a:r>
              <a:rPr lang="en-CA" sz="1200" spc="-18" dirty="0">
                <a:solidFill>
                  <a:srgbClr val="464646"/>
                </a:solidFill>
                <a:latin typeface="Roboto Condensed Light" panose="02000000000000000000" pitchFamily="2" charset="0"/>
                <a:cs typeface="Arial Narrow"/>
              </a:rPr>
              <a:t>of </a:t>
            </a:r>
            <a:r>
              <a:rPr lang="en-CA" sz="1200" spc="-30" dirty="0">
                <a:solidFill>
                  <a:srgbClr val="464646"/>
                </a:solidFill>
                <a:latin typeface="Roboto Condensed Light" panose="02000000000000000000" pitchFamily="2" charset="0"/>
                <a:cs typeface="Arial Narrow"/>
              </a:rPr>
              <a:t>these </a:t>
            </a:r>
            <a:r>
              <a:rPr lang="en-CA" sz="1200" spc="-33" dirty="0">
                <a:solidFill>
                  <a:srgbClr val="464646"/>
                </a:solidFill>
                <a:latin typeface="Roboto Condensed Light" panose="02000000000000000000" pitchFamily="2" charset="0"/>
                <a:cs typeface="Arial Narrow"/>
              </a:rPr>
              <a:t>visions! </a:t>
            </a:r>
            <a:r>
              <a:rPr lang="en-CA" sz="1200" spc="-3" dirty="0">
                <a:solidFill>
                  <a:srgbClr val="464646"/>
                </a:solidFill>
                <a:latin typeface="Roboto Condensed Light" panose="02000000000000000000" pitchFamily="2" charset="0"/>
                <a:cs typeface="Arial Narrow"/>
              </a:rPr>
              <a:t>A </a:t>
            </a:r>
            <a:r>
              <a:rPr lang="en-CA" sz="1200" spc="-33" dirty="0">
                <a:solidFill>
                  <a:srgbClr val="464646"/>
                </a:solidFill>
                <a:latin typeface="Roboto Condensed Light" panose="02000000000000000000" pitchFamily="2" charset="0"/>
                <a:cs typeface="Arial Narrow"/>
              </a:rPr>
              <a:t>wonderful </a:t>
            </a:r>
            <a:r>
              <a:rPr lang="en-CA" sz="1200" spc="-36" dirty="0">
                <a:solidFill>
                  <a:srgbClr val="464646"/>
                </a:solidFill>
                <a:latin typeface="Roboto Condensed Light" panose="02000000000000000000" pitchFamily="2" charset="0"/>
                <a:cs typeface="Arial Narrow"/>
              </a:rPr>
              <a:t>serenity  </a:t>
            </a:r>
            <a:r>
              <a:rPr lang="en-CA" sz="1200" spc="-24" dirty="0">
                <a:solidFill>
                  <a:srgbClr val="464646"/>
                </a:solidFill>
                <a:latin typeface="Roboto Condensed Light" panose="02000000000000000000" pitchFamily="2" charset="0"/>
                <a:cs typeface="Arial Narrow"/>
              </a:rPr>
              <a:t>has </a:t>
            </a:r>
            <a:r>
              <a:rPr lang="en-CA" sz="1200" spc="-30" dirty="0">
                <a:solidFill>
                  <a:srgbClr val="464646"/>
                </a:solidFill>
                <a:latin typeface="Roboto Condensed Light" panose="02000000000000000000" pitchFamily="2" charset="0"/>
                <a:cs typeface="Arial Narrow"/>
              </a:rPr>
              <a:t>taken </a:t>
            </a:r>
            <a:r>
              <a:rPr lang="en-CA" sz="1200" spc="-33" dirty="0">
                <a:solidFill>
                  <a:srgbClr val="464646"/>
                </a:solidFill>
                <a:latin typeface="Roboto Condensed Light" panose="02000000000000000000" pitchFamily="2" charset="0"/>
                <a:cs typeface="Arial Narrow"/>
              </a:rPr>
              <a:t>possession </a:t>
            </a:r>
            <a:r>
              <a:rPr lang="en-CA" sz="1200" spc="-18" dirty="0">
                <a:solidFill>
                  <a:srgbClr val="464646"/>
                </a:solidFill>
                <a:latin typeface="Roboto Condensed Light" panose="02000000000000000000" pitchFamily="2" charset="0"/>
                <a:cs typeface="Arial Narrow"/>
              </a:rPr>
              <a:t>of </a:t>
            </a:r>
            <a:r>
              <a:rPr lang="en-CA" sz="1200" spc="-21" dirty="0">
                <a:solidFill>
                  <a:srgbClr val="464646"/>
                </a:solidFill>
                <a:latin typeface="Roboto Condensed Light" panose="02000000000000000000" pitchFamily="2" charset="0"/>
                <a:cs typeface="Arial Narrow"/>
              </a:rPr>
              <a:t>my </a:t>
            </a:r>
            <a:r>
              <a:rPr lang="en-CA" sz="1200" spc="-30" dirty="0">
                <a:solidFill>
                  <a:srgbClr val="464646"/>
                </a:solidFill>
                <a:latin typeface="Roboto Condensed Light" panose="02000000000000000000" pitchFamily="2" charset="0"/>
                <a:cs typeface="Arial Narrow"/>
              </a:rPr>
              <a:t>entire soul, </a:t>
            </a:r>
            <a:r>
              <a:rPr lang="en-CA" sz="1200" spc="-27" dirty="0">
                <a:solidFill>
                  <a:srgbClr val="464646"/>
                </a:solidFill>
                <a:latin typeface="Roboto Condensed Light" panose="02000000000000000000" pitchFamily="2" charset="0"/>
                <a:cs typeface="Arial Narrow"/>
              </a:rPr>
              <a:t>like </a:t>
            </a:r>
            <a:r>
              <a:rPr lang="en-CA" sz="1200" spc="-30" dirty="0">
                <a:solidFill>
                  <a:srgbClr val="464646"/>
                </a:solidFill>
                <a:latin typeface="Roboto Condensed Light" panose="02000000000000000000" pitchFamily="2" charset="0"/>
                <a:cs typeface="Arial Narrow"/>
              </a:rPr>
              <a:t>these sweet </a:t>
            </a:r>
            <a:r>
              <a:rPr lang="en-CA" sz="1200" spc="-33" dirty="0">
                <a:solidFill>
                  <a:srgbClr val="464646"/>
                </a:solidFill>
                <a:latin typeface="Roboto Condensed Light" panose="02000000000000000000" pitchFamily="2" charset="0"/>
                <a:cs typeface="Arial Narrow"/>
              </a:rPr>
              <a:t>mornings </a:t>
            </a:r>
            <a:r>
              <a:rPr lang="en-CA" sz="1200" spc="-18" dirty="0">
                <a:solidFill>
                  <a:srgbClr val="464646"/>
                </a:solidFill>
                <a:latin typeface="Roboto Condensed Light" panose="02000000000000000000" pitchFamily="2" charset="0"/>
                <a:cs typeface="Arial Narrow"/>
              </a:rPr>
              <a:t>of </a:t>
            </a:r>
            <a:r>
              <a:rPr lang="en-CA" sz="1200" spc="-36" dirty="0">
                <a:solidFill>
                  <a:srgbClr val="464646"/>
                </a:solidFill>
                <a:latin typeface="Roboto Condensed Light" panose="02000000000000000000" pitchFamily="2" charset="0"/>
                <a:cs typeface="Arial Narrow"/>
              </a:rPr>
              <a:t>spring  </a:t>
            </a:r>
            <a:r>
              <a:rPr lang="en-CA" sz="1200" spc="-30" dirty="0">
                <a:solidFill>
                  <a:srgbClr val="464646"/>
                </a:solidFill>
                <a:latin typeface="Roboto Condensed Light" panose="02000000000000000000" pitchFamily="2" charset="0"/>
                <a:cs typeface="Arial Narrow"/>
              </a:rPr>
              <a:t>which </a:t>
            </a:r>
            <a:r>
              <a:rPr lang="en-CA" sz="1200" spc="-3" dirty="0">
                <a:solidFill>
                  <a:srgbClr val="464646"/>
                </a:solidFill>
                <a:latin typeface="Roboto Condensed Light" panose="02000000000000000000" pitchFamily="2" charset="0"/>
                <a:cs typeface="Arial Narrow"/>
              </a:rPr>
              <a:t>I </a:t>
            </a:r>
            <a:r>
              <a:rPr lang="en-CA" sz="1200" spc="-30" dirty="0">
                <a:solidFill>
                  <a:srgbClr val="464646"/>
                </a:solidFill>
                <a:latin typeface="Roboto Condensed Light" panose="02000000000000000000" pitchFamily="2" charset="0"/>
                <a:cs typeface="Arial Narrow"/>
              </a:rPr>
              <a:t>enjoy </a:t>
            </a:r>
            <a:r>
              <a:rPr lang="en-CA" sz="1200" spc="-27" dirty="0">
                <a:solidFill>
                  <a:srgbClr val="464646"/>
                </a:solidFill>
                <a:latin typeface="Roboto Condensed Light" panose="02000000000000000000" pitchFamily="2" charset="0"/>
                <a:cs typeface="Arial Narrow"/>
              </a:rPr>
              <a:t>with </a:t>
            </a:r>
            <a:r>
              <a:rPr lang="en-CA" sz="1200" spc="-21" dirty="0">
                <a:solidFill>
                  <a:srgbClr val="464646"/>
                </a:solidFill>
                <a:latin typeface="Roboto Condensed Light" panose="02000000000000000000" pitchFamily="2" charset="0"/>
                <a:cs typeface="Arial Narrow"/>
              </a:rPr>
              <a:t>my </a:t>
            </a:r>
            <a:r>
              <a:rPr lang="en-CA" sz="1200" spc="-30" dirty="0">
                <a:solidFill>
                  <a:srgbClr val="464646"/>
                </a:solidFill>
                <a:latin typeface="Roboto Condensed Light" panose="02000000000000000000" pitchFamily="2" charset="0"/>
                <a:cs typeface="Arial Narrow"/>
              </a:rPr>
              <a:t>whole heart. </a:t>
            </a:r>
            <a:r>
              <a:rPr lang="en-CA" sz="1200" spc="-3" dirty="0">
                <a:solidFill>
                  <a:srgbClr val="464646"/>
                </a:solidFill>
                <a:latin typeface="Roboto Condensed Light" panose="02000000000000000000" pitchFamily="2" charset="0"/>
                <a:cs typeface="Arial Narrow"/>
              </a:rPr>
              <a:t>I </a:t>
            </a:r>
            <a:r>
              <a:rPr lang="en-CA" sz="1200" spc="-21" dirty="0">
                <a:solidFill>
                  <a:srgbClr val="464646"/>
                </a:solidFill>
                <a:latin typeface="Roboto Condensed Light" panose="02000000000000000000" pitchFamily="2" charset="0"/>
                <a:cs typeface="Arial Narrow"/>
              </a:rPr>
              <a:t>am </a:t>
            </a:r>
            <a:r>
              <a:rPr lang="en-CA" sz="1200" spc="-30" dirty="0">
                <a:solidFill>
                  <a:srgbClr val="464646"/>
                </a:solidFill>
                <a:latin typeface="Roboto Condensed Light" panose="02000000000000000000" pitchFamily="2" charset="0"/>
                <a:cs typeface="Arial Narrow"/>
              </a:rPr>
              <a:t>alone, </a:t>
            </a:r>
            <a:r>
              <a:rPr lang="en-CA" sz="1200" spc="-24" dirty="0">
                <a:solidFill>
                  <a:srgbClr val="464646"/>
                </a:solidFill>
                <a:latin typeface="Roboto Condensed Light" panose="02000000000000000000" pitchFamily="2" charset="0"/>
                <a:cs typeface="Arial Narrow"/>
              </a:rPr>
              <a:t>and </a:t>
            </a:r>
            <a:r>
              <a:rPr lang="en-CA" sz="1200" spc="-27" dirty="0">
                <a:solidFill>
                  <a:srgbClr val="464646"/>
                </a:solidFill>
                <a:latin typeface="Roboto Condensed Light" panose="02000000000000000000" pitchFamily="2" charset="0"/>
                <a:cs typeface="Arial Narrow"/>
              </a:rPr>
              <a:t>feel </a:t>
            </a:r>
            <a:r>
              <a:rPr lang="en-CA" sz="1200" spc="-24" dirty="0">
                <a:solidFill>
                  <a:srgbClr val="464646"/>
                </a:solidFill>
                <a:latin typeface="Roboto Condensed Light" panose="02000000000000000000" pitchFamily="2" charset="0"/>
                <a:cs typeface="Arial Narrow"/>
              </a:rPr>
              <a:t>the </a:t>
            </a:r>
            <a:r>
              <a:rPr lang="en-CA" sz="1200" spc="-30" dirty="0">
                <a:solidFill>
                  <a:srgbClr val="464646"/>
                </a:solidFill>
                <a:latin typeface="Roboto Condensed Light" panose="02000000000000000000" pitchFamily="2" charset="0"/>
                <a:cs typeface="Arial Narrow"/>
              </a:rPr>
              <a:t>charm </a:t>
            </a:r>
            <a:r>
              <a:rPr lang="en-CA" sz="1200" spc="-18" dirty="0">
                <a:solidFill>
                  <a:srgbClr val="464646"/>
                </a:solidFill>
                <a:latin typeface="Roboto Condensed Light" panose="02000000000000000000" pitchFamily="2" charset="0"/>
                <a:cs typeface="Arial Narrow"/>
              </a:rPr>
              <a:t>of </a:t>
            </a:r>
            <a:r>
              <a:rPr lang="en-CA" sz="1200" spc="-36" dirty="0">
                <a:solidFill>
                  <a:srgbClr val="464646"/>
                </a:solidFill>
                <a:latin typeface="Roboto Condensed Light" panose="02000000000000000000" pitchFamily="2" charset="0"/>
                <a:cs typeface="Arial Narrow"/>
              </a:rPr>
              <a:t>existence  </a:t>
            </a:r>
            <a:r>
              <a:rPr lang="en-CA" sz="1200" spc="-18" dirty="0">
                <a:solidFill>
                  <a:srgbClr val="464646"/>
                </a:solidFill>
                <a:latin typeface="Roboto Condensed Light" panose="02000000000000000000" pitchFamily="2" charset="0"/>
                <a:cs typeface="Arial Narrow"/>
              </a:rPr>
              <a:t>in</a:t>
            </a:r>
            <a:r>
              <a:rPr lang="en-CA" sz="1200" spc="-67"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this</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spot,</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which</a:t>
            </a:r>
            <a:r>
              <a:rPr lang="en-CA" sz="1200" spc="-64" dirty="0">
                <a:solidFill>
                  <a:srgbClr val="464646"/>
                </a:solidFill>
                <a:latin typeface="Roboto Condensed Light" panose="02000000000000000000" pitchFamily="2" charset="0"/>
                <a:cs typeface="Arial Narrow"/>
              </a:rPr>
              <a:t> </a:t>
            </a:r>
            <a:r>
              <a:rPr lang="en-CA" sz="1200" spc="-24" dirty="0">
                <a:solidFill>
                  <a:srgbClr val="464646"/>
                </a:solidFill>
                <a:latin typeface="Roboto Condensed Light" panose="02000000000000000000" pitchFamily="2" charset="0"/>
                <a:cs typeface="Arial Narrow"/>
              </a:rPr>
              <a:t>was</a:t>
            </a:r>
            <a:r>
              <a:rPr lang="en-CA" sz="1200" spc="-67"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created</a:t>
            </a:r>
            <a:r>
              <a:rPr lang="en-CA" sz="1200" spc="-64" dirty="0">
                <a:solidFill>
                  <a:srgbClr val="464646"/>
                </a:solidFill>
                <a:latin typeface="Roboto Condensed Light" panose="02000000000000000000" pitchFamily="2" charset="0"/>
                <a:cs typeface="Arial Narrow"/>
              </a:rPr>
              <a:t> </a:t>
            </a:r>
            <a:r>
              <a:rPr lang="en-CA" sz="1200" spc="-24" dirty="0">
                <a:solidFill>
                  <a:srgbClr val="464646"/>
                </a:solidFill>
                <a:latin typeface="Roboto Condensed Light" panose="02000000000000000000" pitchFamily="2" charset="0"/>
                <a:cs typeface="Arial Narrow"/>
              </a:rPr>
              <a:t>for</a:t>
            </a:r>
            <a:r>
              <a:rPr lang="en-CA" sz="1200" spc="-64" dirty="0">
                <a:solidFill>
                  <a:srgbClr val="464646"/>
                </a:solidFill>
                <a:latin typeface="Roboto Condensed Light" panose="02000000000000000000" pitchFamily="2" charset="0"/>
                <a:cs typeface="Arial Narrow"/>
              </a:rPr>
              <a:t> </a:t>
            </a:r>
            <a:r>
              <a:rPr lang="en-CA" sz="1200" spc="-24" dirty="0">
                <a:solidFill>
                  <a:srgbClr val="464646"/>
                </a:solidFill>
                <a:latin typeface="Roboto Condensed Light" panose="02000000000000000000" pitchFamily="2" charset="0"/>
                <a:cs typeface="Arial Narrow"/>
              </a:rPr>
              <a:t>the</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bliss</a:t>
            </a:r>
            <a:r>
              <a:rPr lang="en-CA" sz="1200" spc="-64" dirty="0">
                <a:solidFill>
                  <a:srgbClr val="464646"/>
                </a:solidFill>
                <a:latin typeface="Roboto Condensed Light" panose="02000000000000000000" pitchFamily="2" charset="0"/>
                <a:cs typeface="Arial Narrow"/>
              </a:rPr>
              <a:t> </a:t>
            </a:r>
            <a:r>
              <a:rPr lang="en-CA" sz="1200" spc="-18" dirty="0">
                <a:solidFill>
                  <a:srgbClr val="464646"/>
                </a:solidFill>
                <a:latin typeface="Roboto Condensed Light" panose="02000000000000000000" pitchFamily="2" charset="0"/>
                <a:cs typeface="Arial Narrow"/>
              </a:rPr>
              <a:t>of</a:t>
            </a:r>
            <a:r>
              <a:rPr lang="en-CA" sz="1200" spc="-67"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souls</a:t>
            </a:r>
            <a:r>
              <a:rPr lang="en-CA" sz="1200" spc="-64"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like</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mine.</a:t>
            </a:r>
            <a:r>
              <a:rPr lang="en-CA" sz="1200" spc="-64" dirty="0">
                <a:solidFill>
                  <a:srgbClr val="464646"/>
                </a:solidFill>
                <a:latin typeface="Roboto Condensed Light" panose="02000000000000000000" pitchFamily="2" charset="0"/>
                <a:cs typeface="Arial Narrow"/>
              </a:rPr>
              <a:t> </a:t>
            </a:r>
            <a:r>
              <a:rPr lang="en-CA" sz="1200" spc="-3" dirty="0">
                <a:solidFill>
                  <a:srgbClr val="464646"/>
                </a:solidFill>
                <a:latin typeface="Roboto Condensed Light" panose="02000000000000000000" pitchFamily="2" charset="0"/>
                <a:cs typeface="Arial Narrow"/>
              </a:rPr>
              <a:t>I</a:t>
            </a:r>
            <a:r>
              <a:rPr lang="en-CA" sz="1200" spc="-64" dirty="0">
                <a:solidFill>
                  <a:srgbClr val="464646"/>
                </a:solidFill>
                <a:latin typeface="Roboto Condensed Light" panose="02000000000000000000" pitchFamily="2" charset="0"/>
                <a:cs typeface="Arial Narrow"/>
              </a:rPr>
              <a:t> </a:t>
            </a:r>
            <a:r>
              <a:rPr lang="en-CA" sz="1200" spc="-21" dirty="0">
                <a:solidFill>
                  <a:srgbClr val="464646"/>
                </a:solidFill>
                <a:latin typeface="Roboto Condensed Light" panose="02000000000000000000" pitchFamily="2" charset="0"/>
                <a:cs typeface="Arial Narrow"/>
              </a:rPr>
              <a:t>am</a:t>
            </a:r>
            <a:r>
              <a:rPr lang="en-CA" sz="1200" spc="-67" dirty="0">
                <a:solidFill>
                  <a:srgbClr val="464646"/>
                </a:solidFill>
                <a:latin typeface="Roboto Condensed Light" panose="02000000000000000000" pitchFamily="2" charset="0"/>
                <a:cs typeface="Arial Narrow"/>
              </a:rPr>
              <a:t> </a:t>
            </a:r>
            <a:r>
              <a:rPr lang="en-CA" sz="1200" spc="-21" dirty="0">
                <a:solidFill>
                  <a:srgbClr val="464646"/>
                </a:solidFill>
                <a:latin typeface="Roboto Condensed Light" panose="02000000000000000000" pitchFamily="2" charset="0"/>
                <a:cs typeface="Arial Narrow"/>
              </a:rPr>
              <a:t>so</a:t>
            </a:r>
            <a:r>
              <a:rPr lang="en-CA" sz="1200" spc="-64" dirty="0">
                <a:solidFill>
                  <a:srgbClr val="464646"/>
                </a:solidFill>
                <a:latin typeface="Roboto Condensed Light" panose="02000000000000000000" pitchFamily="2" charset="0"/>
                <a:cs typeface="Arial Narrow"/>
              </a:rPr>
              <a:t> </a:t>
            </a:r>
            <a:r>
              <a:rPr lang="en-CA" sz="1200" spc="-45" dirty="0">
                <a:solidFill>
                  <a:srgbClr val="464646"/>
                </a:solidFill>
                <a:latin typeface="Roboto Condensed Light" panose="02000000000000000000" pitchFamily="2" charset="0"/>
                <a:cs typeface="Arial Narrow"/>
              </a:rPr>
              <a:t>happy,</a:t>
            </a:r>
            <a:r>
              <a:rPr lang="en-CA" sz="1200" spc="-64" dirty="0">
                <a:solidFill>
                  <a:srgbClr val="464646"/>
                </a:solidFill>
                <a:latin typeface="Roboto Condensed Light" panose="02000000000000000000" pitchFamily="2" charset="0"/>
                <a:cs typeface="Arial Narrow"/>
              </a:rPr>
              <a:t> </a:t>
            </a:r>
            <a:r>
              <a:rPr lang="en-CA" sz="1200" spc="-36" dirty="0">
                <a:solidFill>
                  <a:srgbClr val="464646"/>
                </a:solidFill>
                <a:latin typeface="Roboto Condensed Light" panose="02000000000000000000" pitchFamily="2" charset="0"/>
                <a:cs typeface="Arial Narrow"/>
              </a:rPr>
              <a:t>my  </a:t>
            </a:r>
            <a:r>
              <a:rPr lang="en-CA" sz="1200" spc="-27" dirty="0">
                <a:solidFill>
                  <a:srgbClr val="464646"/>
                </a:solidFill>
                <a:latin typeface="Roboto Condensed Light" panose="02000000000000000000" pitchFamily="2" charset="0"/>
                <a:cs typeface="Arial Narrow"/>
              </a:rPr>
              <a:t>dear</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friend,</a:t>
            </a:r>
            <a:r>
              <a:rPr lang="en-CA" sz="1200" spc="-64" dirty="0">
                <a:solidFill>
                  <a:srgbClr val="464646"/>
                </a:solidFill>
                <a:latin typeface="Roboto Condensed Light" panose="02000000000000000000" pitchFamily="2" charset="0"/>
                <a:cs typeface="Arial Narrow"/>
              </a:rPr>
              <a:t> </a:t>
            </a:r>
            <a:r>
              <a:rPr lang="en-CA" sz="1200" spc="-21" dirty="0">
                <a:solidFill>
                  <a:srgbClr val="464646"/>
                </a:solidFill>
                <a:latin typeface="Roboto Condensed Light" panose="02000000000000000000" pitchFamily="2" charset="0"/>
                <a:cs typeface="Arial Narrow"/>
              </a:rPr>
              <a:t>so</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absorbed</a:t>
            </a:r>
            <a:r>
              <a:rPr lang="en-CA" sz="1200" spc="-61" dirty="0">
                <a:solidFill>
                  <a:srgbClr val="464646"/>
                </a:solidFill>
                <a:latin typeface="Roboto Condensed Light" panose="02000000000000000000" pitchFamily="2" charset="0"/>
                <a:cs typeface="Arial Narrow"/>
              </a:rPr>
              <a:t> </a:t>
            </a:r>
            <a:r>
              <a:rPr lang="en-CA" sz="1200" spc="-18" dirty="0">
                <a:solidFill>
                  <a:srgbClr val="464646"/>
                </a:solidFill>
                <a:latin typeface="Roboto Condensed Light" panose="02000000000000000000" pitchFamily="2" charset="0"/>
                <a:cs typeface="Arial Narrow"/>
              </a:rPr>
              <a:t>in</a:t>
            </a:r>
            <a:r>
              <a:rPr lang="en-CA" sz="1200" spc="-64" dirty="0">
                <a:solidFill>
                  <a:srgbClr val="464646"/>
                </a:solidFill>
                <a:latin typeface="Roboto Condensed Light" panose="02000000000000000000" pitchFamily="2" charset="0"/>
                <a:cs typeface="Arial Narrow"/>
              </a:rPr>
              <a:t> </a:t>
            </a:r>
            <a:r>
              <a:rPr lang="en-CA" sz="1200" spc="-24" dirty="0">
                <a:solidFill>
                  <a:srgbClr val="464646"/>
                </a:solidFill>
                <a:latin typeface="Roboto Condensed Light" panose="02000000000000000000" pitchFamily="2" charset="0"/>
                <a:cs typeface="Arial Narrow"/>
              </a:rPr>
              <a:t>the</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exquisite</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sense</a:t>
            </a:r>
            <a:r>
              <a:rPr lang="en-CA" sz="1200" spc="-61" dirty="0">
                <a:solidFill>
                  <a:srgbClr val="464646"/>
                </a:solidFill>
                <a:latin typeface="Roboto Condensed Light" panose="02000000000000000000" pitchFamily="2" charset="0"/>
                <a:cs typeface="Arial Narrow"/>
              </a:rPr>
              <a:t> </a:t>
            </a:r>
            <a:r>
              <a:rPr lang="en-CA" sz="1200" spc="-18" dirty="0">
                <a:solidFill>
                  <a:srgbClr val="464646"/>
                </a:solidFill>
                <a:latin typeface="Roboto Condensed Light" panose="02000000000000000000" pitchFamily="2" charset="0"/>
                <a:cs typeface="Arial Narrow"/>
              </a:rPr>
              <a:t>of</a:t>
            </a:r>
            <a:r>
              <a:rPr lang="en-CA" sz="1200" spc="-64"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mere</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tranquil</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existence.</a:t>
            </a:r>
          </a:p>
        </p:txBody>
      </p:sp>
      <p:sp>
        <p:nvSpPr>
          <p:cNvPr id="18" name="Text Placeholder 12">
            <a:extLst>
              <a:ext uri="{FF2B5EF4-FFF2-40B4-BE49-F238E27FC236}">
                <a16:creationId xmlns:a16="http://schemas.microsoft.com/office/drawing/2014/main" id="{44DE4375-87AF-5C45-9BD3-5FFBF7362F57}"/>
              </a:ext>
            </a:extLst>
          </p:cNvPr>
          <p:cNvSpPr>
            <a:spLocks noGrp="1"/>
          </p:cNvSpPr>
          <p:nvPr>
            <p:ph type="body" sz="quarter" idx="25" hasCustomPrompt="1"/>
          </p:nvPr>
        </p:nvSpPr>
        <p:spPr>
          <a:xfrm>
            <a:off x="6476173" y="3489960"/>
            <a:ext cx="2533969" cy="2327365"/>
          </a:xfrm>
          <a:prstGeom prst="rect">
            <a:avLst/>
          </a:prstGeom>
        </p:spPr>
        <p:txBody>
          <a:bodyPr lIns="0" tIns="0" rIns="0" bIns="0">
            <a:noAutofit/>
          </a:bodyPr>
          <a:lstStyle>
            <a:lvl1pPr marL="0" indent="0">
              <a:lnSpc>
                <a:spcPts val="1600"/>
              </a:lnSpc>
              <a:spcBef>
                <a:spcPts val="600"/>
              </a:spcBef>
              <a:buNone/>
              <a:defRPr sz="1200" b="0" i="0">
                <a:solidFill>
                  <a:srgbClr val="4A4A4A"/>
                </a:solidFill>
                <a:latin typeface="Roboto Condensed Light" panose="02000000000000000000" pitchFamily="2" charset="0"/>
                <a:ea typeface="Roboto Condensed Light" panose="02000000000000000000" pitchFamily="2" charset="0"/>
              </a:defRPr>
            </a:lvl1pPr>
            <a:lvl2pPr>
              <a:lnSpc>
                <a:spcPts val="1600"/>
              </a:lnSpc>
              <a:defRPr sz="1200" b="0" i="0">
                <a:latin typeface="Roboto Condensed Light" panose="02000000000000000000" pitchFamily="2" charset="0"/>
                <a:ea typeface="Roboto Condensed Light" panose="02000000000000000000" pitchFamily="2" charset="0"/>
              </a:defRPr>
            </a:lvl2pPr>
            <a:lvl3pPr>
              <a:lnSpc>
                <a:spcPts val="1600"/>
              </a:lnSpc>
              <a:defRPr sz="1200" b="0" i="0">
                <a:latin typeface="Roboto Condensed Light" panose="02000000000000000000" pitchFamily="2" charset="0"/>
                <a:ea typeface="Roboto Condensed Light" panose="02000000000000000000" pitchFamily="2" charset="0"/>
              </a:defRPr>
            </a:lvl3pPr>
            <a:lvl4pPr>
              <a:lnSpc>
                <a:spcPts val="1600"/>
              </a:lnSpc>
              <a:defRPr sz="1200" b="0" i="0">
                <a:latin typeface="Roboto Condensed Light" panose="02000000000000000000" pitchFamily="2" charset="0"/>
                <a:ea typeface="Roboto Condensed Light" panose="02000000000000000000" pitchFamily="2" charset="0"/>
              </a:defRPr>
            </a:lvl4pPr>
            <a:lvl5pPr>
              <a:lnSpc>
                <a:spcPts val="1600"/>
              </a:lnSpc>
              <a:defRPr sz="1200" b="0" i="0">
                <a:latin typeface="Roboto Condensed Light" panose="02000000000000000000" pitchFamily="2" charset="0"/>
                <a:ea typeface="Roboto Condensed Light" panose="02000000000000000000" pitchFamily="2" charset="0"/>
              </a:defRPr>
            </a:lvl5pPr>
          </a:lstStyle>
          <a:p>
            <a:pPr marL="7701" marR="3081">
              <a:spcBef>
                <a:spcPts val="55"/>
              </a:spcBef>
            </a:pPr>
            <a:r>
              <a:rPr lang="en-CA" sz="1200" spc="-3">
                <a:solidFill>
                  <a:srgbClr val="464646"/>
                </a:solidFill>
                <a:latin typeface="Roboto Condensed Light" panose="02000000000000000000" pitchFamily="2" charset="0"/>
                <a:cs typeface="Arial Narrow"/>
              </a:rPr>
              <a:t>I </a:t>
            </a:r>
            <a:r>
              <a:rPr lang="en-CA" sz="1200" spc="-27">
                <a:solidFill>
                  <a:srgbClr val="464646"/>
                </a:solidFill>
                <a:latin typeface="Roboto Condensed Light" panose="02000000000000000000" pitchFamily="2" charset="0"/>
                <a:cs typeface="Arial Narrow"/>
              </a:rPr>
              <a:t>sink </a:t>
            </a:r>
            <a:r>
              <a:rPr lang="en-CA" sz="1200" spc="-30">
                <a:solidFill>
                  <a:srgbClr val="464646"/>
                </a:solidFill>
                <a:latin typeface="Roboto Condensed Light" panose="02000000000000000000" pitchFamily="2" charset="0"/>
                <a:cs typeface="Arial Narrow"/>
              </a:rPr>
              <a:t>under </a:t>
            </a:r>
            <a:r>
              <a:rPr lang="en-CA" sz="1200" spc="-24">
                <a:solidFill>
                  <a:srgbClr val="464646"/>
                </a:solidFill>
                <a:latin typeface="Roboto Condensed Light" panose="02000000000000000000" pitchFamily="2" charset="0"/>
                <a:cs typeface="Arial Narrow"/>
              </a:rPr>
              <a:t>the </a:t>
            </a:r>
            <a:r>
              <a:rPr lang="en-CA" sz="1200" spc="-30">
                <a:solidFill>
                  <a:srgbClr val="464646"/>
                </a:solidFill>
                <a:latin typeface="Roboto Condensed Light" panose="02000000000000000000" pitchFamily="2" charset="0"/>
                <a:cs typeface="Arial Narrow"/>
              </a:rPr>
              <a:t>weight </a:t>
            </a:r>
            <a:r>
              <a:rPr lang="en-CA" sz="1200" spc="-18">
                <a:solidFill>
                  <a:srgbClr val="464646"/>
                </a:solidFill>
                <a:latin typeface="Roboto Condensed Light" panose="02000000000000000000" pitchFamily="2" charset="0"/>
                <a:cs typeface="Arial Narrow"/>
              </a:rPr>
              <a:t>of </a:t>
            </a:r>
            <a:r>
              <a:rPr lang="en-CA" sz="1200" spc="-24">
                <a:solidFill>
                  <a:srgbClr val="464646"/>
                </a:solidFill>
                <a:latin typeface="Roboto Condensed Light" panose="02000000000000000000" pitchFamily="2" charset="0"/>
                <a:cs typeface="Arial Narrow"/>
              </a:rPr>
              <a:t>the </a:t>
            </a:r>
            <a:r>
              <a:rPr lang="en-CA" sz="1200" spc="-33">
                <a:solidFill>
                  <a:srgbClr val="464646"/>
                </a:solidFill>
                <a:latin typeface="Roboto Condensed Light" panose="02000000000000000000" pitchFamily="2" charset="0"/>
                <a:cs typeface="Arial Narrow"/>
              </a:rPr>
              <a:t>splendour </a:t>
            </a:r>
            <a:r>
              <a:rPr lang="en-CA" sz="1200" spc="-18">
                <a:solidFill>
                  <a:srgbClr val="464646"/>
                </a:solidFill>
                <a:latin typeface="Roboto Condensed Light" panose="02000000000000000000" pitchFamily="2" charset="0"/>
                <a:cs typeface="Arial Narrow"/>
              </a:rPr>
              <a:t>of </a:t>
            </a:r>
            <a:r>
              <a:rPr lang="en-CA" sz="1200" spc="-30">
                <a:solidFill>
                  <a:srgbClr val="464646"/>
                </a:solidFill>
                <a:latin typeface="Roboto Condensed Light" panose="02000000000000000000" pitchFamily="2" charset="0"/>
                <a:cs typeface="Arial Narrow"/>
              </a:rPr>
              <a:t>these </a:t>
            </a:r>
            <a:r>
              <a:rPr lang="en-CA" sz="1200" spc="-33">
                <a:solidFill>
                  <a:srgbClr val="464646"/>
                </a:solidFill>
                <a:latin typeface="Roboto Condensed Light" panose="02000000000000000000" pitchFamily="2" charset="0"/>
                <a:cs typeface="Arial Narrow"/>
              </a:rPr>
              <a:t>visions! </a:t>
            </a:r>
            <a:r>
              <a:rPr lang="en-CA" sz="1200" spc="-3">
                <a:solidFill>
                  <a:srgbClr val="464646"/>
                </a:solidFill>
                <a:latin typeface="Roboto Condensed Light" panose="02000000000000000000" pitchFamily="2" charset="0"/>
                <a:cs typeface="Arial Narrow"/>
              </a:rPr>
              <a:t>A </a:t>
            </a:r>
            <a:r>
              <a:rPr lang="en-CA" sz="1200" spc="-33">
                <a:solidFill>
                  <a:srgbClr val="464646"/>
                </a:solidFill>
                <a:latin typeface="Roboto Condensed Light" panose="02000000000000000000" pitchFamily="2" charset="0"/>
                <a:cs typeface="Arial Narrow"/>
              </a:rPr>
              <a:t>wonderful </a:t>
            </a:r>
            <a:r>
              <a:rPr lang="en-CA" sz="1200" spc="-36">
                <a:solidFill>
                  <a:srgbClr val="464646"/>
                </a:solidFill>
                <a:latin typeface="Roboto Condensed Light" panose="02000000000000000000" pitchFamily="2" charset="0"/>
                <a:cs typeface="Arial Narrow"/>
              </a:rPr>
              <a:t>serenity  </a:t>
            </a:r>
            <a:r>
              <a:rPr lang="en-CA" sz="1200" spc="-24">
                <a:solidFill>
                  <a:srgbClr val="464646"/>
                </a:solidFill>
                <a:latin typeface="Roboto Condensed Light" panose="02000000000000000000" pitchFamily="2" charset="0"/>
                <a:cs typeface="Arial Narrow"/>
              </a:rPr>
              <a:t>has </a:t>
            </a:r>
            <a:r>
              <a:rPr lang="en-CA" sz="1200" spc="-30">
                <a:solidFill>
                  <a:srgbClr val="464646"/>
                </a:solidFill>
                <a:latin typeface="Roboto Condensed Light" panose="02000000000000000000" pitchFamily="2" charset="0"/>
                <a:cs typeface="Arial Narrow"/>
              </a:rPr>
              <a:t>taken </a:t>
            </a:r>
            <a:r>
              <a:rPr lang="en-CA" sz="1200" spc="-33">
                <a:solidFill>
                  <a:srgbClr val="464646"/>
                </a:solidFill>
                <a:latin typeface="Roboto Condensed Light" panose="02000000000000000000" pitchFamily="2" charset="0"/>
                <a:cs typeface="Arial Narrow"/>
              </a:rPr>
              <a:t>possession </a:t>
            </a:r>
            <a:r>
              <a:rPr lang="en-CA" sz="1200" spc="-18">
                <a:solidFill>
                  <a:srgbClr val="464646"/>
                </a:solidFill>
                <a:latin typeface="Roboto Condensed Light" panose="02000000000000000000" pitchFamily="2" charset="0"/>
                <a:cs typeface="Arial Narrow"/>
              </a:rPr>
              <a:t>of </a:t>
            </a:r>
            <a:r>
              <a:rPr lang="en-CA" sz="1200" spc="-21">
                <a:solidFill>
                  <a:srgbClr val="464646"/>
                </a:solidFill>
                <a:latin typeface="Roboto Condensed Light" panose="02000000000000000000" pitchFamily="2" charset="0"/>
                <a:cs typeface="Arial Narrow"/>
              </a:rPr>
              <a:t>my </a:t>
            </a:r>
            <a:r>
              <a:rPr lang="en-CA" sz="1200" spc="-30">
                <a:solidFill>
                  <a:srgbClr val="464646"/>
                </a:solidFill>
                <a:latin typeface="Roboto Condensed Light" panose="02000000000000000000" pitchFamily="2" charset="0"/>
                <a:cs typeface="Arial Narrow"/>
              </a:rPr>
              <a:t>entire soul, </a:t>
            </a:r>
            <a:r>
              <a:rPr lang="en-CA" sz="1200" spc="-27">
                <a:solidFill>
                  <a:srgbClr val="464646"/>
                </a:solidFill>
                <a:latin typeface="Roboto Condensed Light" panose="02000000000000000000" pitchFamily="2" charset="0"/>
                <a:cs typeface="Arial Narrow"/>
              </a:rPr>
              <a:t>like </a:t>
            </a:r>
            <a:r>
              <a:rPr lang="en-CA" sz="1200" spc="-30">
                <a:solidFill>
                  <a:srgbClr val="464646"/>
                </a:solidFill>
                <a:latin typeface="Roboto Condensed Light" panose="02000000000000000000" pitchFamily="2" charset="0"/>
                <a:cs typeface="Arial Narrow"/>
              </a:rPr>
              <a:t>these sweet </a:t>
            </a:r>
            <a:r>
              <a:rPr lang="en-CA" sz="1200" spc="-33">
                <a:solidFill>
                  <a:srgbClr val="464646"/>
                </a:solidFill>
                <a:latin typeface="Roboto Condensed Light" panose="02000000000000000000" pitchFamily="2" charset="0"/>
                <a:cs typeface="Arial Narrow"/>
              </a:rPr>
              <a:t>mornings </a:t>
            </a:r>
            <a:r>
              <a:rPr lang="en-CA" sz="1200" spc="-18">
                <a:solidFill>
                  <a:srgbClr val="464646"/>
                </a:solidFill>
                <a:latin typeface="Roboto Condensed Light" panose="02000000000000000000" pitchFamily="2" charset="0"/>
                <a:cs typeface="Arial Narrow"/>
              </a:rPr>
              <a:t>of </a:t>
            </a:r>
            <a:r>
              <a:rPr lang="en-CA" sz="1200" spc="-36">
                <a:solidFill>
                  <a:srgbClr val="464646"/>
                </a:solidFill>
                <a:latin typeface="Roboto Condensed Light" panose="02000000000000000000" pitchFamily="2" charset="0"/>
                <a:cs typeface="Arial Narrow"/>
              </a:rPr>
              <a:t>spring  </a:t>
            </a:r>
            <a:r>
              <a:rPr lang="en-CA" sz="1200" spc="-30">
                <a:solidFill>
                  <a:srgbClr val="464646"/>
                </a:solidFill>
                <a:latin typeface="Roboto Condensed Light" panose="02000000000000000000" pitchFamily="2" charset="0"/>
                <a:cs typeface="Arial Narrow"/>
              </a:rPr>
              <a:t>which </a:t>
            </a:r>
            <a:r>
              <a:rPr lang="en-CA" sz="1200" spc="-3">
                <a:solidFill>
                  <a:srgbClr val="464646"/>
                </a:solidFill>
                <a:latin typeface="Roboto Condensed Light" panose="02000000000000000000" pitchFamily="2" charset="0"/>
                <a:cs typeface="Arial Narrow"/>
              </a:rPr>
              <a:t>I </a:t>
            </a:r>
            <a:r>
              <a:rPr lang="en-CA" sz="1200" spc="-30">
                <a:solidFill>
                  <a:srgbClr val="464646"/>
                </a:solidFill>
                <a:latin typeface="Roboto Condensed Light" panose="02000000000000000000" pitchFamily="2" charset="0"/>
                <a:cs typeface="Arial Narrow"/>
              </a:rPr>
              <a:t>enjoy </a:t>
            </a:r>
            <a:r>
              <a:rPr lang="en-CA" sz="1200" spc="-27">
                <a:solidFill>
                  <a:srgbClr val="464646"/>
                </a:solidFill>
                <a:latin typeface="Roboto Condensed Light" panose="02000000000000000000" pitchFamily="2" charset="0"/>
                <a:cs typeface="Arial Narrow"/>
              </a:rPr>
              <a:t>with </a:t>
            </a:r>
            <a:r>
              <a:rPr lang="en-CA" sz="1200" spc="-21">
                <a:solidFill>
                  <a:srgbClr val="464646"/>
                </a:solidFill>
                <a:latin typeface="Roboto Condensed Light" panose="02000000000000000000" pitchFamily="2" charset="0"/>
                <a:cs typeface="Arial Narrow"/>
              </a:rPr>
              <a:t>my </a:t>
            </a:r>
            <a:r>
              <a:rPr lang="en-CA" sz="1200" spc="-30">
                <a:solidFill>
                  <a:srgbClr val="464646"/>
                </a:solidFill>
                <a:latin typeface="Roboto Condensed Light" panose="02000000000000000000" pitchFamily="2" charset="0"/>
                <a:cs typeface="Arial Narrow"/>
              </a:rPr>
              <a:t>whole heart. </a:t>
            </a:r>
            <a:r>
              <a:rPr lang="en-CA" sz="1200" spc="-3">
                <a:solidFill>
                  <a:srgbClr val="464646"/>
                </a:solidFill>
                <a:latin typeface="Roboto Condensed Light" panose="02000000000000000000" pitchFamily="2" charset="0"/>
                <a:cs typeface="Arial Narrow"/>
              </a:rPr>
              <a:t>I </a:t>
            </a:r>
            <a:r>
              <a:rPr lang="en-CA" sz="1200" spc="-21">
                <a:solidFill>
                  <a:srgbClr val="464646"/>
                </a:solidFill>
                <a:latin typeface="Roboto Condensed Light" panose="02000000000000000000" pitchFamily="2" charset="0"/>
                <a:cs typeface="Arial Narrow"/>
              </a:rPr>
              <a:t>am </a:t>
            </a:r>
            <a:r>
              <a:rPr lang="en-CA" sz="1200" spc="-30">
                <a:solidFill>
                  <a:srgbClr val="464646"/>
                </a:solidFill>
                <a:latin typeface="Roboto Condensed Light" panose="02000000000000000000" pitchFamily="2" charset="0"/>
                <a:cs typeface="Arial Narrow"/>
              </a:rPr>
              <a:t>alone, </a:t>
            </a:r>
            <a:r>
              <a:rPr lang="en-CA" sz="1200" spc="-24">
                <a:solidFill>
                  <a:srgbClr val="464646"/>
                </a:solidFill>
                <a:latin typeface="Roboto Condensed Light" panose="02000000000000000000" pitchFamily="2" charset="0"/>
                <a:cs typeface="Arial Narrow"/>
              </a:rPr>
              <a:t>and </a:t>
            </a:r>
            <a:r>
              <a:rPr lang="en-CA" sz="1200" spc="-27">
                <a:solidFill>
                  <a:srgbClr val="464646"/>
                </a:solidFill>
                <a:latin typeface="Roboto Condensed Light" panose="02000000000000000000" pitchFamily="2" charset="0"/>
                <a:cs typeface="Arial Narrow"/>
              </a:rPr>
              <a:t>feel </a:t>
            </a:r>
            <a:r>
              <a:rPr lang="en-CA" sz="1200" spc="-24">
                <a:solidFill>
                  <a:srgbClr val="464646"/>
                </a:solidFill>
                <a:latin typeface="Roboto Condensed Light" panose="02000000000000000000" pitchFamily="2" charset="0"/>
                <a:cs typeface="Arial Narrow"/>
              </a:rPr>
              <a:t>the </a:t>
            </a:r>
            <a:r>
              <a:rPr lang="en-CA" sz="1200" spc="-30">
                <a:solidFill>
                  <a:srgbClr val="464646"/>
                </a:solidFill>
                <a:latin typeface="Roboto Condensed Light" panose="02000000000000000000" pitchFamily="2" charset="0"/>
                <a:cs typeface="Arial Narrow"/>
              </a:rPr>
              <a:t>charm </a:t>
            </a:r>
            <a:r>
              <a:rPr lang="en-CA" sz="1200" spc="-18">
                <a:solidFill>
                  <a:srgbClr val="464646"/>
                </a:solidFill>
                <a:latin typeface="Roboto Condensed Light" panose="02000000000000000000" pitchFamily="2" charset="0"/>
                <a:cs typeface="Arial Narrow"/>
              </a:rPr>
              <a:t>of </a:t>
            </a:r>
            <a:r>
              <a:rPr lang="en-CA" sz="1200" spc="-36">
                <a:solidFill>
                  <a:srgbClr val="464646"/>
                </a:solidFill>
                <a:latin typeface="Roboto Condensed Light" panose="02000000000000000000" pitchFamily="2" charset="0"/>
                <a:cs typeface="Arial Narrow"/>
              </a:rPr>
              <a:t>existence  </a:t>
            </a:r>
            <a:r>
              <a:rPr lang="en-CA" sz="1200" spc="-18">
                <a:solidFill>
                  <a:srgbClr val="464646"/>
                </a:solidFill>
                <a:latin typeface="Roboto Condensed Light" panose="02000000000000000000" pitchFamily="2" charset="0"/>
                <a:cs typeface="Arial Narrow"/>
              </a:rPr>
              <a:t>in</a:t>
            </a:r>
            <a:r>
              <a:rPr lang="en-CA" sz="1200" spc="-67">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this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spot,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which</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was</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created</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for</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bliss</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of</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souls</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like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mine.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I</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am</a:t>
            </a:r>
            <a:r>
              <a:rPr lang="en-CA" sz="1200" spc="-67">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so</a:t>
            </a:r>
            <a:r>
              <a:rPr lang="en-CA" sz="1200" spc="-64">
                <a:solidFill>
                  <a:srgbClr val="464646"/>
                </a:solidFill>
                <a:latin typeface="Roboto Condensed Light" panose="02000000000000000000" pitchFamily="2" charset="0"/>
                <a:cs typeface="Arial Narrow"/>
              </a:rPr>
              <a:t> </a:t>
            </a:r>
            <a:r>
              <a:rPr lang="en-CA" sz="1200" spc="-45">
                <a:solidFill>
                  <a:srgbClr val="464646"/>
                </a:solidFill>
                <a:latin typeface="Roboto Condensed Light" panose="02000000000000000000" pitchFamily="2" charset="0"/>
                <a:cs typeface="Arial Narrow"/>
              </a:rPr>
              <a:t>happy,</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my  </a:t>
            </a:r>
            <a:r>
              <a:rPr lang="en-CA" sz="1200" spc="-27">
                <a:solidFill>
                  <a:srgbClr val="464646"/>
                </a:solidFill>
                <a:latin typeface="Roboto Condensed Light" panose="02000000000000000000" pitchFamily="2" charset="0"/>
                <a:cs typeface="Arial Narrow"/>
              </a:rPr>
              <a:t>dear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friend,</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so</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absorbed</a:t>
            </a:r>
            <a:r>
              <a:rPr lang="en-CA" sz="1200" spc="-61">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in</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exquisite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sense</a:t>
            </a:r>
            <a:r>
              <a:rPr lang="en-CA" sz="1200" spc="-61">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of</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mere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tranquil</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existence.</a:t>
            </a:r>
            <a:endParaRPr lang="en-US"/>
          </a:p>
        </p:txBody>
      </p:sp>
      <p:sp>
        <p:nvSpPr>
          <p:cNvPr id="19" name="Text Placeholder 12">
            <a:extLst>
              <a:ext uri="{FF2B5EF4-FFF2-40B4-BE49-F238E27FC236}">
                <a16:creationId xmlns:a16="http://schemas.microsoft.com/office/drawing/2014/main" id="{694793E4-94A1-5B4C-8ACB-ECC10312D192}"/>
              </a:ext>
            </a:extLst>
          </p:cNvPr>
          <p:cNvSpPr>
            <a:spLocks noGrp="1"/>
          </p:cNvSpPr>
          <p:nvPr>
            <p:ph type="body" sz="quarter" idx="26" hasCustomPrompt="1"/>
          </p:nvPr>
        </p:nvSpPr>
        <p:spPr>
          <a:xfrm>
            <a:off x="9284687" y="3489960"/>
            <a:ext cx="2533969" cy="2327365"/>
          </a:xfrm>
          <a:prstGeom prst="rect">
            <a:avLst/>
          </a:prstGeom>
        </p:spPr>
        <p:txBody>
          <a:bodyPr lIns="0" tIns="0" rIns="0" bIns="0">
            <a:noAutofit/>
          </a:bodyPr>
          <a:lstStyle>
            <a:lvl1pPr marL="0" indent="0">
              <a:lnSpc>
                <a:spcPts val="1600"/>
              </a:lnSpc>
              <a:spcBef>
                <a:spcPts val="600"/>
              </a:spcBef>
              <a:buNone/>
              <a:defRPr sz="1200" b="0" i="0">
                <a:solidFill>
                  <a:srgbClr val="4A4A4A"/>
                </a:solidFill>
                <a:latin typeface="Roboto Condensed Light" panose="02000000000000000000" pitchFamily="2" charset="0"/>
                <a:ea typeface="Roboto Condensed Light" panose="02000000000000000000" pitchFamily="2" charset="0"/>
              </a:defRPr>
            </a:lvl1pPr>
            <a:lvl2pPr>
              <a:lnSpc>
                <a:spcPts val="1600"/>
              </a:lnSpc>
              <a:defRPr sz="1200" b="0" i="0">
                <a:latin typeface="Roboto Condensed Light" panose="02000000000000000000" pitchFamily="2" charset="0"/>
                <a:ea typeface="Roboto Condensed Light" panose="02000000000000000000" pitchFamily="2" charset="0"/>
              </a:defRPr>
            </a:lvl2pPr>
            <a:lvl3pPr>
              <a:lnSpc>
                <a:spcPts val="1600"/>
              </a:lnSpc>
              <a:defRPr sz="1200" b="0" i="0">
                <a:latin typeface="Roboto Condensed Light" panose="02000000000000000000" pitchFamily="2" charset="0"/>
                <a:ea typeface="Roboto Condensed Light" panose="02000000000000000000" pitchFamily="2" charset="0"/>
              </a:defRPr>
            </a:lvl3pPr>
            <a:lvl4pPr>
              <a:lnSpc>
                <a:spcPts val="1600"/>
              </a:lnSpc>
              <a:defRPr sz="1200" b="0" i="0">
                <a:latin typeface="Roboto Condensed Light" panose="02000000000000000000" pitchFamily="2" charset="0"/>
                <a:ea typeface="Roboto Condensed Light" panose="02000000000000000000" pitchFamily="2" charset="0"/>
              </a:defRPr>
            </a:lvl4pPr>
            <a:lvl5pPr>
              <a:lnSpc>
                <a:spcPts val="1600"/>
              </a:lnSpc>
              <a:defRPr sz="1200" b="0" i="0">
                <a:latin typeface="Roboto Condensed Light" panose="02000000000000000000" pitchFamily="2" charset="0"/>
                <a:ea typeface="Roboto Condensed Light" panose="02000000000000000000" pitchFamily="2" charset="0"/>
              </a:defRPr>
            </a:lvl5pPr>
          </a:lstStyle>
          <a:p>
            <a:pPr marL="7701" marR="3081">
              <a:spcBef>
                <a:spcPts val="55"/>
              </a:spcBef>
            </a:pPr>
            <a:r>
              <a:rPr lang="en-CA" sz="1200" spc="-3">
                <a:solidFill>
                  <a:srgbClr val="464646"/>
                </a:solidFill>
                <a:latin typeface="Roboto Condensed Light" panose="02000000000000000000" pitchFamily="2" charset="0"/>
                <a:cs typeface="Arial Narrow"/>
              </a:rPr>
              <a:t>I </a:t>
            </a:r>
            <a:r>
              <a:rPr lang="en-CA" sz="1200" spc="-27">
                <a:solidFill>
                  <a:srgbClr val="464646"/>
                </a:solidFill>
                <a:latin typeface="Roboto Condensed Light" panose="02000000000000000000" pitchFamily="2" charset="0"/>
                <a:cs typeface="Arial Narrow"/>
              </a:rPr>
              <a:t>sink </a:t>
            </a:r>
            <a:r>
              <a:rPr lang="en-CA" sz="1200" spc="-30">
                <a:solidFill>
                  <a:srgbClr val="464646"/>
                </a:solidFill>
                <a:latin typeface="Roboto Condensed Light" panose="02000000000000000000" pitchFamily="2" charset="0"/>
                <a:cs typeface="Arial Narrow"/>
              </a:rPr>
              <a:t>under </a:t>
            </a:r>
            <a:r>
              <a:rPr lang="en-CA" sz="1200" spc="-24">
                <a:solidFill>
                  <a:srgbClr val="464646"/>
                </a:solidFill>
                <a:latin typeface="Roboto Condensed Light" panose="02000000000000000000" pitchFamily="2" charset="0"/>
                <a:cs typeface="Arial Narrow"/>
              </a:rPr>
              <a:t>the </a:t>
            </a:r>
            <a:r>
              <a:rPr lang="en-CA" sz="1200" spc="-30">
                <a:solidFill>
                  <a:srgbClr val="464646"/>
                </a:solidFill>
                <a:latin typeface="Roboto Condensed Light" panose="02000000000000000000" pitchFamily="2" charset="0"/>
                <a:cs typeface="Arial Narrow"/>
              </a:rPr>
              <a:t>weight </a:t>
            </a:r>
            <a:r>
              <a:rPr lang="en-CA" sz="1200" spc="-18">
                <a:solidFill>
                  <a:srgbClr val="464646"/>
                </a:solidFill>
                <a:latin typeface="Roboto Condensed Light" panose="02000000000000000000" pitchFamily="2" charset="0"/>
                <a:cs typeface="Arial Narrow"/>
              </a:rPr>
              <a:t>of </a:t>
            </a:r>
            <a:r>
              <a:rPr lang="en-CA" sz="1200" spc="-24">
                <a:solidFill>
                  <a:srgbClr val="464646"/>
                </a:solidFill>
                <a:latin typeface="Roboto Condensed Light" panose="02000000000000000000" pitchFamily="2" charset="0"/>
                <a:cs typeface="Arial Narrow"/>
              </a:rPr>
              <a:t>the </a:t>
            </a:r>
            <a:r>
              <a:rPr lang="en-CA" sz="1200" spc="-33">
                <a:solidFill>
                  <a:srgbClr val="464646"/>
                </a:solidFill>
                <a:latin typeface="Roboto Condensed Light" panose="02000000000000000000" pitchFamily="2" charset="0"/>
                <a:cs typeface="Arial Narrow"/>
              </a:rPr>
              <a:t>splendour </a:t>
            </a:r>
            <a:r>
              <a:rPr lang="en-CA" sz="1200" spc="-18">
                <a:solidFill>
                  <a:srgbClr val="464646"/>
                </a:solidFill>
                <a:latin typeface="Roboto Condensed Light" panose="02000000000000000000" pitchFamily="2" charset="0"/>
                <a:cs typeface="Arial Narrow"/>
              </a:rPr>
              <a:t>of </a:t>
            </a:r>
            <a:r>
              <a:rPr lang="en-CA" sz="1200" spc="-30">
                <a:solidFill>
                  <a:srgbClr val="464646"/>
                </a:solidFill>
                <a:latin typeface="Roboto Condensed Light" panose="02000000000000000000" pitchFamily="2" charset="0"/>
                <a:cs typeface="Arial Narrow"/>
              </a:rPr>
              <a:t>these </a:t>
            </a:r>
            <a:r>
              <a:rPr lang="en-CA" sz="1200" spc="-33">
                <a:solidFill>
                  <a:srgbClr val="464646"/>
                </a:solidFill>
                <a:latin typeface="Roboto Condensed Light" panose="02000000000000000000" pitchFamily="2" charset="0"/>
                <a:cs typeface="Arial Narrow"/>
              </a:rPr>
              <a:t>visions! </a:t>
            </a:r>
            <a:r>
              <a:rPr lang="en-CA" sz="1200" spc="-3">
                <a:solidFill>
                  <a:srgbClr val="464646"/>
                </a:solidFill>
                <a:latin typeface="Roboto Condensed Light" panose="02000000000000000000" pitchFamily="2" charset="0"/>
                <a:cs typeface="Arial Narrow"/>
              </a:rPr>
              <a:t>A </a:t>
            </a:r>
            <a:r>
              <a:rPr lang="en-CA" sz="1200" spc="-33">
                <a:solidFill>
                  <a:srgbClr val="464646"/>
                </a:solidFill>
                <a:latin typeface="Roboto Condensed Light" panose="02000000000000000000" pitchFamily="2" charset="0"/>
                <a:cs typeface="Arial Narrow"/>
              </a:rPr>
              <a:t>wonderful </a:t>
            </a:r>
            <a:r>
              <a:rPr lang="en-CA" sz="1200" spc="-36">
                <a:solidFill>
                  <a:srgbClr val="464646"/>
                </a:solidFill>
                <a:latin typeface="Roboto Condensed Light" panose="02000000000000000000" pitchFamily="2" charset="0"/>
                <a:cs typeface="Arial Narrow"/>
              </a:rPr>
              <a:t>serenity  </a:t>
            </a:r>
            <a:r>
              <a:rPr lang="en-CA" sz="1200" spc="-24">
                <a:solidFill>
                  <a:srgbClr val="464646"/>
                </a:solidFill>
                <a:latin typeface="Roboto Condensed Light" panose="02000000000000000000" pitchFamily="2" charset="0"/>
                <a:cs typeface="Arial Narrow"/>
              </a:rPr>
              <a:t>has </a:t>
            </a:r>
            <a:r>
              <a:rPr lang="en-CA" sz="1200" spc="-30">
                <a:solidFill>
                  <a:srgbClr val="464646"/>
                </a:solidFill>
                <a:latin typeface="Roboto Condensed Light" panose="02000000000000000000" pitchFamily="2" charset="0"/>
                <a:cs typeface="Arial Narrow"/>
              </a:rPr>
              <a:t>taken </a:t>
            </a:r>
            <a:r>
              <a:rPr lang="en-CA" sz="1200" spc="-33">
                <a:solidFill>
                  <a:srgbClr val="464646"/>
                </a:solidFill>
                <a:latin typeface="Roboto Condensed Light" panose="02000000000000000000" pitchFamily="2" charset="0"/>
                <a:cs typeface="Arial Narrow"/>
              </a:rPr>
              <a:t>possession </a:t>
            </a:r>
            <a:r>
              <a:rPr lang="en-CA" sz="1200" spc="-18">
                <a:solidFill>
                  <a:srgbClr val="464646"/>
                </a:solidFill>
                <a:latin typeface="Roboto Condensed Light" panose="02000000000000000000" pitchFamily="2" charset="0"/>
                <a:cs typeface="Arial Narrow"/>
              </a:rPr>
              <a:t>of </a:t>
            </a:r>
            <a:r>
              <a:rPr lang="en-CA" sz="1200" spc="-21">
                <a:solidFill>
                  <a:srgbClr val="464646"/>
                </a:solidFill>
                <a:latin typeface="Roboto Condensed Light" panose="02000000000000000000" pitchFamily="2" charset="0"/>
                <a:cs typeface="Arial Narrow"/>
              </a:rPr>
              <a:t>my </a:t>
            </a:r>
            <a:r>
              <a:rPr lang="en-CA" sz="1200" spc="-30">
                <a:solidFill>
                  <a:srgbClr val="464646"/>
                </a:solidFill>
                <a:latin typeface="Roboto Condensed Light" panose="02000000000000000000" pitchFamily="2" charset="0"/>
                <a:cs typeface="Arial Narrow"/>
              </a:rPr>
              <a:t>entire soul, </a:t>
            </a:r>
            <a:r>
              <a:rPr lang="en-CA" sz="1200" spc="-27">
                <a:solidFill>
                  <a:srgbClr val="464646"/>
                </a:solidFill>
                <a:latin typeface="Roboto Condensed Light" panose="02000000000000000000" pitchFamily="2" charset="0"/>
                <a:cs typeface="Arial Narrow"/>
              </a:rPr>
              <a:t>like </a:t>
            </a:r>
            <a:r>
              <a:rPr lang="en-CA" sz="1200" spc="-30">
                <a:solidFill>
                  <a:srgbClr val="464646"/>
                </a:solidFill>
                <a:latin typeface="Roboto Condensed Light" panose="02000000000000000000" pitchFamily="2" charset="0"/>
                <a:cs typeface="Arial Narrow"/>
              </a:rPr>
              <a:t>these sweet </a:t>
            </a:r>
            <a:r>
              <a:rPr lang="en-CA" sz="1200" spc="-33">
                <a:solidFill>
                  <a:srgbClr val="464646"/>
                </a:solidFill>
                <a:latin typeface="Roboto Condensed Light" panose="02000000000000000000" pitchFamily="2" charset="0"/>
                <a:cs typeface="Arial Narrow"/>
              </a:rPr>
              <a:t>mornings </a:t>
            </a:r>
            <a:r>
              <a:rPr lang="en-CA" sz="1200" spc="-18">
                <a:solidFill>
                  <a:srgbClr val="464646"/>
                </a:solidFill>
                <a:latin typeface="Roboto Condensed Light" panose="02000000000000000000" pitchFamily="2" charset="0"/>
                <a:cs typeface="Arial Narrow"/>
              </a:rPr>
              <a:t>of </a:t>
            </a:r>
            <a:r>
              <a:rPr lang="en-CA" sz="1200" spc="-36">
                <a:solidFill>
                  <a:srgbClr val="464646"/>
                </a:solidFill>
                <a:latin typeface="Roboto Condensed Light" panose="02000000000000000000" pitchFamily="2" charset="0"/>
                <a:cs typeface="Arial Narrow"/>
              </a:rPr>
              <a:t>spring  </a:t>
            </a:r>
            <a:r>
              <a:rPr lang="en-CA" sz="1200" spc="-30">
                <a:solidFill>
                  <a:srgbClr val="464646"/>
                </a:solidFill>
                <a:latin typeface="Roboto Condensed Light" panose="02000000000000000000" pitchFamily="2" charset="0"/>
                <a:cs typeface="Arial Narrow"/>
              </a:rPr>
              <a:t>which </a:t>
            </a:r>
            <a:r>
              <a:rPr lang="en-CA" sz="1200" spc="-3">
                <a:solidFill>
                  <a:srgbClr val="464646"/>
                </a:solidFill>
                <a:latin typeface="Roboto Condensed Light" panose="02000000000000000000" pitchFamily="2" charset="0"/>
                <a:cs typeface="Arial Narrow"/>
              </a:rPr>
              <a:t>I </a:t>
            </a:r>
            <a:r>
              <a:rPr lang="en-CA" sz="1200" spc="-30">
                <a:solidFill>
                  <a:srgbClr val="464646"/>
                </a:solidFill>
                <a:latin typeface="Roboto Condensed Light" panose="02000000000000000000" pitchFamily="2" charset="0"/>
                <a:cs typeface="Arial Narrow"/>
              </a:rPr>
              <a:t>enjoy </a:t>
            </a:r>
            <a:r>
              <a:rPr lang="en-CA" sz="1200" spc="-27">
                <a:solidFill>
                  <a:srgbClr val="464646"/>
                </a:solidFill>
                <a:latin typeface="Roboto Condensed Light" panose="02000000000000000000" pitchFamily="2" charset="0"/>
                <a:cs typeface="Arial Narrow"/>
              </a:rPr>
              <a:t>with </a:t>
            </a:r>
            <a:r>
              <a:rPr lang="en-CA" sz="1200" spc="-21">
                <a:solidFill>
                  <a:srgbClr val="464646"/>
                </a:solidFill>
                <a:latin typeface="Roboto Condensed Light" panose="02000000000000000000" pitchFamily="2" charset="0"/>
                <a:cs typeface="Arial Narrow"/>
              </a:rPr>
              <a:t>my </a:t>
            </a:r>
            <a:r>
              <a:rPr lang="en-CA" sz="1200" spc="-30">
                <a:solidFill>
                  <a:srgbClr val="464646"/>
                </a:solidFill>
                <a:latin typeface="Roboto Condensed Light" panose="02000000000000000000" pitchFamily="2" charset="0"/>
                <a:cs typeface="Arial Narrow"/>
              </a:rPr>
              <a:t>whole heart. </a:t>
            </a:r>
            <a:r>
              <a:rPr lang="en-CA" sz="1200" spc="-3">
                <a:solidFill>
                  <a:srgbClr val="464646"/>
                </a:solidFill>
                <a:latin typeface="Roboto Condensed Light" panose="02000000000000000000" pitchFamily="2" charset="0"/>
                <a:cs typeface="Arial Narrow"/>
              </a:rPr>
              <a:t>I </a:t>
            </a:r>
            <a:r>
              <a:rPr lang="en-CA" sz="1200" spc="-21">
                <a:solidFill>
                  <a:srgbClr val="464646"/>
                </a:solidFill>
                <a:latin typeface="Roboto Condensed Light" panose="02000000000000000000" pitchFamily="2" charset="0"/>
                <a:cs typeface="Arial Narrow"/>
              </a:rPr>
              <a:t>am </a:t>
            </a:r>
            <a:r>
              <a:rPr lang="en-CA" sz="1200" spc="-30">
                <a:solidFill>
                  <a:srgbClr val="464646"/>
                </a:solidFill>
                <a:latin typeface="Roboto Condensed Light" panose="02000000000000000000" pitchFamily="2" charset="0"/>
                <a:cs typeface="Arial Narrow"/>
              </a:rPr>
              <a:t>alone, </a:t>
            </a:r>
            <a:r>
              <a:rPr lang="en-CA" sz="1200" spc="-24">
                <a:solidFill>
                  <a:srgbClr val="464646"/>
                </a:solidFill>
                <a:latin typeface="Roboto Condensed Light" panose="02000000000000000000" pitchFamily="2" charset="0"/>
                <a:cs typeface="Arial Narrow"/>
              </a:rPr>
              <a:t>and </a:t>
            </a:r>
            <a:r>
              <a:rPr lang="en-CA" sz="1200" spc="-27">
                <a:solidFill>
                  <a:srgbClr val="464646"/>
                </a:solidFill>
                <a:latin typeface="Roboto Condensed Light" panose="02000000000000000000" pitchFamily="2" charset="0"/>
                <a:cs typeface="Arial Narrow"/>
              </a:rPr>
              <a:t>feel </a:t>
            </a:r>
            <a:r>
              <a:rPr lang="en-CA" sz="1200" spc="-24">
                <a:solidFill>
                  <a:srgbClr val="464646"/>
                </a:solidFill>
                <a:latin typeface="Roboto Condensed Light" panose="02000000000000000000" pitchFamily="2" charset="0"/>
                <a:cs typeface="Arial Narrow"/>
              </a:rPr>
              <a:t>the </a:t>
            </a:r>
            <a:r>
              <a:rPr lang="en-CA" sz="1200" spc="-30">
                <a:solidFill>
                  <a:srgbClr val="464646"/>
                </a:solidFill>
                <a:latin typeface="Roboto Condensed Light" panose="02000000000000000000" pitchFamily="2" charset="0"/>
                <a:cs typeface="Arial Narrow"/>
              </a:rPr>
              <a:t>charm </a:t>
            </a:r>
            <a:r>
              <a:rPr lang="en-CA" sz="1200" spc="-18">
                <a:solidFill>
                  <a:srgbClr val="464646"/>
                </a:solidFill>
                <a:latin typeface="Roboto Condensed Light" panose="02000000000000000000" pitchFamily="2" charset="0"/>
                <a:cs typeface="Arial Narrow"/>
              </a:rPr>
              <a:t>of </a:t>
            </a:r>
            <a:r>
              <a:rPr lang="en-CA" sz="1200" spc="-36">
                <a:solidFill>
                  <a:srgbClr val="464646"/>
                </a:solidFill>
                <a:latin typeface="Roboto Condensed Light" panose="02000000000000000000" pitchFamily="2" charset="0"/>
                <a:cs typeface="Arial Narrow"/>
              </a:rPr>
              <a:t>existence  </a:t>
            </a:r>
            <a:r>
              <a:rPr lang="en-CA" sz="1200" spc="-18">
                <a:solidFill>
                  <a:srgbClr val="464646"/>
                </a:solidFill>
                <a:latin typeface="Roboto Condensed Light" panose="02000000000000000000" pitchFamily="2" charset="0"/>
                <a:cs typeface="Arial Narrow"/>
              </a:rPr>
              <a:t>in</a:t>
            </a:r>
            <a:r>
              <a:rPr lang="en-CA" sz="1200" spc="-67">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this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spot,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which</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was</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created</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for</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bliss</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of</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souls</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like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mine.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I</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am</a:t>
            </a:r>
            <a:r>
              <a:rPr lang="en-CA" sz="1200" spc="-67">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so</a:t>
            </a:r>
            <a:r>
              <a:rPr lang="en-CA" sz="1200" spc="-64">
                <a:solidFill>
                  <a:srgbClr val="464646"/>
                </a:solidFill>
                <a:latin typeface="Roboto Condensed Light" panose="02000000000000000000" pitchFamily="2" charset="0"/>
                <a:cs typeface="Arial Narrow"/>
              </a:rPr>
              <a:t> </a:t>
            </a:r>
            <a:r>
              <a:rPr lang="en-CA" sz="1200" spc="-45">
                <a:solidFill>
                  <a:srgbClr val="464646"/>
                </a:solidFill>
                <a:latin typeface="Roboto Condensed Light" panose="02000000000000000000" pitchFamily="2" charset="0"/>
                <a:cs typeface="Arial Narrow"/>
              </a:rPr>
              <a:t>happy,</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my  </a:t>
            </a:r>
            <a:r>
              <a:rPr lang="en-CA" sz="1200" spc="-27">
                <a:solidFill>
                  <a:srgbClr val="464646"/>
                </a:solidFill>
                <a:latin typeface="Roboto Condensed Light" panose="02000000000000000000" pitchFamily="2" charset="0"/>
                <a:cs typeface="Arial Narrow"/>
              </a:rPr>
              <a:t>dear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friend,</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so</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absorbed</a:t>
            </a:r>
            <a:r>
              <a:rPr lang="en-CA" sz="1200" spc="-61">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in</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exquisite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sense</a:t>
            </a:r>
            <a:r>
              <a:rPr lang="en-CA" sz="1200" spc="-61">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of</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mere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tranquil</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existence.</a:t>
            </a:r>
            <a:endParaRPr lang="en-US"/>
          </a:p>
        </p:txBody>
      </p:sp>
    </p:spTree>
    <p:extLst>
      <p:ext uri="{BB962C8B-B14F-4D97-AF65-F5344CB8AC3E}">
        <p14:creationId xmlns:p14="http://schemas.microsoft.com/office/powerpoint/2010/main" val="41983845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7E32BC-DFC9-4C40-B91A-4CF9A4953F14}"/>
              </a:ext>
            </a:extLst>
          </p:cNvPr>
          <p:cNvSpPr>
            <a:spLocks noGrp="1"/>
          </p:cNvSpPr>
          <p:nvPr>
            <p:ph type="sldNum" sz="quarter" idx="10"/>
          </p:nvPr>
        </p:nvSpPr>
        <p:spPr/>
        <p:txBody>
          <a:bodyPr>
            <a:noAutofit/>
          </a:body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11" name="Text Placeholder 10">
            <a:extLst>
              <a:ext uri="{FF2B5EF4-FFF2-40B4-BE49-F238E27FC236}">
                <a16:creationId xmlns:a16="http://schemas.microsoft.com/office/drawing/2014/main" id="{92454BFC-BC26-0B4D-A0EE-0E0CCEA287B5}"/>
              </a:ext>
            </a:extLst>
          </p:cNvPr>
          <p:cNvSpPr>
            <a:spLocks noGrp="1"/>
          </p:cNvSpPr>
          <p:nvPr>
            <p:ph type="body" sz="quarter" idx="11" hasCustomPrompt="1"/>
          </p:nvPr>
        </p:nvSpPr>
        <p:spPr>
          <a:xfrm>
            <a:off x="383163" y="1552498"/>
            <a:ext cx="5477732" cy="4503847"/>
          </a:xfrm>
          <a:prstGeom prst="rect">
            <a:avLst/>
          </a:prstGeom>
        </p:spPr>
        <p:txBody>
          <a:bodyPr lIns="0" tIns="0" rIns="0" bIns="0">
            <a:noAutofit/>
          </a:bodyPr>
          <a:lstStyle>
            <a:lvl1pPr marL="0" indent="0" algn="l">
              <a:buNone/>
              <a:defRPr sz="1200" baseline="0">
                <a:latin typeface="Roboto Condensed Light" panose="02000000000000000000" pitchFamily="2" charset="0"/>
              </a:defRPr>
            </a:lvl1pPr>
          </a:lstStyle>
          <a:p>
            <a:pPr marL="7701" marR="242975" algn="just">
              <a:spcBef>
                <a:spcPts val="55"/>
              </a:spcBef>
            </a:pPr>
            <a:r>
              <a:rPr lang="en-CA" sz="1200" spc="-30" dirty="0" err="1">
                <a:solidFill>
                  <a:srgbClr val="464646"/>
                </a:solidFill>
                <a:latin typeface="Roboto Condensed Light" panose="02000000000000000000" pitchFamily="2" charset="0"/>
                <a:cs typeface="Arial Narrow"/>
              </a:rPr>
              <a:t>Bersin</a:t>
            </a:r>
            <a:r>
              <a:rPr lang="en-CA" sz="1200" spc="-30" dirty="0">
                <a:solidFill>
                  <a:srgbClr val="464646"/>
                </a:solidFill>
                <a:latin typeface="Roboto Condensed Light" panose="02000000000000000000" pitchFamily="2" charset="0"/>
                <a:cs typeface="Arial Narrow"/>
              </a:rPr>
              <a:t>,</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Josh.</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“Time</a:t>
            </a:r>
            <a:r>
              <a:rPr lang="en-CA" sz="1200" spc="-64" dirty="0">
                <a:solidFill>
                  <a:srgbClr val="464646"/>
                </a:solidFill>
                <a:latin typeface="Roboto Condensed Light" panose="02000000000000000000" pitchFamily="2" charset="0"/>
                <a:cs typeface="Arial Narrow"/>
              </a:rPr>
              <a:t> </a:t>
            </a:r>
            <a:r>
              <a:rPr lang="en-CA" sz="1200" spc="-18" dirty="0">
                <a:solidFill>
                  <a:srgbClr val="464646"/>
                </a:solidFill>
                <a:latin typeface="Roboto Condensed Light" panose="02000000000000000000" pitchFamily="2" charset="0"/>
                <a:cs typeface="Arial Narrow"/>
              </a:rPr>
              <a:t>to</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Scrap</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Performance</a:t>
            </a:r>
            <a:r>
              <a:rPr lang="en-CA" sz="1200" spc="-121"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Appraisals?”</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Forbes</a:t>
            </a:r>
            <a:r>
              <a:rPr lang="en-CA" sz="1200" spc="-61"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Magazine.</a:t>
            </a:r>
            <a:r>
              <a:rPr lang="en-CA" sz="1200" spc="-64" dirty="0">
                <a:solidFill>
                  <a:srgbClr val="464646"/>
                </a:solidFill>
                <a:latin typeface="Roboto Condensed Light" panose="02000000000000000000" pitchFamily="2" charset="0"/>
                <a:cs typeface="Arial Narrow"/>
              </a:rPr>
              <a:t> </a:t>
            </a:r>
            <a:r>
              <a:rPr lang="en-CA" sz="1200" spc="-3" dirty="0">
                <a:solidFill>
                  <a:srgbClr val="464646"/>
                </a:solidFill>
                <a:latin typeface="Roboto Condensed Light" panose="02000000000000000000" pitchFamily="2" charset="0"/>
                <a:cs typeface="Arial Narrow"/>
              </a:rPr>
              <a:t>5</a:t>
            </a:r>
            <a:r>
              <a:rPr lang="en-CA" sz="1200" spc="-64"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June</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2013.</a:t>
            </a:r>
            <a:r>
              <a:rPr lang="en-CA" sz="1200" spc="-64" dirty="0">
                <a:solidFill>
                  <a:srgbClr val="464646"/>
                </a:solidFill>
                <a:latin typeface="Roboto Condensed Light" panose="02000000000000000000" pitchFamily="2" charset="0"/>
                <a:cs typeface="Arial Narrow"/>
              </a:rPr>
              <a:t> </a:t>
            </a:r>
            <a:r>
              <a:rPr lang="en-CA" sz="1200" spc="-42" dirty="0">
                <a:solidFill>
                  <a:srgbClr val="464646"/>
                </a:solidFill>
                <a:latin typeface="Roboto Condensed Light" panose="02000000000000000000" pitchFamily="2" charset="0"/>
                <a:cs typeface="Arial Narrow"/>
              </a:rPr>
              <a:t>Web.  </a:t>
            </a:r>
            <a:r>
              <a:rPr lang="en-CA" sz="1200" spc="-21" dirty="0">
                <a:solidFill>
                  <a:srgbClr val="464646"/>
                </a:solidFill>
                <a:latin typeface="Roboto Condensed Light" panose="02000000000000000000" pitchFamily="2" charset="0"/>
                <a:cs typeface="Arial Narrow"/>
              </a:rPr>
              <a:t>30 </a:t>
            </a:r>
            <a:r>
              <a:rPr lang="en-CA" sz="1200" spc="-24" dirty="0">
                <a:solidFill>
                  <a:srgbClr val="464646"/>
                </a:solidFill>
                <a:latin typeface="Roboto Condensed Light" panose="02000000000000000000" pitchFamily="2" charset="0"/>
                <a:cs typeface="Arial Narrow"/>
              </a:rPr>
              <a:t>Oct </a:t>
            </a:r>
            <a:r>
              <a:rPr lang="en-CA" sz="1200" spc="-30" dirty="0">
                <a:solidFill>
                  <a:srgbClr val="464646"/>
                </a:solidFill>
                <a:latin typeface="Roboto Condensed Light" panose="02000000000000000000" pitchFamily="2" charset="0"/>
                <a:cs typeface="Arial Narrow"/>
              </a:rPr>
              <a:t>2013. </a:t>
            </a:r>
            <a:r>
              <a:rPr lang="en-CA" sz="1200" spc="-36" dirty="0">
                <a:solidFill>
                  <a:srgbClr val="0076B7"/>
                </a:solidFill>
                <a:latin typeface="Roboto Condensed Light" panose="02000000000000000000" pitchFamily="2" charset="0"/>
                <a:cs typeface="Arial Narrow"/>
                <a:hlinkClick r:id="rId2"/>
              </a:rPr>
              <a:t>&lt;http://www.forbes.com/sites/joshbersin/2013/05/06/time-to-scrap-performance- </a:t>
            </a:r>
            <a:r>
              <a:rPr lang="en-CA" sz="1200" spc="-36" dirty="0">
                <a:solidFill>
                  <a:srgbClr val="0076B7"/>
                </a:solidFill>
                <a:latin typeface="Roboto Condensed Light" panose="02000000000000000000" pitchFamily="2" charset="0"/>
                <a:cs typeface="Arial Narrow"/>
              </a:rPr>
              <a:t> </a:t>
            </a:r>
            <a:r>
              <a:rPr lang="en-CA" sz="1200" spc="-33" dirty="0">
                <a:solidFill>
                  <a:srgbClr val="0076B7"/>
                </a:solidFill>
                <a:latin typeface="Roboto Condensed Light" panose="02000000000000000000" pitchFamily="2" charset="0"/>
                <a:cs typeface="Arial Narrow"/>
              </a:rPr>
              <a:t>appraisals/&gt;</a:t>
            </a:r>
            <a:r>
              <a:rPr lang="en-CA" sz="1200" spc="-33" dirty="0">
                <a:solidFill>
                  <a:srgbClr val="464646"/>
                </a:solidFill>
                <a:latin typeface="Roboto Condensed Light" panose="02000000000000000000" pitchFamily="2" charset="0"/>
                <a:cs typeface="Arial Narrow"/>
              </a:rPr>
              <a:t>.</a:t>
            </a:r>
            <a:endParaRPr lang="en-CA" sz="1200" dirty="0">
              <a:latin typeface="Roboto Condensed Light" panose="02000000000000000000" pitchFamily="2" charset="0"/>
              <a:cs typeface="Arial Narrow"/>
            </a:endParaRPr>
          </a:p>
          <a:p>
            <a:pPr>
              <a:spcBef>
                <a:spcPts val="12"/>
              </a:spcBef>
            </a:pPr>
            <a:endParaRPr lang="en-CA" sz="1200" dirty="0">
              <a:latin typeface="Roboto Condensed Light" panose="02000000000000000000" pitchFamily="2" charset="0"/>
              <a:cs typeface="Times New Roman"/>
            </a:endParaRPr>
          </a:p>
          <a:p>
            <a:pPr marL="7701">
              <a:lnSpc>
                <a:spcPts val="1561"/>
              </a:lnSpc>
            </a:pPr>
            <a:r>
              <a:rPr lang="en-CA" sz="1200" spc="-30" dirty="0">
                <a:solidFill>
                  <a:srgbClr val="464646"/>
                </a:solidFill>
                <a:latin typeface="Roboto Condensed Light" panose="02000000000000000000" pitchFamily="2" charset="0"/>
                <a:cs typeface="Arial Narrow"/>
              </a:rPr>
              <a:t>Cheese,</a:t>
            </a:r>
            <a:r>
              <a:rPr lang="en-CA" sz="1200" spc="-67" dirty="0">
                <a:solidFill>
                  <a:srgbClr val="464646"/>
                </a:solidFill>
                <a:latin typeface="Roboto Condensed Light" panose="02000000000000000000" pitchFamily="2" charset="0"/>
                <a:cs typeface="Arial Narrow"/>
              </a:rPr>
              <a:t> </a:t>
            </a:r>
            <a:r>
              <a:rPr lang="en-CA" sz="1200" spc="-39" dirty="0">
                <a:solidFill>
                  <a:srgbClr val="464646"/>
                </a:solidFill>
                <a:latin typeface="Roboto Condensed Light" panose="02000000000000000000" pitchFamily="2" charset="0"/>
                <a:cs typeface="Arial Narrow"/>
              </a:rPr>
              <a:t>Peter,</a:t>
            </a:r>
            <a:r>
              <a:rPr lang="en-CA" sz="1200" spc="-64" dirty="0">
                <a:solidFill>
                  <a:srgbClr val="464646"/>
                </a:solidFill>
                <a:latin typeface="Roboto Condensed Light" panose="02000000000000000000" pitchFamily="2" charset="0"/>
                <a:cs typeface="Arial Narrow"/>
              </a:rPr>
              <a:t> </a:t>
            </a:r>
            <a:r>
              <a:rPr lang="en-CA" sz="1200" spc="-18" dirty="0">
                <a:solidFill>
                  <a:srgbClr val="464646"/>
                </a:solidFill>
                <a:latin typeface="Roboto Condensed Light" panose="02000000000000000000" pitchFamily="2" charset="0"/>
                <a:cs typeface="Arial Narrow"/>
              </a:rPr>
              <a:t>et</a:t>
            </a:r>
            <a:r>
              <a:rPr lang="en-CA" sz="1200" spc="-64" dirty="0">
                <a:solidFill>
                  <a:srgbClr val="464646"/>
                </a:solidFill>
                <a:latin typeface="Roboto Condensed Light" panose="02000000000000000000" pitchFamily="2" charset="0"/>
                <a:cs typeface="Arial Narrow"/>
              </a:rPr>
              <a:t> </a:t>
            </a:r>
            <a:r>
              <a:rPr lang="en-CA" sz="1200" spc="-24" dirty="0">
                <a:solidFill>
                  <a:srgbClr val="464646"/>
                </a:solidFill>
                <a:latin typeface="Roboto Condensed Light" panose="02000000000000000000" pitchFamily="2" charset="0"/>
                <a:cs typeface="Arial Narrow"/>
              </a:rPr>
              <a:t>al.</a:t>
            </a:r>
            <a:r>
              <a:rPr lang="en-CA" sz="1200" spc="-64" dirty="0">
                <a:solidFill>
                  <a:srgbClr val="464646"/>
                </a:solidFill>
                <a:latin typeface="Roboto Condensed Light" panose="02000000000000000000" pitchFamily="2" charset="0"/>
                <a:cs typeface="Arial Narrow"/>
              </a:rPr>
              <a:t> </a:t>
            </a:r>
            <a:r>
              <a:rPr lang="en-CA" sz="1200" spc="-3" dirty="0">
                <a:solidFill>
                  <a:srgbClr val="464646"/>
                </a:solidFill>
                <a:latin typeface="Roboto Condensed Light" panose="02000000000000000000" pitchFamily="2" charset="0"/>
                <a:cs typeface="Arial Narrow"/>
              </a:rPr>
              <a:t>“</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Creating</a:t>
            </a:r>
            <a:r>
              <a:rPr lang="en-CA" sz="1200" spc="-64" dirty="0">
                <a:solidFill>
                  <a:srgbClr val="464646"/>
                </a:solidFill>
                <a:latin typeface="Roboto Condensed Light" panose="02000000000000000000" pitchFamily="2" charset="0"/>
                <a:cs typeface="Arial Narrow"/>
              </a:rPr>
              <a:t> </a:t>
            </a:r>
            <a:r>
              <a:rPr lang="en-CA" sz="1200" spc="-21" dirty="0">
                <a:solidFill>
                  <a:srgbClr val="464646"/>
                </a:solidFill>
                <a:latin typeface="Roboto Condensed Light" panose="02000000000000000000" pitchFamily="2" charset="0"/>
                <a:cs typeface="Arial Narrow"/>
              </a:rPr>
              <a:t>an</a:t>
            </a:r>
            <a:r>
              <a:rPr lang="en-CA" sz="1200" spc="-127"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Agile</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Organization.”</a:t>
            </a:r>
            <a:r>
              <a:rPr lang="en-CA" sz="1200" spc="-12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Accenture.</a:t>
            </a:r>
            <a:r>
              <a:rPr lang="en-CA" sz="1200" spc="-64"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Oct.</a:t>
            </a:r>
            <a:r>
              <a:rPr lang="en-CA" sz="1200" spc="-67"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2009.</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Web.</a:t>
            </a:r>
            <a:r>
              <a:rPr lang="en-CA" sz="1200" spc="-64" dirty="0">
                <a:solidFill>
                  <a:srgbClr val="464646"/>
                </a:solidFill>
                <a:latin typeface="Roboto Condensed Light" panose="02000000000000000000" pitchFamily="2" charset="0"/>
                <a:cs typeface="Arial Narrow"/>
              </a:rPr>
              <a:t> </a:t>
            </a:r>
            <a:r>
              <a:rPr lang="en-CA" sz="1200" spc="-49" dirty="0">
                <a:solidFill>
                  <a:srgbClr val="464646"/>
                </a:solidFill>
                <a:latin typeface="Roboto Condensed Light" panose="02000000000000000000" pitchFamily="2" charset="0"/>
                <a:cs typeface="Arial Narrow"/>
              </a:rPr>
              <a:t>Nov.</a:t>
            </a:r>
            <a:r>
              <a:rPr lang="en-CA" sz="1200" spc="-64" dirty="0">
                <a:solidFill>
                  <a:srgbClr val="464646"/>
                </a:solidFill>
                <a:latin typeface="Roboto Condensed Light" panose="02000000000000000000" pitchFamily="2" charset="0"/>
                <a:cs typeface="Arial Narrow"/>
              </a:rPr>
              <a:t> </a:t>
            </a:r>
            <a:r>
              <a:rPr lang="en-CA" sz="1200" spc="-36" dirty="0">
                <a:solidFill>
                  <a:srgbClr val="464646"/>
                </a:solidFill>
                <a:latin typeface="Roboto Condensed Light" panose="02000000000000000000" pitchFamily="2" charset="0"/>
                <a:cs typeface="Arial Narrow"/>
              </a:rPr>
              <a:t>2013.</a:t>
            </a:r>
            <a:endParaRPr lang="en-CA" sz="1200" dirty="0">
              <a:latin typeface="Roboto Condensed Light" panose="02000000000000000000" pitchFamily="2" charset="0"/>
              <a:cs typeface="Arial Narrow"/>
            </a:endParaRPr>
          </a:p>
          <a:p>
            <a:pPr marL="7701" marR="159031">
              <a:lnSpc>
                <a:spcPts val="1558"/>
              </a:lnSpc>
              <a:spcBef>
                <a:spcPts val="55"/>
              </a:spcBef>
            </a:pPr>
            <a:r>
              <a:rPr lang="en-CA" sz="1200" spc="-36" dirty="0">
                <a:solidFill>
                  <a:srgbClr val="0076B7"/>
                </a:solidFill>
                <a:latin typeface="Roboto Condensed Light" panose="02000000000000000000" pitchFamily="2" charset="0"/>
                <a:cs typeface="Arial Narrow"/>
                <a:hlinkClick r:id="rId3"/>
              </a:rPr>
              <a:t>&lt;http://www.accenture.com/SiteCollectionDocuments/PDF/OutlookPDF_AgileOrganization_02. </a:t>
            </a:r>
            <a:r>
              <a:rPr lang="en-CA" sz="1200" spc="-36" dirty="0">
                <a:solidFill>
                  <a:srgbClr val="0076B7"/>
                </a:solidFill>
                <a:latin typeface="Roboto Condensed Light" panose="02000000000000000000" pitchFamily="2" charset="0"/>
                <a:cs typeface="Arial Narrow"/>
              </a:rPr>
              <a:t> </a:t>
            </a:r>
            <a:r>
              <a:rPr lang="en-CA" sz="1200" spc="-30" dirty="0">
                <a:solidFill>
                  <a:srgbClr val="0076B7"/>
                </a:solidFill>
                <a:latin typeface="Roboto Condensed Light" panose="02000000000000000000" pitchFamily="2" charset="0"/>
                <a:cs typeface="Arial Narrow"/>
              </a:rPr>
              <a:t>pdf&gt;</a:t>
            </a:r>
            <a:r>
              <a:rPr lang="en-CA" sz="1200" spc="-30" dirty="0">
                <a:solidFill>
                  <a:srgbClr val="464646"/>
                </a:solidFill>
                <a:latin typeface="Roboto Condensed Light" panose="02000000000000000000" pitchFamily="2" charset="0"/>
                <a:cs typeface="Arial Narrow"/>
              </a:rPr>
              <a:t>.</a:t>
            </a:r>
            <a:endParaRPr lang="en-CA" sz="1200" dirty="0">
              <a:latin typeface="Roboto Condensed Light" panose="02000000000000000000" pitchFamily="2" charset="0"/>
              <a:cs typeface="Arial Narrow"/>
            </a:endParaRPr>
          </a:p>
          <a:p>
            <a:pPr>
              <a:spcBef>
                <a:spcPts val="6"/>
              </a:spcBef>
            </a:pPr>
            <a:endParaRPr lang="en-CA" sz="1200" dirty="0">
              <a:latin typeface="Roboto Condensed Light" panose="02000000000000000000" pitchFamily="2" charset="0"/>
              <a:cs typeface="Times New Roman"/>
            </a:endParaRPr>
          </a:p>
          <a:p>
            <a:pPr marL="7701" marR="182520">
              <a:spcBef>
                <a:spcPts val="3"/>
              </a:spcBef>
            </a:pPr>
            <a:r>
              <a:rPr lang="en-CA" sz="1200" spc="-30" dirty="0" err="1">
                <a:solidFill>
                  <a:srgbClr val="464646"/>
                </a:solidFill>
                <a:latin typeface="Roboto Condensed Light" panose="02000000000000000000" pitchFamily="2" charset="0"/>
                <a:cs typeface="Arial Narrow"/>
              </a:rPr>
              <a:t>Croxon</a:t>
            </a:r>
            <a:r>
              <a:rPr lang="en-CA" sz="1200" spc="-30" dirty="0">
                <a:solidFill>
                  <a:srgbClr val="464646"/>
                </a:solidFill>
                <a:latin typeface="Roboto Condensed Light" panose="02000000000000000000" pitchFamily="2" charset="0"/>
                <a:cs typeface="Arial Narrow"/>
              </a:rPr>
              <a:t>,</a:t>
            </a:r>
            <a:r>
              <a:rPr lang="en-CA" sz="1200" spc="-67"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Bruce</a:t>
            </a:r>
            <a:r>
              <a:rPr lang="en-CA" sz="1200" spc="-67" dirty="0">
                <a:solidFill>
                  <a:srgbClr val="464646"/>
                </a:solidFill>
                <a:latin typeface="Roboto Condensed Light" panose="02000000000000000000" pitchFamily="2" charset="0"/>
                <a:cs typeface="Arial Narrow"/>
              </a:rPr>
              <a:t> </a:t>
            </a:r>
            <a:r>
              <a:rPr lang="en-CA" sz="1200" spc="-18" dirty="0">
                <a:solidFill>
                  <a:srgbClr val="464646"/>
                </a:solidFill>
                <a:latin typeface="Roboto Condensed Light" panose="02000000000000000000" pitchFamily="2" charset="0"/>
                <a:cs typeface="Arial Narrow"/>
              </a:rPr>
              <a:t>et</a:t>
            </a:r>
            <a:r>
              <a:rPr lang="en-CA" sz="1200" spc="-64" dirty="0">
                <a:solidFill>
                  <a:srgbClr val="464646"/>
                </a:solidFill>
                <a:latin typeface="Roboto Condensed Light" panose="02000000000000000000" pitchFamily="2" charset="0"/>
                <a:cs typeface="Arial Narrow"/>
              </a:rPr>
              <a:t> </a:t>
            </a:r>
            <a:r>
              <a:rPr lang="en-CA" sz="1200" spc="-24" dirty="0">
                <a:solidFill>
                  <a:srgbClr val="464646"/>
                </a:solidFill>
                <a:latin typeface="Roboto Condensed Light" panose="02000000000000000000" pitchFamily="2" charset="0"/>
                <a:cs typeface="Arial Narrow"/>
              </a:rPr>
              <a:t>al.</a:t>
            </a:r>
            <a:r>
              <a:rPr lang="en-CA" sz="1200" spc="-67"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“Dinner</a:t>
            </a:r>
            <a:r>
              <a:rPr lang="en-CA" sz="1200" spc="-67"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Series:</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Performance</a:t>
            </a:r>
            <a:r>
              <a:rPr lang="en-CA" sz="1200" spc="-67"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Management</a:t>
            </a:r>
            <a:r>
              <a:rPr lang="en-CA" sz="1200" spc="-64"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with</a:t>
            </a:r>
            <a:r>
              <a:rPr lang="en-CA" sz="1200" spc="-67"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Bruce</a:t>
            </a:r>
            <a:r>
              <a:rPr lang="en-CA" sz="1200" spc="-67" dirty="0">
                <a:solidFill>
                  <a:srgbClr val="464646"/>
                </a:solidFill>
                <a:latin typeface="Roboto Condensed Light" panose="02000000000000000000" pitchFamily="2" charset="0"/>
                <a:cs typeface="Arial Narrow"/>
              </a:rPr>
              <a:t> </a:t>
            </a:r>
            <a:r>
              <a:rPr lang="en-CA" sz="1200" spc="-30" dirty="0" err="1">
                <a:solidFill>
                  <a:srgbClr val="464646"/>
                </a:solidFill>
                <a:latin typeface="Roboto Condensed Light" panose="02000000000000000000" pitchFamily="2" charset="0"/>
                <a:cs typeface="Arial Narrow"/>
              </a:rPr>
              <a:t>Croxon</a:t>
            </a:r>
            <a:r>
              <a:rPr lang="en-CA" sz="1200" spc="-64"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from</a:t>
            </a:r>
            <a:r>
              <a:rPr lang="en-CA" sz="1200" spc="-67"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CBC’s  ‘Dragon’s </a:t>
            </a:r>
            <a:r>
              <a:rPr lang="en-CA" sz="1200" spc="-30" dirty="0">
                <a:solidFill>
                  <a:srgbClr val="464646"/>
                </a:solidFill>
                <a:latin typeface="Roboto Condensed Light" panose="02000000000000000000" pitchFamily="2" charset="0"/>
                <a:cs typeface="Arial Narrow"/>
              </a:rPr>
              <a:t>Den’” </a:t>
            </a:r>
            <a:r>
              <a:rPr lang="en-CA" sz="1200" spc="-49" dirty="0">
                <a:solidFill>
                  <a:srgbClr val="464646"/>
                </a:solidFill>
                <a:latin typeface="Roboto Condensed Light" panose="02000000000000000000" pitchFamily="2" charset="0"/>
                <a:cs typeface="Arial Narrow"/>
              </a:rPr>
              <a:t>HRPA Toronto </a:t>
            </a:r>
            <a:r>
              <a:rPr lang="en-CA" sz="1200" spc="-39" dirty="0">
                <a:solidFill>
                  <a:srgbClr val="464646"/>
                </a:solidFill>
                <a:latin typeface="Roboto Condensed Light" panose="02000000000000000000" pitchFamily="2" charset="0"/>
                <a:cs typeface="Arial Narrow"/>
              </a:rPr>
              <a:t>Chapter. </a:t>
            </a:r>
            <a:r>
              <a:rPr lang="en-CA" sz="1200" spc="-33" dirty="0">
                <a:solidFill>
                  <a:srgbClr val="464646"/>
                </a:solidFill>
                <a:latin typeface="Roboto Condensed Light" panose="02000000000000000000" pitchFamily="2" charset="0"/>
                <a:cs typeface="Arial Narrow"/>
              </a:rPr>
              <a:t>Sheraton </a:t>
            </a:r>
            <a:r>
              <a:rPr lang="en-CA" sz="1200" spc="-30" dirty="0">
                <a:solidFill>
                  <a:srgbClr val="464646"/>
                </a:solidFill>
                <a:latin typeface="Roboto Condensed Light" panose="02000000000000000000" pitchFamily="2" charset="0"/>
                <a:cs typeface="Arial Narrow"/>
              </a:rPr>
              <a:t>Hotel, </a:t>
            </a:r>
            <a:r>
              <a:rPr lang="en-CA" sz="1200" spc="-45" dirty="0">
                <a:solidFill>
                  <a:srgbClr val="464646"/>
                </a:solidFill>
                <a:latin typeface="Roboto Condensed Light" panose="02000000000000000000" pitchFamily="2" charset="0"/>
                <a:cs typeface="Arial Narrow"/>
              </a:rPr>
              <a:t>Toronto, </a:t>
            </a:r>
            <a:r>
              <a:rPr lang="en-CA" sz="1200" spc="-24" dirty="0">
                <a:solidFill>
                  <a:srgbClr val="464646"/>
                </a:solidFill>
                <a:latin typeface="Roboto Condensed Light" panose="02000000000000000000" pitchFamily="2" charset="0"/>
                <a:cs typeface="Arial Narrow"/>
              </a:rPr>
              <a:t>ON. </a:t>
            </a:r>
            <a:r>
              <a:rPr lang="en-CA" sz="1200" spc="-21" dirty="0">
                <a:solidFill>
                  <a:srgbClr val="464646"/>
                </a:solidFill>
                <a:latin typeface="Roboto Condensed Light" panose="02000000000000000000" pitchFamily="2" charset="0"/>
                <a:cs typeface="Arial Narrow"/>
              </a:rPr>
              <a:t>12 </a:t>
            </a:r>
            <a:r>
              <a:rPr lang="en-CA" sz="1200" spc="-49" dirty="0">
                <a:solidFill>
                  <a:srgbClr val="464646"/>
                </a:solidFill>
                <a:latin typeface="Roboto Condensed Light" panose="02000000000000000000" pitchFamily="2" charset="0"/>
                <a:cs typeface="Arial Narrow"/>
              </a:rPr>
              <a:t>Nov. </a:t>
            </a:r>
            <a:r>
              <a:rPr lang="en-CA" sz="1200" spc="-30" dirty="0">
                <a:solidFill>
                  <a:srgbClr val="464646"/>
                </a:solidFill>
                <a:latin typeface="Roboto Condensed Light" panose="02000000000000000000" pitchFamily="2" charset="0"/>
                <a:cs typeface="Arial Narrow"/>
              </a:rPr>
              <a:t>2013. </a:t>
            </a:r>
            <a:r>
              <a:rPr lang="en-CA" sz="1200" spc="-36" dirty="0">
                <a:solidFill>
                  <a:srgbClr val="464646"/>
                </a:solidFill>
                <a:latin typeface="Roboto Condensed Light" panose="02000000000000000000" pitchFamily="2" charset="0"/>
                <a:cs typeface="Arial Narrow"/>
              </a:rPr>
              <a:t>Panel  discussion.</a:t>
            </a:r>
            <a:endParaRPr lang="en-CA" sz="1200" dirty="0">
              <a:latin typeface="Roboto Condensed Light" panose="02000000000000000000" pitchFamily="2" charset="0"/>
              <a:cs typeface="Arial Narrow"/>
            </a:endParaRPr>
          </a:p>
          <a:p>
            <a:pPr>
              <a:spcBef>
                <a:spcPts val="9"/>
              </a:spcBef>
            </a:pPr>
            <a:endParaRPr lang="en-CA" sz="1200" dirty="0">
              <a:latin typeface="Roboto Condensed Light" panose="02000000000000000000" pitchFamily="2" charset="0"/>
              <a:cs typeface="Times New Roman"/>
            </a:endParaRPr>
          </a:p>
          <a:p>
            <a:pPr marL="7701" marR="109358">
              <a:spcBef>
                <a:spcPts val="3"/>
              </a:spcBef>
            </a:pPr>
            <a:r>
              <a:rPr lang="en-CA" sz="1200" spc="-33" dirty="0" err="1">
                <a:solidFill>
                  <a:srgbClr val="464646"/>
                </a:solidFill>
                <a:latin typeface="Roboto Condensed Light" panose="02000000000000000000" pitchFamily="2" charset="0"/>
                <a:cs typeface="Arial Narrow"/>
              </a:rPr>
              <a:t>Culbert</a:t>
            </a:r>
            <a:r>
              <a:rPr lang="en-CA" sz="1200" spc="-33"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Samuel. </a:t>
            </a:r>
            <a:r>
              <a:rPr lang="en-CA" sz="1200" spc="-24" dirty="0">
                <a:solidFill>
                  <a:srgbClr val="464646"/>
                </a:solidFill>
                <a:latin typeface="Roboto Condensed Light" panose="02000000000000000000" pitchFamily="2" charset="0"/>
                <a:cs typeface="Arial Narrow"/>
              </a:rPr>
              <a:t>“10 </a:t>
            </a:r>
            <a:r>
              <a:rPr lang="en-CA" sz="1200" spc="-33" dirty="0">
                <a:solidFill>
                  <a:srgbClr val="464646"/>
                </a:solidFill>
                <a:latin typeface="Roboto Condensed Light" panose="02000000000000000000" pitchFamily="2" charset="0"/>
                <a:cs typeface="Arial Narrow"/>
              </a:rPr>
              <a:t>Reasons </a:t>
            </a:r>
            <a:r>
              <a:rPr lang="en-CA" sz="1200" spc="-18" dirty="0">
                <a:solidFill>
                  <a:srgbClr val="464646"/>
                </a:solidFill>
                <a:latin typeface="Roboto Condensed Light" panose="02000000000000000000" pitchFamily="2" charset="0"/>
                <a:cs typeface="Arial Narrow"/>
              </a:rPr>
              <a:t>to </a:t>
            </a:r>
            <a:r>
              <a:rPr lang="en-CA" sz="1200" spc="-24" dirty="0">
                <a:solidFill>
                  <a:srgbClr val="464646"/>
                </a:solidFill>
                <a:latin typeface="Roboto Condensed Light" panose="02000000000000000000" pitchFamily="2" charset="0"/>
                <a:cs typeface="Arial Narrow"/>
              </a:rPr>
              <a:t>Get Rid </a:t>
            </a:r>
            <a:r>
              <a:rPr lang="en-CA" sz="1200" spc="-18" dirty="0">
                <a:solidFill>
                  <a:srgbClr val="464646"/>
                </a:solidFill>
                <a:latin typeface="Roboto Condensed Light" panose="02000000000000000000" pitchFamily="2" charset="0"/>
                <a:cs typeface="Arial Narrow"/>
              </a:rPr>
              <a:t>of </a:t>
            </a:r>
            <a:r>
              <a:rPr lang="en-CA" sz="1200" spc="-33" dirty="0">
                <a:solidFill>
                  <a:srgbClr val="464646"/>
                </a:solidFill>
                <a:latin typeface="Roboto Condensed Light" panose="02000000000000000000" pitchFamily="2" charset="0"/>
                <a:cs typeface="Arial Narrow"/>
              </a:rPr>
              <a:t>Performance Reviews.” </a:t>
            </a:r>
            <a:r>
              <a:rPr lang="en-CA" sz="1200" spc="-30" dirty="0">
                <a:solidFill>
                  <a:srgbClr val="464646"/>
                </a:solidFill>
                <a:latin typeface="Roboto Condensed Light" panose="02000000000000000000" pitchFamily="2" charset="0"/>
                <a:cs typeface="Arial Narrow"/>
              </a:rPr>
              <a:t>Huffington </a:t>
            </a:r>
            <a:r>
              <a:rPr lang="en-CA" sz="1200" spc="-27" dirty="0">
                <a:solidFill>
                  <a:srgbClr val="464646"/>
                </a:solidFill>
                <a:latin typeface="Roboto Condensed Light" panose="02000000000000000000" pitchFamily="2" charset="0"/>
                <a:cs typeface="Arial Narrow"/>
              </a:rPr>
              <a:t>Post </a:t>
            </a:r>
            <a:r>
              <a:rPr lang="en-CA" sz="1200" spc="-36" dirty="0">
                <a:solidFill>
                  <a:srgbClr val="464646"/>
                </a:solidFill>
                <a:latin typeface="Roboto Condensed Light" panose="02000000000000000000" pitchFamily="2" charset="0"/>
                <a:cs typeface="Arial Narrow"/>
              </a:rPr>
              <a:t>Business.  </a:t>
            </a:r>
            <a:r>
              <a:rPr lang="en-CA" sz="1200" spc="-21" dirty="0">
                <a:solidFill>
                  <a:srgbClr val="464646"/>
                </a:solidFill>
                <a:latin typeface="Roboto Condensed Light" panose="02000000000000000000" pitchFamily="2" charset="0"/>
                <a:cs typeface="Arial Narrow"/>
              </a:rPr>
              <a:t>18</a:t>
            </a:r>
            <a:r>
              <a:rPr lang="en-CA" sz="1200" spc="-61"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Dec.</a:t>
            </a:r>
            <a:r>
              <a:rPr lang="en-CA" sz="1200" spc="-61"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2012.</a:t>
            </a:r>
            <a:r>
              <a:rPr lang="en-CA" sz="1200" spc="-61"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Web.</a:t>
            </a:r>
            <a:r>
              <a:rPr lang="en-CA" sz="1200" spc="-61" dirty="0">
                <a:solidFill>
                  <a:srgbClr val="464646"/>
                </a:solidFill>
                <a:latin typeface="Roboto Condensed Light" panose="02000000000000000000" pitchFamily="2" charset="0"/>
                <a:cs typeface="Arial Narrow"/>
              </a:rPr>
              <a:t> </a:t>
            </a:r>
            <a:r>
              <a:rPr lang="en-CA" sz="1200" spc="-21" dirty="0">
                <a:solidFill>
                  <a:srgbClr val="464646"/>
                </a:solidFill>
                <a:latin typeface="Roboto Condensed Light" panose="02000000000000000000" pitchFamily="2" charset="0"/>
                <a:cs typeface="Arial Narrow"/>
              </a:rPr>
              <a:t>28</a:t>
            </a:r>
            <a:r>
              <a:rPr lang="en-CA" sz="1200" spc="-61"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Oct.</a:t>
            </a:r>
            <a:r>
              <a:rPr lang="en-CA" sz="1200" spc="-61"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2013.</a:t>
            </a:r>
            <a:r>
              <a:rPr lang="en-CA" sz="1200" spc="-58" dirty="0">
                <a:solidFill>
                  <a:srgbClr val="464646"/>
                </a:solidFill>
                <a:latin typeface="Roboto Condensed Light" panose="02000000000000000000" pitchFamily="2" charset="0"/>
                <a:cs typeface="Arial Narrow"/>
              </a:rPr>
              <a:t> </a:t>
            </a:r>
            <a:r>
              <a:rPr lang="en-CA" sz="1200" spc="-36" dirty="0">
                <a:solidFill>
                  <a:srgbClr val="0076B7"/>
                </a:solidFill>
                <a:latin typeface="Roboto Condensed Light" panose="02000000000000000000" pitchFamily="2" charset="0"/>
                <a:cs typeface="Arial Narrow"/>
                <a:hlinkClick r:id="rId4"/>
              </a:rPr>
              <a:t>&lt;http://www.huffingtonpost.com/samuel-culbert/performance- </a:t>
            </a:r>
            <a:r>
              <a:rPr lang="en-CA" sz="1200" spc="-36" dirty="0">
                <a:solidFill>
                  <a:srgbClr val="0076B7"/>
                </a:solidFill>
                <a:latin typeface="Roboto Condensed Light" panose="02000000000000000000" pitchFamily="2" charset="0"/>
                <a:cs typeface="Arial Narrow"/>
              </a:rPr>
              <a:t> reviews_b_2325104.html&gt;</a:t>
            </a:r>
            <a:r>
              <a:rPr lang="en-CA" sz="1200" spc="-36" dirty="0">
                <a:solidFill>
                  <a:srgbClr val="464646"/>
                </a:solidFill>
                <a:latin typeface="Roboto Condensed Light" panose="02000000000000000000" pitchFamily="2" charset="0"/>
                <a:cs typeface="Arial Narrow"/>
              </a:rPr>
              <a:t>.</a:t>
            </a:r>
            <a:endParaRPr lang="en-CA" sz="1200" dirty="0">
              <a:latin typeface="Roboto Condensed Light" panose="02000000000000000000" pitchFamily="2" charset="0"/>
              <a:cs typeface="Arial Narrow"/>
            </a:endParaRPr>
          </a:p>
          <a:p>
            <a:pPr>
              <a:spcBef>
                <a:spcPts val="9"/>
              </a:spcBef>
            </a:pPr>
            <a:endParaRPr lang="en-CA" sz="1200" dirty="0">
              <a:latin typeface="Roboto Condensed Light" panose="02000000000000000000" pitchFamily="2" charset="0"/>
              <a:cs typeface="Times New Roman"/>
            </a:endParaRPr>
          </a:p>
          <a:p>
            <a:pPr marL="7701" marR="3081"/>
            <a:r>
              <a:rPr lang="en-CA" sz="1200" spc="-33" dirty="0">
                <a:solidFill>
                  <a:srgbClr val="464646"/>
                </a:solidFill>
                <a:latin typeface="Roboto Condensed Light" panose="02000000000000000000" pitchFamily="2" charset="0"/>
                <a:cs typeface="Arial Narrow"/>
              </a:rPr>
              <a:t>Denning, </a:t>
            </a:r>
            <a:r>
              <a:rPr lang="en-CA" sz="1200" spc="-30" dirty="0">
                <a:solidFill>
                  <a:srgbClr val="464646"/>
                </a:solidFill>
                <a:latin typeface="Roboto Condensed Light" panose="02000000000000000000" pitchFamily="2" charset="0"/>
                <a:cs typeface="Arial Narrow"/>
              </a:rPr>
              <a:t>Steve. </a:t>
            </a:r>
            <a:r>
              <a:rPr lang="en-CA" sz="1200" spc="-27" dirty="0">
                <a:solidFill>
                  <a:srgbClr val="464646"/>
                </a:solidFill>
                <a:latin typeface="Roboto Condensed Light" panose="02000000000000000000" pitchFamily="2" charset="0"/>
                <a:cs typeface="Arial Narrow"/>
              </a:rPr>
              <a:t>“The Case </a:t>
            </a:r>
            <a:r>
              <a:rPr lang="en-CA" sz="1200" spc="-30" dirty="0">
                <a:solidFill>
                  <a:srgbClr val="464646"/>
                </a:solidFill>
                <a:latin typeface="Roboto Condensed Light" panose="02000000000000000000" pitchFamily="2" charset="0"/>
                <a:cs typeface="Arial Narrow"/>
              </a:rPr>
              <a:t>Against Agile: </a:t>
            </a:r>
            <a:r>
              <a:rPr lang="en-CA" sz="1200" spc="-64" dirty="0">
                <a:solidFill>
                  <a:srgbClr val="464646"/>
                </a:solidFill>
                <a:latin typeface="Roboto Condensed Light" panose="02000000000000000000" pitchFamily="2" charset="0"/>
                <a:cs typeface="Arial Narrow"/>
              </a:rPr>
              <a:t>Ten </a:t>
            </a:r>
            <a:r>
              <a:rPr lang="en-CA" sz="1200" spc="-33" dirty="0">
                <a:solidFill>
                  <a:srgbClr val="464646"/>
                </a:solidFill>
                <a:latin typeface="Roboto Condensed Light" panose="02000000000000000000" pitchFamily="2" charset="0"/>
                <a:cs typeface="Arial Narrow"/>
              </a:rPr>
              <a:t>Perennial Management Objections.” </a:t>
            </a:r>
            <a:r>
              <a:rPr lang="en-CA" sz="1200" spc="-36" dirty="0">
                <a:solidFill>
                  <a:srgbClr val="464646"/>
                </a:solidFill>
                <a:latin typeface="Roboto Condensed Light" panose="02000000000000000000" pitchFamily="2" charset="0"/>
                <a:cs typeface="Arial Narrow"/>
              </a:rPr>
              <a:t>Forbes  </a:t>
            </a:r>
            <a:r>
              <a:rPr lang="en-CA" sz="1200" spc="-33" dirty="0">
                <a:solidFill>
                  <a:srgbClr val="464646"/>
                </a:solidFill>
                <a:latin typeface="Roboto Condensed Light" panose="02000000000000000000" pitchFamily="2" charset="0"/>
                <a:cs typeface="Arial Narrow"/>
              </a:rPr>
              <a:t>Magazine.</a:t>
            </a:r>
            <a:r>
              <a:rPr lang="en-CA" sz="1200" spc="-64" dirty="0">
                <a:solidFill>
                  <a:srgbClr val="464646"/>
                </a:solidFill>
                <a:latin typeface="Roboto Condensed Light" panose="02000000000000000000" pitchFamily="2" charset="0"/>
                <a:cs typeface="Arial Narrow"/>
              </a:rPr>
              <a:t> </a:t>
            </a:r>
            <a:r>
              <a:rPr lang="en-CA" sz="1200" spc="-21" dirty="0">
                <a:solidFill>
                  <a:srgbClr val="464646"/>
                </a:solidFill>
                <a:latin typeface="Roboto Condensed Light" panose="02000000000000000000" pitchFamily="2" charset="0"/>
                <a:cs typeface="Arial Narrow"/>
              </a:rPr>
              <a:t>17</a:t>
            </a:r>
            <a:r>
              <a:rPr lang="en-CA" sz="1200" spc="-124" dirty="0">
                <a:solidFill>
                  <a:srgbClr val="464646"/>
                </a:solidFill>
                <a:latin typeface="Roboto Condensed Light" panose="02000000000000000000" pitchFamily="2" charset="0"/>
                <a:cs typeface="Arial Narrow"/>
              </a:rPr>
              <a:t> </a:t>
            </a:r>
            <a:r>
              <a:rPr lang="en-CA" sz="1200" spc="-42" dirty="0">
                <a:solidFill>
                  <a:srgbClr val="464646"/>
                </a:solidFill>
                <a:latin typeface="Roboto Condensed Light" panose="02000000000000000000" pitchFamily="2" charset="0"/>
                <a:cs typeface="Arial Narrow"/>
              </a:rPr>
              <a:t>Apr.</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2012.</a:t>
            </a:r>
            <a:r>
              <a:rPr lang="en-CA" sz="1200" spc="-61"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Web.</a:t>
            </a:r>
            <a:r>
              <a:rPr lang="en-CA" sz="1200" spc="-64" dirty="0">
                <a:solidFill>
                  <a:srgbClr val="464646"/>
                </a:solidFill>
                <a:latin typeface="Roboto Condensed Light" panose="02000000000000000000" pitchFamily="2" charset="0"/>
                <a:cs typeface="Arial Narrow"/>
              </a:rPr>
              <a:t> </a:t>
            </a:r>
            <a:r>
              <a:rPr lang="en-CA" sz="1200" spc="-49" dirty="0">
                <a:solidFill>
                  <a:srgbClr val="464646"/>
                </a:solidFill>
                <a:latin typeface="Roboto Condensed Light" panose="02000000000000000000" pitchFamily="2" charset="0"/>
                <a:cs typeface="Arial Narrow"/>
              </a:rPr>
              <a:t>Nov.</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2013.</a:t>
            </a:r>
            <a:r>
              <a:rPr lang="en-CA" sz="1200" spc="-58" dirty="0">
                <a:solidFill>
                  <a:srgbClr val="464646"/>
                </a:solidFill>
                <a:latin typeface="Roboto Condensed Light" panose="02000000000000000000" pitchFamily="2" charset="0"/>
                <a:cs typeface="Arial Narrow"/>
              </a:rPr>
              <a:t> </a:t>
            </a:r>
            <a:r>
              <a:rPr lang="en-CA" sz="1200" spc="-36" dirty="0">
                <a:solidFill>
                  <a:srgbClr val="0076B7"/>
                </a:solidFill>
                <a:latin typeface="Roboto Condensed Light" panose="02000000000000000000" pitchFamily="2" charset="0"/>
                <a:cs typeface="Arial Narrow"/>
                <a:hlinkClick r:id="rId5"/>
              </a:rPr>
              <a:t>&lt;http://www.forbes.com/sites/stevedenning/2012/04/17/ </a:t>
            </a:r>
            <a:r>
              <a:rPr lang="en-CA" sz="1200" spc="-36" dirty="0">
                <a:solidFill>
                  <a:srgbClr val="0076B7"/>
                </a:solidFill>
                <a:latin typeface="Roboto Condensed Light" panose="02000000000000000000" pitchFamily="2" charset="0"/>
                <a:cs typeface="Arial Narrow"/>
              </a:rPr>
              <a:t> the-case-against-agile-ten-perennial-management-objections/&gt;</a:t>
            </a:r>
            <a:r>
              <a:rPr lang="en-CA" sz="1200" spc="-36" dirty="0">
                <a:solidFill>
                  <a:srgbClr val="464646"/>
                </a:solidFill>
                <a:latin typeface="Roboto Condensed Light" panose="02000000000000000000" pitchFamily="2" charset="0"/>
                <a:cs typeface="Arial Narrow"/>
              </a:rPr>
              <a:t>.</a:t>
            </a:r>
            <a:endParaRPr lang="en-CA" sz="1200" dirty="0">
              <a:latin typeface="Roboto Condensed Light" panose="02000000000000000000" pitchFamily="2" charset="0"/>
              <a:cs typeface="Arial Narrow"/>
            </a:endParaRPr>
          </a:p>
          <a:p>
            <a:pPr>
              <a:spcBef>
                <a:spcPts val="12"/>
              </a:spcBef>
            </a:pPr>
            <a:endParaRPr lang="en-CA" sz="1200" dirty="0">
              <a:latin typeface="Roboto Condensed Light" panose="02000000000000000000" pitchFamily="2" charset="0"/>
              <a:cs typeface="Times New Roman"/>
            </a:endParaRPr>
          </a:p>
          <a:p>
            <a:pPr marL="7701" marR="161342"/>
            <a:r>
              <a:rPr lang="en-CA" sz="1200" spc="-30" dirty="0" err="1">
                <a:solidFill>
                  <a:srgbClr val="464646"/>
                </a:solidFill>
                <a:latin typeface="Roboto Condensed Light" panose="02000000000000000000" pitchFamily="2" charset="0"/>
                <a:cs typeface="Arial Narrow"/>
              </a:rPr>
              <a:t>Estis</a:t>
            </a:r>
            <a:r>
              <a:rPr lang="en-CA" sz="1200" spc="-30" dirty="0">
                <a:solidFill>
                  <a:srgbClr val="464646"/>
                </a:solidFill>
                <a:latin typeface="Roboto Condensed Light" panose="02000000000000000000" pitchFamily="2" charset="0"/>
                <a:cs typeface="Arial Narrow"/>
              </a:rPr>
              <a:t>,</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Ryan.</a:t>
            </a:r>
            <a:r>
              <a:rPr lang="en-CA" sz="1200" spc="-61"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“Blowing</a:t>
            </a:r>
            <a:r>
              <a:rPr lang="en-CA" sz="1200" spc="-61" dirty="0">
                <a:solidFill>
                  <a:srgbClr val="464646"/>
                </a:solidFill>
                <a:latin typeface="Roboto Condensed Light" panose="02000000000000000000" pitchFamily="2" charset="0"/>
                <a:cs typeface="Arial Narrow"/>
              </a:rPr>
              <a:t> </a:t>
            </a:r>
            <a:r>
              <a:rPr lang="en-CA" sz="1200" spc="-21" dirty="0">
                <a:solidFill>
                  <a:srgbClr val="464646"/>
                </a:solidFill>
                <a:latin typeface="Roboto Condensed Light" panose="02000000000000000000" pitchFamily="2" charset="0"/>
                <a:cs typeface="Arial Narrow"/>
              </a:rPr>
              <a:t>up</a:t>
            </a:r>
            <a:r>
              <a:rPr lang="en-CA" sz="1200" spc="-61" dirty="0">
                <a:solidFill>
                  <a:srgbClr val="464646"/>
                </a:solidFill>
                <a:latin typeface="Roboto Condensed Light" panose="02000000000000000000" pitchFamily="2" charset="0"/>
                <a:cs typeface="Arial Narrow"/>
              </a:rPr>
              <a:t> </a:t>
            </a:r>
            <a:r>
              <a:rPr lang="en-CA" sz="1200" spc="-24" dirty="0">
                <a:solidFill>
                  <a:srgbClr val="464646"/>
                </a:solidFill>
                <a:latin typeface="Roboto Condensed Light" panose="02000000000000000000" pitchFamily="2" charset="0"/>
                <a:cs typeface="Arial Narrow"/>
              </a:rPr>
              <a:t>the</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Performance</a:t>
            </a:r>
            <a:r>
              <a:rPr lang="en-CA" sz="1200" spc="-61"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Review:</a:t>
            </a:r>
            <a:r>
              <a:rPr lang="en-CA" sz="1200" spc="-61"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Interview</a:t>
            </a:r>
            <a:r>
              <a:rPr lang="en-CA" sz="1200" spc="-61"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with</a:t>
            </a:r>
            <a:r>
              <a:rPr lang="en-CA" sz="1200" spc="-121"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Adobe’s</a:t>
            </a:r>
            <a:r>
              <a:rPr lang="en-CA" sz="1200" spc="-61"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Donna</a:t>
            </a:r>
            <a:r>
              <a:rPr lang="en-CA" sz="1200" spc="-61"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Morris.”</a:t>
            </a:r>
            <a:r>
              <a:rPr lang="en-CA" sz="1200" spc="-64" dirty="0">
                <a:solidFill>
                  <a:srgbClr val="464646"/>
                </a:solidFill>
                <a:latin typeface="Roboto Condensed Light" panose="02000000000000000000" pitchFamily="2" charset="0"/>
                <a:cs typeface="Arial Narrow"/>
              </a:rPr>
              <a:t> </a:t>
            </a:r>
            <a:r>
              <a:rPr lang="en-CA" sz="1200" spc="-36" dirty="0">
                <a:solidFill>
                  <a:srgbClr val="464646"/>
                </a:solidFill>
                <a:latin typeface="Roboto Condensed Light" panose="02000000000000000000" pitchFamily="2" charset="0"/>
                <a:cs typeface="Arial Narrow"/>
              </a:rPr>
              <a:t>Ryan  </a:t>
            </a:r>
            <a:r>
              <a:rPr lang="en-CA" sz="1200" spc="-30" dirty="0" err="1">
                <a:solidFill>
                  <a:srgbClr val="464646"/>
                </a:solidFill>
                <a:latin typeface="Roboto Condensed Light" panose="02000000000000000000" pitchFamily="2" charset="0"/>
                <a:cs typeface="Arial Narrow"/>
              </a:rPr>
              <a:t>Estis</a:t>
            </a:r>
            <a:r>
              <a:rPr lang="en-CA" sz="1200" spc="-61" dirty="0">
                <a:solidFill>
                  <a:srgbClr val="464646"/>
                </a:solidFill>
                <a:latin typeface="Roboto Condensed Light" panose="02000000000000000000" pitchFamily="2" charset="0"/>
                <a:cs typeface="Arial Narrow"/>
              </a:rPr>
              <a:t> </a:t>
            </a:r>
            <a:r>
              <a:rPr lang="en-CA" sz="1200" spc="-3" dirty="0">
                <a:solidFill>
                  <a:srgbClr val="464646"/>
                </a:solidFill>
                <a:latin typeface="Roboto Condensed Light" panose="02000000000000000000" pitchFamily="2" charset="0"/>
                <a:cs typeface="Arial Narrow"/>
              </a:rPr>
              <a:t>&amp;</a:t>
            </a:r>
            <a:r>
              <a:rPr lang="en-CA" sz="1200" spc="-118"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Associates.</a:t>
            </a:r>
            <a:r>
              <a:rPr lang="en-CA" sz="1200" spc="-61" dirty="0">
                <a:solidFill>
                  <a:srgbClr val="464646"/>
                </a:solidFill>
                <a:latin typeface="Roboto Condensed Light" panose="02000000000000000000" pitchFamily="2" charset="0"/>
                <a:cs typeface="Arial Narrow"/>
              </a:rPr>
              <a:t> </a:t>
            </a:r>
            <a:r>
              <a:rPr lang="en-CA" sz="1200" spc="-21" dirty="0">
                <a:solidFill>
                  <a:srgbClr val="464646"/>
                </a:solidFill>
                <a:latin typeface="Roboto Condensed Light" panose="02000000000000000000" pitchFamily="2" charset="0"/>
                <a:cs typeface="Arial Narrow"/>
              </a:rPr>
              <a:t>17</a:t>
            </a:r>
            <a:r>
              <a:rPr lang="en-CA" sz="1200" spc="-61"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June</a:t>
            </a:r>
            <a:r>
              <a:rPr lang="en-CA" sz="1200" spc="-58"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2013.</a:t>
            </a:r>
            <a:r>
              <a:rPr lang="en-CA" sz="1200" spc="-61"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Web.</a:t>
            </a:r>
            <a:r>
              <a:rPr lang="en-CA" sz="1200" spc="-61"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Oct.</a:t>
            </a:r>
            <a:r>
              <a:rPr lang="en-CA" sz="1200" spc="-58"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2013.</a:t>
            </a:r>
            <a:r>
              <a:rPr lang="en-CA" sz="1200" spc="-61" dirty="0">
                <a:solidFill>
                  <a:srgbClr val="464646"/>
                </a:solidFill>
                <a:latin typeface="Roboto Condensed Light" panose="02000000000000000000" pitchFamily="2" charset="0"/>
                <a:cs typeface="Arial Narrow"/>
              </a:rPr>
              <a:t> </a:t>
            </a:r>
            <a:r>
              <a:rPr lang="en-CA" sz="1200" spc="-36" dirty="0">
                <a:solidFill>
                  <a:srgbClr val="464646"/>
                </a:solidFill>
                <a:latin typeface="Roboto Condensed Light" panose="02000000000000000000" pitchFamily="2" charset="0"/>
                <a:cs typeface="Arial Narrow"/>
              </a:rPr>
              <a:t>&lt;</a:t>
            </a:r>
            <a:r>
              <a:rPr lang="en-CA" sz="1200" spc="-36" dirty="0">
                <a:solidFill>
                  <a:srgbClr val="0076B7"/>
                </a:solidFill>
                <a:latin typeface="Roboto Condensed Light" panose="02000000000000000000" pitchFamily="2" charset="0"/>
                <a:cs typeface="Arial Narrow"/>
                <a:hlinkClick r:id="rId6"/>
              </a:rPr>
              <a:t>http://ryanestis.com/adobe-interview/&gt;</a:t>
            </a:r>
            <a:r>
              <a:rPr lang="en-CA" sz="1200" spc="-36" dirty="0">
                <a:solidFill>
                  <a:srgbClr val="464646"/>
                </a:solidFill>
                <a:latin typeface="Roboto Condensed Light" panose="02000000000000000000" pitchFamily="2" charset="0"/>
                <a:cs typeface="Arial Narrow"/>
              </a:rPr>
              <a:t>.</a:t>
            </a:r>
            <a:endParaRPr lang="en-CA" sz="1200" dirty="0">
              <a:latin typeface="Roboto Condensed Light" panose="02000000000000000000" pitchFamily="2" charset="0"/>
              <a:cs typeface="Arial Narrow"/>
            </a:endParaRPr>
          </a:p>
          <a:p>
            <a:pPr lvl="0"/>
            <a:endParaRPr lang="en-US" dirty="0"/>
          </a:p>
        </p:txBody>
      </p:sp>
      <p:sp>
        <p:nvSpPr>
          <p:cNvPr id="12" name="Text Placeholder 10">
            <a:extLst>
              <a:ext uri="{FF2B5EF4-FFF2-40B4-BE49-F238E27FC236}">
                <a16:creationId xmlns:a16="http://schemas.microsoft.com/office/drawing/2014/main" id="{40878CB2-B10A-DE43-B5F1-CC1A4F9590DA}"/>
              </a:ext>
            </a:extLst>
          </p:cNvPr>
          <p:cNvSpPr>
            <a:spLocks noGrp="1"/>
          </p:cNvSpPr>
          <p:nvPr>
            <p:ph type="body" sz="quarter" idx="12" hasCustomPrompt="1"/>
          </p:nvPr>
        </p:nvSpPr>
        <p:spPr>
          <a:xfrm>
            <a:off x="6218985" y="1552498"/>
            <a:ext cx="5477732" cy="4503847"/>
          </a:xfrm>
          <a:prstGeom prst="rect">
            <a:avLst/>
          </a:prstGeom>
        </p:spPr>
        <p:txBody>
          <a:bodyPr lIns="0" tIns="0" rIns="0" bIns="0">
            <a:noAutofit/>
          </a:bodyPr>
          <a:lstStyle>
            <a:lvl1pPr marL="0" indent="0" algn="l">
              <a:buNone/>
              <a:defRPr sz="1200" baseline="0">
                <a:latin typeface="Roboto Condensed Light" panose="02000000000000000000" pitchFamily="2" charset="0"/>
              </a:defRPr>
            </a:lvl1pPr>
          </a:lstStyle>
          <a:p>
            <a:pPr marL="7701" marR="242975" algn="just">
              <a:spcBef>
                <a:spcPts val="55"/>
              </a:spcBef>
            </a:pPr>
            <a:r>
              <a:rPr lang="en-CA" sz="1200" spc="-30" dirty="0" err="1">
                <a:solidFill>
                  <a:srgbClr val="464646"/>
                </a:solidFill>
                <a:latin typeface="Roboto Condensed Light" panose="02000000000000000000" pitchFamily="2" charset="0"/>
                <a:cs typeface="Arial Narrow"/>
              </a:rPr>
              <a:t>Bersin</a:t>
            </a:r>
            <a:r>
              <a:rPr lang="en-CA" sz="1200" spc="-30" dirty="0">
                <a:solidFill>
                  <a:srgbClr val="464646"/>
                </a:solidFill>
                <a:latin typeface="Roboto Condensed Light" panose="02000000000000000000" pitchFamily="2" charset="0"/>
                <a:cs typeface="Arial Narrow"/>
              </a:rPr>
              <a:t>,</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Josh.</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“Time</a:t>
            </a:r>
            <a:r>
              <a:rPr lang="en-CA" sz="1200" spc="-64" dirty="0">
                <a:solidFill>
                  <a:srgbClr val="464646"/>
                </a:solidFill>
                <a:latin typeface="Roboto Condensed Light" panose="02000000000000000000" pitchFamily="2" charset="0"/>
                <a:cs typeface="Arial Narrow"/>
              </a:rPr>
              <a:t> </a:t>
            </a:r>
            <a:r>
              <a:rPr lang="en-CA" sz="1200" spc="-18" dirty="0">
                <a:solidFill>
                  <a:srgbClr val="464646"/>
                </a:solidFill>
                <a:latin typeface="Roboto Condensed Light" panose="02000000000000000000" pitchFamily="2" charset="0"/>
                <a:cs typeface="Arial Narrow"/>
              </a:rPr>
              <a:t>to</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Scrap</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Performance</a:t>
            </a:r>
            <a:r>
              <a:rPr lang="en-CA" sz="1200" spc="-121"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Appraisals?”</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Forbes</a:t>
            </a:r>
            <a:r>
              <a:rPr lang="en-CA" sz="1200" spc="-61"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Magazine.</a:t>
            </a:r>
            <a:r>
              <a:rPr lang="en-CA" sz="1200" spc="-64" dirty="0">
                <a:solidFill>
                  <a:srgbClr val="464646"/>
                </a:solidFill>
                <a:latin typeface="Roboto Condensed Light" panose="02000000000000000000" pitchFamily="2" charset="0"/>
                <a:cs typeface="Arial Narrow"/>
              </a:rPr>
              <a:t> </a:t>
            </a:r>
            <a:r>
              <a:rPr lang="en-CA" sz="1200" spc="-3" dirty="0">
                <a:solidFill>
                  <a:srgbClr val="464646"/>
                </a:solidFill>
                <a:latin typeface="Roboto Condensed Light" panose="02000000000000000000" pitchFamily="2" charset="0"/>
                <a:cs typeface="Arial Narrow"/>
              </a:rPr>
              <a:t>5</a:t>
            </a:r>
            <a:r>
              <a:rPr lang="en-CA" sz="1200" spc="-64"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June</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2013.</a:t>
            </a:r>
            <a:r>
              <a:rPr lang="en-CA" sz="1200" spc="-64" dirty="0">
                <a:solidFill>
                  <a:srgbClr val="464646"/>
                </a:solidFill>
                <a:latin typeface="Roboto Condensed Light" panose="02000000000000000000" pitchFamily="2" charset="0"/>
                <a:cs typeface="Arial Narrow"/>
              </a:rPr>
              <a:t> </a:t>
            </a:r>
            <a:r>
              <a:rPr lang="en-CA" sz="1200" spc="-42" dirty="0">
                <a:solidFill>
                  <a:srgbClr val="464646"/>
                </a:solidFill>
                <a:latin typeface="Roboto Condensed Light" panose="02000000000000000000" pitchFamily="2" charset="0"/>
                <a:cs typeface="Arial Narrow"/>
              </a:rPr>
              <a:t>Web.  </a:t>
            </a:r>
            <a:r>
              <a:rPr lang="en-CA" sz="1200" spc="-21" dirty="0">
                <a:solidFill>
                  <a:srgbClr val="464646"/>
                </a:solidFill>
                <a:latin typeface="Roboto Condensed Light" panose="02000000000000000000" pitchFamily="2" charset="0"/>
                <a:cs typeface="Arial Narrow"/>
              </a:rPr>
              <a:t>30 </a:t>
            </a:r>
            <a:r>
              <a:rPr lang="en-CA" sz="1200" spc="-24" dirty="0">
                <a:solidFill>
                  <a:srgbClr val="464646"/>
                </a:solidFill>
                <a:latin typeface="Roboto Condensed Light" panose="02000000000000000000" pitchFamily="2" charset="0"/>
                <a:cs typeface="Arial Narrow"/>
              </a:rPr>
              <a:t>Oct </a:t>
            </a:r>
            <a:r>
              <a:rPr lang="en-CA" sz="1200" spc="-30" dirty="0">
                <a:solidFill>
                  <a:srgbClr val="464646"/>
                </a:solidFill>
                <a:latin typeface="Roboto Condensed Light" panose="02000000000000000000" pitchFamily="2" charset="0"/>
                <a:cs typeface="Arial Narrow"/>
              </a:rPr>
              <a:t>2013. </a:t>
            </a:r>
            <a:r>
              <a:rPr lang="en-CA" sz="1200" spc="-36" dirty="0">
                <a:solidFill>
                  <a:srgbClr val="0076B7"/>
                </a:solidFill>
                <a:latin typeface="Roboto Condensed Light" panose="02000000000000000000" pitchFamily="2" charset="0"/>
                <a:cs typeface="Arial Narrow"/>
                <a:hlinkClick r:id="rId2"/>
              </a:rPr>
              <a:t>&lt;http://www.forbes.com/sites/joshbersin/2013/05/06/time-to-scrap-performance- </a:t>
            </a:r>
            <a:r>
              <a:rPr lang="en-CA" sz="1200" spc="-36" dirty="0">
                <a:solidFill>
                  <a:srgbClr val="0076B7"/>
                </a:solidFill>
                <a:latin typeface="Roboto Condensed Light" panose="02000000000000000000" pitchFamily="2" charset="0"/>
                <a:cs typeface="Arial Narrow"/>
              </a:rPr>
              <a:t> </a:t>
            </a:r>
            <a:r>
              <a:rPr lang="en-CA" sz="1200" spc="-33" dirty="0">
                <a:solidFill>
                  <a:srgbClr val="0076B7"/>
                </a:solidFill>
                <a:latin typeface="Roboto Condensed Light" panose="02000000000000000000" pitchFamily="2" charset="0"/>
                <a:cs typeface="Arial Narrow"/>
              </a:rPr>
              <a:t>appraisals/&gt;</a:t>
            </a:r>
            <a:r>
              <a:rPr lang="en-CA" sz="1200" spc="-33" dirty="0">
                <a:solidFill>
                  <a:srgbClr val="464646"/>
                </a:solidFill>
                <a:latin typeface="Roboto Condensed Light" panose="02000000000000000000" pitchFamily="2" charset="0"/>
                <a:cs typeface="Arial Narrow"/>
              </a:rPr>
              <a:t>.</a:t>
            </a:r>
            <a:endParaRPr lang="en-CA" sz="1200" dirty="0">
              <a:latin typeface="Roboto Condensed Light" panose="02000000000000000000" pitchFamily="2" charset="0"/>
              <a:cs typeface="Arial Narrow"/>
            </a:endParaRPr>
          </a:p>
          <a:p>
            <a:pPr>
              <a:spcBef>
                <a:spcPts val="12"/>
              </a:spcBef>
            </a:pPr>
            <a:endParaRPr lang="en-CA" sz="1200" dirty="0">
              <a:latin typeface="Roboto Condensed Light" panose="02000000000000000000" pitchFamily="2" charset="0"/>
              <a:cs typeface="Times New Roman"/>
            </a:endParaRPr>
          </a:p>
          <a:p>
            <a:pPr marL="7701">
              <a:lnSpc>
                <a:spcPts val="1561"/>
              </a:lnSpc>
            </a:pPr>
            <a:r>
              <a:rPr lang="en-CA" sz="1200" spc="-30" dirty="0">
                <a:solidFill>
                  <a:srgbClr val="464646"/>
                </a:solidFill>
                <a:latin typeface="Roboto Condensed Light" panose="02000000000000000000" pitchFamily="2" charset="0"/>
                <a:cs typeface="Arial Narrow"/>
              </a:rPr>
              <a:t>Cheese,</a:t>
            </a:r>
            <a:r>
              <a:rPr lang="en-CA" sz="1200" spc="-67" dirty="0">
                <a:solidFill>
                  <a:srgbClr val="464646"/>
                </a:solidFill>
                <a:latin typeface="Roboto Condensed Light" panose="02000000000000000000" pitchFamily="2" charset="0"/>
                <a:cs typeface="Arial Narrow"/>
              </a:rPr>
              <a:t> </a:t>
            </a:r>
            <a:r>
              <a:rPr lang="en-CA" sz="1200" spc="-39" dirty="0">
                <a:solidFill>
                  <a:srgbClr val="464646"/>
                </a:solidFill>
                <a:latin typeface="Roboto Condensed Light" panose="02000000000000000000" pitchFamily="2" charset="0"/>
                <a:cs typeface="Arial Narrow"/>
              </a:rPr>
              <a:t>Peter,</a:t>
            </a:r>
            <a:r>
              <a:rPr lang="en-CA" sz="1200" spc="-64" dirty="0">
                <a:solidFill>
                  <a:srgbClr val="464646"/>
                </a:solidFill>
                <a:latin typeface="Roboto Condensed Light" panose="02000000000000000000" pitchFamily="2" charset="0"/>
                <a:cs typeface="Arial Narrow"/>
              </a:rPr>
              <a:t> </a:t>
            </a:r>
            <a:r>
              <a:rPr lang="en-CA" sz="1200" spc="-18" dirty="0">
                <a:solidFill>
                  <a:srgbClr val="464646"/>
                </a:solidFill>
                <a:latin typeface="Roboto Condensed Light" panose="02000000000000000000" pitchFamily="2" charset="0"/>
                <a:cs typeface="Arial Narrow"/>
              </a:rPr>
              <a:t>et</a:t>
            </a:r>
            <a:r>
              <a:rPr lang="en-CA" sz="1200" spc="-64" dirty="0">
                <a:solidFill>
                  <a:srgbClr val="464646"/>
                </a:solidFill>
                <a:latin typeface="Roboto Condensed Light" panose="02000000000000000000" pitchFamily="2" charset="0"/>
                <a:cs typeface="Arial Narrow"/>
              </a:rPr>
              <a:t> </a:t>
            </a:r>
            <a:r>
              <a:rPr lang="en-CA" sz="1200" spc="-24" dirty="0">
                <a:solidFill>
                  <a:srgbClr val="464646"/>
                </a:solidFill>
                <a:latin typeface="Roboto Condensed Light" panose="02000000000000000000" pitchFamily="2" charset="0"/>
                <a:cs typeface="Arial Narrow"/>
              </a:rPr>
              <a:t>al.</a:t>
            </a:r>
            <a:r>
              <a:rPr lang="en-CA" sz="1200" spc="-64" dirty="0">
                <a:solidFill>
                  <a:srgbClr val="464646"/>
                </a:solidFill>
                <a:latin typeface="Roboto Condensed Light" panose="02000000000000000000" pitchFamily="2" charset="0"/>
                <a:cs typeface="Arial Narrow"/>
              </a:rPr>
              <a:t> </a:t>
            </a:r>
            <a:r>
              <a:rPr lang="en-CA" sz="1200" spc="-3" dirty="0">
                <a:solidFill>
                  <a:srgbClr val="464646"/>
                </a:solidFill>
                <a:latin typeface="Roboto Condensed Light" panose="02000000000000000000" pitchFamily="2" charset="0"/>
                <a:cs typeface="Arial Narrow"/>
              </a:rPr>
              <a:t>“</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Creating</a:t>
            </a:r>
            <a:r>
              <a:rPr lang="en-CA" sz="1200" spc="-64" dirty="0">
                <a:solidFill>
                  <a:srgbClr val="464646"/>
                </a:solidFill>
                <a:latin typeface="Roboto Condensed Light" panose="02000000000000000000" pitchFamily="2" charset="0"/>
                <a:cs typeface="Arial Narrow"/>
              </a:rPr>
              <a:t> </a:t>
            </a:r>
            <a:r>
              <a:rPr lang="en-CA" sz="1200" spc="-21" dirty="0">
                <a:solidFill>
                  <a:srgbClr val="464646"/>
                </a:solidFill>
                <a:latin typeface="Roboto Condensed Light" panose="02000000000000000000" pitchFamily="2" charset="0"/>
                <a:cs typeface="Arial Narrow"/>
              </a:rPr>
              <a:t>an</a:t>
            </a:r>
            <a:r>
              <a:rPr lang="en-CA" sz="1200" spc="-127"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Agile</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Organization.”</a:t>
            </a:r>
            <a:r>
              <a:rPr lang="en-CA" sz="1200" spc="-12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Accenture.</a:t>
            </a:r>
            <a:r>
              <a:rPr lang="en-CA" sz="1200" spc="-64"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Oct.</a:t>
            </a:r>
            <a:r>
              <a:rPr lang="en-CA" sz="1200" spc="-67"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2009.</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Web.</a:t>
            </a:r>
            <a:r>
              <a:rPr lang="en-CA" sz="1200" spc="-64" dirty="0">
                <a:solidFill>
                  <a:srgbClr val="464646"/>
                </a:solidFill>
                <a:latin typeface="Roboto Condensed Light" panose="02000000000000000000" pitchFamily="2" charset="0"/>
                <a:cs typeface="Arial Narrow"/>
              </a:rPr>
              <a:t> </a:t>
            </a:r>
            <a:r>
              <a:rPr lang="en-CA" sz="1200" spc="-49" dirty="0">
                <a:solidFill>
                  <a:srgbClr val="464646"/>
                </a:solidFill>
                <a:latin typeface="Roboto Condensed Light" panose="02000000000000000000" pitchFamily="2" charset="0"/>
                <a:cs typeface="Arial Narrow"/>
              </a:rPr>
              <a:t>Nov.</a:t>
            </a:r>
            <a:r>
              <a:rPr lang="en-CA" sz="1200" spc="-64" dirty="0">
                <a:solidFill>
                  <a:srgbClr val="464646"/>
                </a:solidFill>
                <a:latin typeface="Roboto Condensed Light" panose="02000000000000000000" pitchFamily="2" charset="0"/>
                <a:cs typeface="Arial Narrow"/>
              </a:rPr>
              <a:t> </a:t>
            </a:r>
            <a:r>
              <a:rPr lang="en-CA" sz="1200" spc="-36" dirty="0">
                <a:solidFill>
                  <a:srgbClr val="464646"/>
                </a:solidFill>
                <a:latin typeface="Roboto Condensed Light" panose="02000000000000000000" pitchFamily="2" charset="0"/>
                <a:cs typeface="Arial Narrow"/>
              </a:rPr>
              <a:t>2013.</a:t>
            </a:r>
            <a:endParaRPr lang="en-CA" sz="1200" dirty="0">
              <a:latin typeface="Roboto Condensed Light" panose="02000000000000000000" pitchFamily="2" charset="0"/>
              <a:cs typeface="Arial Narrow"/>
            </a:endParaRPr>
          </a:p>
          <a:p>
            <a:pPr marL="7701" marR="159031">
              <a:lnSpc>
                <a:spcPts val="1558"/>
              </a:lnSpc>
              <a:spcBef>
                <a:spcPts val="55"/>
              </a:spcBef>
            </a:pPr>
            <a:r>
              <a:rPr lang="en-CA" sz="1200" spc="-36" dirty="0">
                <a:solidFill>
                  <a:srgbClr val="0076B7"/>
                </a:solidFill>
                <a:latin typeface="Roboto Condensed Light" panose="02000000000000000000" pitchFamily="2" charset="0"/>
                <a:cs typeface="Arial Narrow"/>
                <a:hlinkClick r:id="rId3"/>
              </a:rPr>
              <a:t>&lt;http://www.accenture.com/SiteCollectionDocuments/PDF/OutlookPDF_AgileOrganization_02. </a:t>
            </a:r>
            <a:r>
              <a:rPr lang="en-CA" sz="1200" spc="-36" dirty="0">
                <a:solidFill>
                  <a:srgbClr val="0076B7"/>
                </a:solidFill>
                <a:latin typeface="Roboto Condensed Light" panose="02000000000000000000" pitchFamily="2" charset="0"/>
                <a:cs typeface="Arial Narrow"/>
              </a:rPr>
              <a:t> </a:t>
            </a:r>
            <a:r>
              <a:rPr lang="en-CA" sz="1200" spc="-30" dirty="0">
                <a:solidFill>
                  <a:srgbClr val="0076B7"/>
                </a:solidFill>
                <a:latin typeface="Roboto Condensed Light" panose="02000000000000000000" pitchFamily="2" charset="0"/>
                <a:cs typeface="Arial Narrow"/>
              </a:rPr>
              <a:t>pdf&gt;</a:t>
            </a:r>
            <a:r>
              <a:rPr lang="en-CA" sz="1200" spc="-30" dirty="0">
                <a:solidFill>
                  <a:srgbClr val="464646"/>
                </a:solidFill>
                <a:latin typeface="Roboto Condensed Light" panose="02000000000000000000" pitchFamily="2" charset="0"/>
                <a:cs typeface="Arial Narrow"/>
              </a:rPr>
              <a:t>.</a:t>
            </a:r>
            <a:endParaRPr lang="en-CA" sz="1200" dirty="0">
              <a:latin typeface="Roboto Condensed Light" panose="02000000000000000000" pitchFamily="2" charset="0"/>
              <a:cs typeface="Arial Narrow"/>
            </a:endParaRPr>
          </a:p>
          <a:p>
            <a:pPr>
              <a:spcBef>
                <a:spcPts val="6"/>
              </a:spcBef>
            </a:pPr>
            <a:endParaRPr lang="en-CA" sz="1200" dirty="0">
              <a:latin typeface="Roboto Condensed Light" panose="02000000000000000000" pitchFamily="2" charset="0"/>
              <a:cs typeface="Times New Roman"/>
            </a:endParaRPr>
          </a:p>
          <a:p>
            <a:pPr marL="7701" marR="182520">
              <a:spcBef>
                <a:spcPts val="3"/>
              </a:spcBef>
            </a:pPr>
            <a:r>
              <a:rPr lang="en-CA" sz="1200" spc="-30" dirty="0" err="1">
                <a:solidFill>
                  <a:srgbClr val="464646"/>
                </a:solidFill>
                <a:latin typeface="Roboto Condensed Light" panose="02000000000000000000" pitchFamily="2" charset="0"/>
                <a:cs typeface="Arial Narrow"/>
              </a:rPr>
              <a:t>Croxon</a:t>
            </a:r>
            <a:r>
              <a:rPr lang="en-CA" sz="1200" spc="-30" dirty="0">
                <a:solidFill>
                  <a:srgbClr val="464646"/>
                </a:solidFill>
                <a:latin typeface="Roboto Condensed Light" panose="02000000000000000000" pitchFamily="2" charset="0"/>
                <a:cs typeface="Arial Narrow"/>
              </a:rPr>
              <a:t>,</a:t>
            </a:r>
            <a:r>
              <a:rPr lang="en-CA" sz="1200" spc="-67"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Bruce</a:t>
            </a:r>
            <a:r>
              <a:rPr lang="en-CA" sz="1200" spc="-67" dirty="0">
                <a:solidFill>
                  <a:srgbClr val="464646"/>
                </a:solidFill>
                <a:latin typeface="Roboto Condensed Light" panose="02000000000000000000" pitchFamily="2" charset="0"/>
                <a:cs typeface="Arial Narrow"/>
              </a:rPr>
              <a:t> </a:t>
            </a:r>
            <a:r>
              <a:rPr lang="en-CA" sz="1200" spc="-18" dirty="0">
                <a:solidFill>
                  <a:srgbClr val="464646"/>
                </a:solidFill>
                <a:latin typeface="Roboto Condensed Light" panose="02000000000000000000" pitchFamily="2" charset="0"/>
                <a:cs typeface="Arial Narrow"/>
              </a:rPr>
              <a:t>et</a:t>
            </a:r>
            <a:r>
              <a:rPr lang="en-CA" sz="1200" spc="-64" dirty="0">
                <a:solidFill>
                  <a:srgbClr val="464646"/>
                </a:solidFill>
                <a:latin typeface="Roboto Condensed Light" panose="02000000000000000000" pitchFamily="2" charset="0"/>
                <a:cs typeface="Arial Narrow"/>
              </a:rPr>
              <a:t> </a:t>
            </a:r>
            <a:r>
              <a:rPr lang="en-CA" sz="1200" spc="-24" dirty="0">
                <a:solidFill>
                  <a:srgbClr val="464646"/>
                </a:solidFill>
                <a:latin typeface="Roboto Condensed Light" panose="02000000000000000000" pitchFamily="2" charset="0"/>
                <a:cs typeface="Arial Narrow"/>
              </a:rPr>
              <a:t>al.</a:t>
            </a:r>
            <a:r>
              <a:rPr lang="en-CA" sz="1200" spc="-67"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“Dinner</a:t>
            </a:r>
            <a:r>
              <a:rPr lang="en-CA" sz="1200" spc="-67"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Series:</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Performance</a:t>
            </a:r>
            <a:r>
              <a:rPr lang="en-CA" sz="1200" spc="-67"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Management</a:t>
            </a:r>
            <a:r>
              <a:rPr lang="en-CA" sz="1200" spc="-64"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with</a:t>
            </a:r>
            <a:r>
              <a:rPr lang="en-CA" sz="1200" spc="-67"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Bruce</a:t>
            </a:r>
            <a:r>
              <a:rPr lang="en-CA" sz="1200" spc="-67" dirty="0">
                <a:solidFill>
                  <a:srgbClr val="464646"/>
                </a:solidFill>
                <a:latin typeface="Roboto Condensed Light" panose="02000000000000000000" pitchFamily="2" charset="0"/>
                <a:cs typeface="Arial Narrow"/>
              </a:rPr>
              <a:t> </a:t>
            </a:r>
            <a:r>
              <a:rPr lang="en-CA" sz="1200" spc="-30" dirty="0" err="1">
                <a:solidFill>
                  <a:srgbClr val="464646"/>
                </a:solidFill>
                <a:latin typeface="Roboto Condensed Light" panose="02000000000000000000" pitchFamily="2" charset="0"/>
                <a:cs typeface="Arial Narrow"/>
              </a:rPr>
              <a:t>Croxon</a:t>
            </a:r>
            <a:r>
              <a:rPr lang="en-CA" sz="1200" spc="-64"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from</a:t>
            </a:r>
            <a:r>
              <a:rPr lang="en-CA" sz="1200" spc="-67"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CBC’s  ‘Dragon’s </a:t>
            </a:r>
            <a:r>
              <a:rPr lang="en-CA" sz="1200" spc="-30" dirty="0">
                <a:solidFill>
                  <a:srgbClr val="464646"/>
                </a:solidFill>
                <a:latin typeface="Roboto Condensed Light" panose="02000000000000000000" pitchFamily="2" charset="0"/>
                <a:cs typeface="Arial Narrow"/>
              </a:rPr>
              <a:t>Den’” </a:t>
            </a:r>
            <a:r>
              <a:rPr lang="en-CA" sz="1200" spc="-49" dirty="0">
                <a:solidFill>
                  <a:srgbClr val="464646"/>
                </a:solidFill>
                <a:latin typeface="Roboto Condensed Light" panose="02000000000000000000" pitchFamily="2" charset="0"/>
                <a:cs typeface="Arial Narrow"/>
              </a:rPr>
              <a:t>HRPA Toronto </a:t>
            </a:r>
            <a:r>
              <a:rPr lang="en-CA" sz="1200" spc="-39" dirty="0">
                <a:solidFill>
                  <a:srgbClr val="464646"/>
                </a:solidFill>
                <a:latin typeface="Roboto Condensed Light" panose="02000000000000000000" pitchFamily="2" charset="0"/>
                <a:cs typeface="Arial Narrow"/>
              </a:rPr>
              <a:t>Chapter. </a:t>
            </a:r>
            <a:r>
              <a:rPr lang="en-CA" sz="1200" spc="-33" dirty="0">
                <a:solidFill>
                  <a:srgbClr val="464646"/>
                </a:solidFill>
                <a:latin typeface="Roboto Condensed Light" panose="02000000000000000000" pitchFamily="2" charset="0"/>
                <a:cs typeface="Arial Narrow"/>
              </a:rPr>
              <a:t>Sheraton </a:t>
            </a:r>
            <a:r>
              <a:rPr lang="en-CA" sz="1200" spc="-30" dirty="0">
                <a:solidFill>
                  <a:srgbClr val="464646"/>
                </a:solidFill>
                <a:latin typeface="Roboto Condensed Light" panose="02000000000000000000" pitchFamily="2" charset="0"/>
                <a:cs typeface="Arial Narrow"/>
              </a:rPr>
              <a:t>Hotel, </a:t>
            </a:r>
            <a:r>
              <a:rPr lang="en-CA" sz="1200" spc="-45" dirty="0">
                <a:solidFill>
                  <a:srgbClr val="464646"/>
                </a:solidFill>
                <a:latin typeface="Roboto Condensed Light" panose="02000000000000000000" pitchFamily="2" charset="0"/>
                <a:cs typeface="Arial Narrow"/>
              </a:rPr>
              <a:t>Toronto, </a:t>
            </a:r>
            <a:r>
              <a:rPr lang="en-CA" sz="1200" spc="-24" dirty="0">
                <a:solidFill>
                  <a:srgbClr val="464646"/>
                </a:solidFill>
                <a:latin typeface="Roboto Condensed Light" panose="02000000000000000000" pitchFamily="2" charset="0"/>
                <a:cs typeface="Arial Narrow"/>
              </a:rPr>
              <a:t>ON. </a:t>
            </a:r>
            <a:r>
              <a:rPr lang="en-CA" sz="1200" spc="-21" dirty="0">
                <a:solidFill>
                  <a:srgbClr val="464646"/>
                </a:solidFill>
                <a:latin typeface="Roboto Condensed Light" panose="02000000000000000000" pitchFamily="2" charset="0"/>
                <a:cs typeface="Arial Narrow"/>
              </a:rPr>
              <a:t>12 </a:t>
            </a:r>
            <a:r>
              <a:rPr lang="en-CA" sz="1200" spc="-49" dirty="0">
                <a:solidFill>
                  <a:srgbClr val="464646"/>
                </a:solidFill>
                <a:latin typeface="Roboto Condensed Light" panose="02000000000000000000" pitchFamily="2" charset="0"/>
                <a:cs typeface="Arial Narrow"/>
              </a:rPr>
              <a:t>Nov. </a:t>
            </a:r>
            <a:r>
              <a:rPr lang="en-CA" sz="1200" spc="-30" dirty="0">
                <a:solidFill>
                  <a:srgbClr val="464646"/>
                </a:solidFill>
                <a:latin typeface="Roboto Condensed Light" panose="02000000000000000000" pitchFamily="2" charset="0"/>
                <a:cs typeface="Arial Narrow"/>
              </a:rPr>
              <a:t>2013. </a:t>
            </a:r>
            <a:r>
              <a:rPr lang="en-CA" sz="1200" spc="-36" dirty="0">
                <a:solidFill>
                  <a:srgbClr val="464646"/>
                </a:solidFill>
                <a:latin typeface="Roboto Condensed Light" panose="02000000000000000000" pitchFamily="2" charset="0"/>
                <a:cs typeface="Arial Narrow"/>
              </a:rPr>
              <a:t>Panel  discussion.</a:t>
            </a:r>
            <a:endParaRPr lang="en-CA" sz="1200" dirty="0">
              <a:latin typeface="Roboto Condensed Light" panose="02000000000000000000" pitchFamily="2" charset="0"/>
              <a:cs typeface="Arial Narrow"/>
            </a:endParaRPr>
          </a:p>
          <a:p>
            <a:pPr>
              <a:spcBef>
                <a:spcPts val="9"/>
              </a:spcBef>
            </a:pPr>
            <a:endParaRPr lang="en-CA" sz="1200" dirty="0">
              <a:latin typeface="Roboto Condensed Light" panose="02000000000000000000" pitchFamily="2" charset="0"/>
              <a:cs typeface="Times New Roman"/>
            </a:endParaRPr>
          </a:p>
          <a:p>
            <a:pPr marL="7701" marR="109358">
              <a:spcBef>
                <a:spcPts val="3"/>
              </a:spcBef>
            </a:pPr>
            <a:r>
              <a:rPr lang="en-CA" sz="1200" spc="-33" dirty="0" err="1">
                <a:solidFill>
                  <a:srgbClr val="464646"/>
                </a:solidFill>
                <a:latin typeface="Roboto Condensed Light" panose="02000000000000000000" pitchFamily="2" charset="0"/>
                <a:cs typeface="Arial Narrow"/>
              </a:rPr>
              <a:t>Culbert</a:t>
            </a:r>
            <a:r>
              <a:rPr lang="en-CA" sz="1200" spc="-33"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Samuel. </a:t>
            </a:r>
            <a:r>
              <a:rPr lang="en-CA" sz="1200" spc="-24" dirty="0">
                <a:solidFill>
                  <a:srgbClr val="464646"/>
                </a:solidFill>
                <a:latin typeface="Roboto Condensed Light" panose="02000000000000000000" pitchFamily="2" charset="0"/>
                <a:cs typeface="Arial Narrow"/>
              </a:rPr>
              <a:t>“10 </a:t>
            </a:r>
            <a:r>
              <a:rPr lang="en-CA" sz="1200" spc="-33" dirty="0">
                <a:solidFill>
                  <a:srgbClr val="464646"/>
                </a:solidFill>
                <a:latin typeface="Roboto Condensed Light" panose="02000000000000000000" pitchFamily="2" charset="0"/>
                <a:cs typeface="Arial Narrow"/>
              </a:rPr>
              <a:t>Reasons </a:t>
            </a:r>
            <a:r>
              <a:rPr lang="en-CA" sz="1200" spc="-18" dirty="0">
                <a:solidFill>
                  <a:srgbClr val="464646"/>
                </a:solidFill>
                <a:latin typeface="Roboto Condensed Light" panose="02000000000000000000" pitchFamily="2" charset="0"/>
                <a:cs typeface="Arial Narrow"/>
              </a:rPr>
              <a:t>to </a:t>
            </a:r>
            <a:r>
              <a:rPr lang="en-CA" sz="1200" spc="-24" dirty="0">
                <a:solidFill>
                  <a:srgbClr val="464646"/>
                </a:solidFill>
                <a:latin typeface="Roboto Condensed Light" panose="02000000000000000000" pitchFamily="2" charset="0"/>
                <a:cs typeface="Arial Narrow"/>
              </a:rPr>
              <a:t>Get Rid </a:t>
            </a:r>
            <a:r>
              <a:rPr lang="en-CA" sz="1200" spc="-18" dirty="0">
                <a:solidFill>
                  <a:srgbClr val="464646"/>
                </a:solidFill>
                <a:latin typeface="Roboto Condensed Light" panose="02000000000000000000" pitchFamily="2" charset="0"/>
                <a:cs typeface="Arial Narrow"/>
              </a:rPr>
              <a:t>of </a:t>
            </a:r>
            <a:r>
              <a:rPr lang="en-CA" sz="1200" spc="-33" dirty="0">
                <a:solidFill>
                  <a:srgbClr val="464646"/>
                </a:solidFill>
                <a:latin typeface="Roboto Condensed Light" panose="02000000000000000000" pitchFamily="2" charset="0"/>
                <a:cs typeface="Arial Narrow"/>
              </a:rPr>
              <a:t>Performance Reviews.” </a:t>
            </a:r>
            <a:r>
              <a:rPr lang="en-CA" sz="1200" spc="-30" dirty="0">
                <a:solidFill>
                  <a:srgbClr val="464646"/>
                </a:solidFill>
                <a:latin typeface="Roboto Condensed Light" panose="02000000000000000000" pitchFamily="2" charset="0"/>
                <a:cs typeface="Arial Narrow"/>
              </a:rPr>
              <a:t>Huffington </a:t>
            </a:r>
            <a:r>
              <a:rPr lang="en-CA" sz="1200" spc="-27" dirty="0">
                <a:solidFill>
                  <a:srgbClr val="464646"/>
                </a:solidFill>
                <a:latin typeface="Roboto Condensed Light" panose="02000000000000000000" pitchFamily="2" charset="0"/>
                <a:cs typeface="Arial Narrow"/>
              </a:rPr>
              <a:t>Post </a:t>
            </a:r>
            <a:r>
              <a:rPr lang="en-CA" sz="1200" spc="-36" dirty="0">
                <a:solidFill>
                  <a:srgbClr val="464646"/>
                </a:solidFill>
                <a:latin typeface="Roboto Condensed Light" panose="02000000000000000000" pitchFamily="2" charset="0"/>
                <a:cs typeface="Arial Narrow"/>
              </a:rPr>
              <a:t>Business.  </a:t>
            </a:r>
            <a:r>
              <a:rPr lang="en-CA" sz="1200" spc="-21" dirty="0">
                <a:solidFill>
                  <a:srgbClr val="464646"/>
                </a:solidFill>
                <a:latin typeface="Roboto Condensed Light" panose="02000000000000000000" pitchFamily="2" charset="0"/>
                <a:cs typeface="Arial Narrow"/>
              </a:rPr>
              <a:t>18</a:t>
            </a:r>
            <a:r>
              <a:rPr lang="en-CA" sz="1200" spc="-61"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Dec.</a:t>
            </a:r>
            <a:r>
              <a:rPr lang="en-CA" sz="1200" spc="-61"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2012.</a:t>
            </a:r>
            <a:r>
              <a:rPr lang="en-CA" sz="1200" spc="-61"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Web.</a:t>
            </a:r>
            <a:r>
              <a:rPr lang="en-CA" sz="1200" spc="-61" dirty="0">
                <a:solidFill>
                  <a:srgbClr val="464646"/>
                </a:solidFill>
                <a:latin typeface="Roboto Condensed Light" panose="02000000000000000000" pitchFamily="2" charset="0"/>
                <a:cs typeface="Arial Narrow"/>
              </a:rPr>
              <a:t> </a:t>
            </a:r>
            <a:r>
              <a:rPr lang="en-CA" sz="1200" spc="-21" dirty="0">
                <a:solidFill>
                  <a:srgbClr val="464646"/>
                </a:solidFill>
                <a:latin typeface="Roboto Condensed Light" panose="02000000000000000000" pitchFamily="2" charset="0"/>
                <a:cs typeface="Arial Narrow"/>
              </a:rPr>
              <a:t>28</a:t>
            </a:r>
            <a:r>
              <a:rPr lang="en-CA" sz="1200" spc="-61"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Oct.</a:t>
            </a:r>
            <a:r>
              <a:rPr lang="en-CA" sz="1200" spc="-61"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2013.</a:t>
            </a:r>
            <a:r>
              <a:rPr lang="en-CA" sz="1200" spc="-58" dirty="0">
                <a:solidFill>
                  <a:srgbClr val="464646"/>
                </a:solidFill>
                <a:latin typeface="Roboto Condensed Light" panose="02000000000000000000" pitchFamily="2" charset="0"/>
                <a:cs typeface="Arial Narrow"/>
              </a:rPr>
              <a:t> </a:t>
            </a:r>
            <a:r>
              <a:rPr lang="en-CA" sz="1200" spc="-36" dirty="0">
                <a:solidFill>
                  <a:srgbClr val="0076B7"/>
                </a:solidFill>
                <a:latin typeface="Roboto Condensed Light" panose="02000000000000000000" pitchFamily="2" charset="0"/>
                <a:cs typeface="Arial Narrow"/>
                <a:hlinkClick r:id="rId4"/>
              </a:rPr>
              <a:t>&lt;http://www.huffingtonpost.com/samuel-culbert/performance- </a:t>
            </a:r>
            <a:r>
              <a:rPr lang="en-CA" sz="1200" spc="-36" dirty="0">
                <a:solidFill>
                  <a:srgbClr val="0076B7"/>
                </a:solidFill>
                <a:latin typeface="Roboto Condensed Light" panose="02000000000000000000" pitchFamily="2" charset="0"/>
                <a:cs typeface="Arial Narrow"/>
              </a:rPr>
              <a:t> reviews_b_2325104.html&gt;</a:t>
            </a:r>
            <a:r>
              <a:rPr lang="en-CA" sz="1200" spc="-36" dirty="0">
                <a:solidFill>
                  <a:srgbClr val="464646"/>
                </a:solidFill>
                <a:latin typeface="Roboto Condensed Light" panose="02000000000000000000" pitchFamily="2" charset="0"/>
                <a:cs typeface="Arial Narrow"/>
              </a:rPr>
              <a:t>.</a:t>
            </a:r>
            <a:endParaRPr lang="en-CA" sz="1200" dirty="0">
              <a:latin typeface="Roboto Condensed Light" panose="02000000000000000000" pitchFamily="2" charset="0"/>
              <a:cs typeface="Arial Narrow"/>
            </a:endParaRPr>
          </a:p>
          <a:p>
            <a:pPr>
              <a:spcBef>
                <a:spcPts val="9"/>
              </a:spcBef>
            </a:pPr>
            <a:endParaRPr lang="en-CA" sz="1200" dirty="0">
              <a:latin typeface="Roboto Condensed Light" panose="02000000000000000000" pitchFamily="2" charset="0"/>
              <a:cs typeface="Times New Roman"/>
            </a:endParaRPr>
          </a:p>
          <a:p>
            <a:pPr marL="7701" marR="3081"/>
            <a:r>
              <a:rPr lang="en-CA" sz="1200" spc="-33" dirty="0">
                <a:solidFill>
                  <a:srgbClr val="464646"/>
                </a:solidFill>
                <a:latin typeface="Roboto Condensed Light" panose="02000000000000000000" pitchFamily="2" charset="0"/>
                <a:cs typeface="Arial Narrow"/>
              </a:rPr>
              <a:t>Denning, </a:t>
            </a:r>
            <a:r>
              <a:rPr lang="en-CA" sz="1200" spc="-30" dirty="0">
                <a:solidFill>
                  <a:srgbClr val="464646"/>
                </a:solidFill>
                <a:latin typeface="Roboto Condensed Light" panose="02000000000000000000" pitchFamily="2" charset="0"/>
                <a:cs typeface="Arial Narrow"/>
              </a:rPr>
              <a:t>Steve. </a:t>
            </a:r>
            <a:r>
              <a:rPr lang="en-CA" sz="1200" spc="-27" dirty="0">
                <a:solidFill>
                  <a:srgbClr val="464646"/>
                </a:solidFill>
                <a:latin typeface="Roboto Condensed Light" panose="02000000000000000000" pitchFamily="2" charset="0"/>
                <a:cs typeface="Arial Narrow"/>
              </a:rPr>
              <a:t>“The Case </a:t>
            </a:r>
            <a:r>
              <a:rPr lang="en-CA" sz="1200" spc="-30" dirty="0">
                <a:solidFill>
                  <a:srgbClr val="464646"/>
                </a:solidFill>
                <a:latin typeface="Roboto Condensed Light" panose="02000000000000000000" pitchFamily="2" charset="0"/>
                <a:cs typeface="Arial Narrow"/>
              </a:rPr>
              <a:t>Against Agile: </a:t>
            </a:r>
            <a:r>
              <a:rPr lang="en-CA" sz="1200" spc="-64" dirty="0">
                <a:solidFill>
                  <a:srgbClr val="464646"/>
                </a:solidFill>
                <a:latin typeface="Roboto Condensed Light" panose="02000000000000000000" pitchFamily="2" charset="0"/>
                <a:cs typeface="Arial Narrow"/>
              </a:rPr>
              <a:t>Ten </a:t>
            </a:r>
            <a:r>
              <a:rPr lang="en-CA" sz="1200" spc="-33" dirty="0">
                <a:solidFill>
                  <a:srgbClr val="464646"/>
                </a:solidFill>
                <a:latin typeface="Roboto Condensed Light" panose="02000000000000000000" pitchFamily="2" charset="0"/>
                <a:cs typeface="Arial Narrow"/>
              </a:rPr>
              <a:t>Perennial Management Objections.” </a:t>
            </a:r>
            <a:r>
              <a:rPr lang="en-CA" sz="1200" spc="-36" dirty="0">
                <a:solidFill>
                  <a:srgbClr val="464646"/>
                </a:solidFill>
                <a:latin typeface="Roboto Condensed Light" panose="02000000000000000000" pitchFamily="2" charset="0"/>
                <a:cs typeface="Arial Narrow"/>
              </a:rPr>
              <a:t>Forbes  </a:t>
            </a:r>
            <a:r>
              <a:rPr lang="en-CA" sz="1200" spc="-33" dirty="0">
                <a:solidFill>
                  <a:srgbClr val="464646"/>
                </a:solidFill>
                <a:latin typeface="Roboto Condensed Light" panose="02000000000000000000" pitchFamily="2" charset="0"/>
                <a:cs typeface="Arial Narrow"/>
              </a:rPr>
              <a:t>Magazine.</a:t>
            </a:r>
            <a:r>
              <a:rPr lang="en-CA" sz="1200" spc="-64" dirty="0">
                <a:solidFill>
                  <a:srgbClr val="464646"/>
                </a:solidFill>
                <a:latin typeface="Roboto Condensed Light" panose="02000000000000000000" pitchFamily="2" charset="0"/>
                <a:cs typeface="Arial Narrow"/>
              </a:rPr>
              <a:t> </a:t>
            </a:r>
            <a:r>
              <a:rPr lang="en-CA" sz="1200" spc="-21" dirty="0">
                <a:solidFill>
                  <a:srgbClr val="464646"/>
                </a:solidFill>
                <a:latin typeface="Roboto Condensed Light" panose="02000000000000000000" pitchFamily="2" charset="0"/>
                <a:cs typeface="Arial Narrow"/>
              </a:rPr>
              <a:t>17</a:t>
            </a:r>
            <a:r>
              <a:rPr lang="en-CA" sz="1200" spc="-124" dirty="0">
                <a:solidFill>
                  <a:srgbClr val="464646"/>
                </a:solidFill>
                <a:latin typeface="Roboto Condensed Light" panose="02000000000000000000" pitchFamily="2" charset="0"/>
                <a:cs typeface="Arial Narrow"/>
              </a:rPr>
              <a:t> </a:t>
            </a:r>
            <a:r>
              <a:rPr lang="en-CA" sz="1200" spc="-42" dirty="0">
                <a:solidFill>
                  <a:srgbClr val="464646"/>
                </a:solidFill>
                <a:latin typeface="Roboto Condensed Light" panose="02000000000000000000" pitchFamily="2" charset="0"/>
                <a:cs typeface="Arial Narrow"/>
              </a:rPr>
              <a:t>Apr.</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2012.</a:t>
            </a:r>
            <a:r>
              <a:rPr lang="en-CA" sz="1200" spc="-61"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Web.</a:t>
            </a:r>
            <a:r>
              <a:rPr lang="en-CA" sz="1200" spc="-64" dirty="0">
                <a:solidFill>
                  <a:srgbClr val="464646"/>
                </a:solidFill>
                <a:latin typeface="Roboto Condensed Light" panose="02000000000000000000" pitchFamily="2" charset="0"/>
                <a:cs typeface="Arial Narrow"/>
              </a:rPr>
              <a:t> </a:t>
            </a:r>
            <a:r>
              <a:rPr lang="en-CA" sz="1200" spc="-49" dirty="0">
                <a:solidFill>
                  <a:srgbClr val="464646"/>
                </a:solidFill>
                <a:latin typeface="Roboto Condensed Light" panose="02000000000000000000" pitchFamily="2" charset="0"/>
                <a:cs typeface="Arial Narrow"/>
              </a:rPr>
              <a:t>Nov.</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2013.</a:t>
            </a:r>
            <a:r>
              <a:rPr lang="en-CA" sz="1200" spc="-58" dirty="0">
                <a:solidFill>
                  <a:srgbClr val="464646"/>
                </a:solidFill>
                <a:latin typeface="Roboto Condensed Light" panose="02000000000000000000" pitchFamily="2" charset="0"/>
                <a:cs typeface="Arial Narrow"/>
              </a:rPr>
              <a:t> </a:t>
            </a:r>
            <a:r>
              <a:rPr lang="en-CA" sz="1200" spc="-36" dirty="0">
                <a:solidFill>
                  <a:srgbClr val="0076B7"/>
                </a:solidFill>
                <a:latin typeface="Roboto Condensed Light" panose="02000000000000000000" pitchFamily="2" charset="0"/>
                <a:cs typeface="Arial Narrow"/>
                <a:hlinkClick r:id="rId5"/>
              </a:rPr>
              <a:t>&lt;http://www.forbes.com/sites/stevedenning/2012/04/17/ </a:t>
            </a:r>
            <a:r>
              <a:rPr lang="en-CA" sz="1200" spc="-36" dirty="0">
                <a:solidFill>
                  <a:srgbClr val="0076B7"/>
                </a:solidFill>
                <a:latin typeface="Roboto Condensed Light" panose="02000000000000000000" pitchFamily="2" charset="0"/>
                <a:cs typeface="Arial Narrow"/>
              </a:rPr>
              <a:t> the-case-against-agile-ten-perennial-management-objections/&gt;</a:t>
            </a:r>
            <a:r>
              <a:rPr lang="en-CA" sz="1200" spc="-36" dirty="0">
                <a:solidFill>
                  <a:srgbClr val="464646"/>
                </a:solidFill>
                <a:latin typeface="Roboto Condensed Light" panose="02000000000000000000" pitchFamily="2" charset="0"/>
                <a:cs typeface="Arial Narrow"/>
              </a:rPr>
              <a:t>.</a:t>
            </a:r>
            <a:endParaRPr lang="en-CA" sz="1200" dirty="0">
              <a:latin typeface="Roboto Condensed Light" panose="02000000000000000000" pitchFamily="2" charset="0"/>
              <a:cs typeface="Arial Narrow"/>
            </a:endParaRPr>
          </a:p>
          <a:p>
            <a:pPr>
              <a:spcBef>
                <a:spcPts val="12"/>
              </a:spcBef>
            </a:pPr>
            <a:endParaRPr lang="en-CA" sz="1200" dirty="0">
              <a:latin typeface="Roboto Condensed Light" panose="02000000000000000000" pitchFamily="2" charset="0"/>
              <a:cs typeface="Times New Roman"/>
            </a:endParaRPr>
          </a:p>
          <a:p>
            <a:pPr marL="7701" marR="161342"/>
            <a:r>
              <a:rPr lang="en-CA" sz="1200" spc="-30" dirty="0" err="1">
                <a:solidFill>
                  <a:srgbClr val="464646"/>
                </a:solidFill>
                <a:latin typeface="Roboto Condensed Light" panose="02000000000000000000" pitchFamily="2" charset="0"/>
                <a:cs typeface="Arial Narrow"/>
              </a:rPr>
              <a:t>Estis</a:t>
            </a:r>
            <a:r>
              <a:rPr lang="en-CA" sz="1200" spc="-30" dirty="0">
                <a:solidFill>
                  <a:srgbClr val="464646"/>
                </a:solidFill>
                <a:latin typeface="Roboto Condensed Light" panose="02000000000000000000" pitchFamily="2" charset="0"/>
                <a:cs typeface="Arial Narrow"/>
              </a:rPr>
              <a:t>,</a:t>
            </a:r>
            <a:r>
              <a:rPr lang="en-CA" sz="1200" spc="-64"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Ryan.</a:t>
            </a:r>
            <a:r>
              <a:rPr lang="en-CA" sz="1200" spc="-61"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“Blowing</a:t>
            </a:r>
            <a:r>
              <a:rPr lang="en-CA" sz="1200" spc="-61" dirty="0">
                <a:solidFill>
                  <a:srgbClr val="464646"/>
                </a:solidFill>
                <a:latin typeface="Roboto Condensed Light" panose="02000000000000000000" pitchFamily="2" charset="0"/>
                <a:cs typeface="Arial Narrow"/>
              </a:rPr>
              <a:t> </a:t>
            </a:r>
            <a:r>
              <a:rPr lang="en-CA" sz="1200" spc="-21" dirty="0">
                <a:solidFill>
                  <a:srgbClr val="464646"/>
                </a:solidFill>
                <a:latin typeface="Roboto Condensed Light" panose="02000000000000000000" pitchFamily="2" charset="0"/>
                <a:cs typeface="Arial Narrow"/>
              </a:rPr>
              <a:t>up</a:t>
            </a:r>
            <a:r>
              <a:rPr lang="en-CA" sz="1200" spc="-61" dirty="0">
                <a:solidFill>
                  <a:srgbClr val="464646"/>
                </a:solidFill>
                <a:latin typeface="Roboto Condensed Light" panose="02000000000000000000" pitchFamily="2" charset="0"/>
                <a:cs typeface="Arial Narrow"/>
              </a:rPr>
              <a:t> </a:t>
            </a:r>
            <a:r>
              <a:rPr lang="en-CA" sz="1200" spc="-24" dirty="0">
                <a:solidFill>
                  <a:srgbClr val="464646"/>
                </a:solidFill>
                <a:latin typeface="Roboto Condensed Light" panose="02000000000000000000" pitchFamily="2" charset="0"/>
                <a:cs typeface="Arial Narrow"/>
              </a:rPr>
              <a:t>the</a:t>
            </a:r>
            <a:r>
              <a:rPr lang="en-CA" sz="1200" spc="-64"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Performance</a:t>
            </a:r>
            <a:r>
              <a:rPr lang="en-CA" sz="1200" spc="-61"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Review:</a:t>
            </a:r>
            <a:r>
              <a:rPr lang="en-CA" sz="1200" spc="-61"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Interview</a:t>
            </a:r>
            <a:r>
              <a:rPr lang="en-CA" sz="1200" spc="-61"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with</a:t>
            </a:r>
            <a:r>
              <a:rPr lang="en-CA" sz="1200" spc="-121"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Adobe’s</a:t>
            </a:r>
            <a:r>
              <a:rPr lang="en-CA" sz="1200" spc="-61"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Donna</a:t>
            </a:r>
            <a:r>
              <a:rPr lang="en-CA" sz="1200" spc="-61"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Morris.”</a:t>
            </a:r>
            <a:r>
              <a:rPr lang="en-CA" sz="1200" spc="-64" dirty="0">
                <a:solidFill>
                  <a:srgbClr val="464646"/>
                </a:solidFill>
                <a:latin typeface="Roboto Condensed Light" panose="02000000000000000000" pitchFamily="2" charset="0"/>
                <a:cs typeface="Arial Narrow"/>
              </a:rPr>
              <a:t> </a:t>
            </a:r>
            <a:r>
              <a:rPr lang="en-CA" sz="1200" spc="-36" dirty="0">
                <a:solidFill>
                  <a:srgbClr val="464646"/>
                </a:solidFill>
                <a:latin typeface="Roboto Condensed Light" panose="02000000000000000000" pitchFamily="2" charset="0"/>
                <a:cs typeface="Arial Narrow"/>
              </a:rPr>
              <a:t>Ryan  </a:t>
            </a:r>
            <a:r>
              <a:rPr lang="en-CA" sz="1200" spc="-30" dirty="0" err="1">
                <a:solidFill>
                  <a:srgbClr val="464646"/>
                </a:solidFill>
                <a:latin typeface="Roboto Condensed Light" panose="02000000000000000000" pitchFamily="2" charset="0"/>
                <a:cs typeface="Arial Narrow"/>
              </a:rPr>
              <a:t>Estis</a:t>
            </a:r>
            <a:r>
              <a:rPr lang="en-CA" sz="1200" spc="-61" dirty="0">
                <a:solidFill>
                  <a:srgbClr val="464646"/>
                </a:solidFill>
                <a:latin typeface="Roboto Condensed Light" panose="02000000000000000000" pitchFamily="2" charset="0"/>
                <a:cs typeface="Arial Narrow"/>
              </a:rPr>
              <a:t> </a:t>
            </a:r>
            <a:r>
              <a:rPr lang="en-CA" sz="1200" spc="-3" dirty="0">
                <a:solidFill>
                  <a:srgbClr val="464646"/>
                </a:solidFill>
                <a:latin typeface="Roboto Condensed Light" panose="02000000000000000000" pitchFamily="2" charset="0"/>
                <a:cs typeface="Arial Narrow"/>
              </a:rPr>
              <a:t>&amp;</a:t>
            </a:r>
            <a:r>
              <a:rPr lang="en-CA" sz="1200" spc="-118"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Associates.</a:t>
            </a:r>
            <a:r>
              <a:rPr lang="en-CA" sz="1200" spc="-61" dirty="0">
                <a:solidFill>
                  <a:srgbClr val="464646"/>
                </a:solidFill>
                <a:latin typeface="Roboto Condensed Light" panose="02000000000000000000" pitchFamily="2" charset="0"/>
                <a:cs typeface="Arial Narrow"/>
              </a:rPr>
              <a:t> </a:t>
            </a:r>
            <a:r>
              <a:rPr lang="en-CA" sz="1200" spc="-21" dirty="0">
                <a:solidFill>
                  <a:srgbClr val="464646"/>
                </a:solidFill>
                <a:latin typeface="Roboto Condensed Light" panose="02000000000000000000" pitchFamily="2" charset="0"/>
                <a:cs typeface="Arial Narrow"/>
              </a:rPr>
              <a:t>17</a:t>
            </a:r>
            <a:r>
              <a:rPr lang="en-CA" sz="1200" spc="-61"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June</a:t>
            </a:r>
            <a:r>
              <a:rPr lang="en-CA" sz="1200" spc="-58"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2013.</a:t>
            </a:r>
            <a:r>
              <a:rPr lang="en-CA" sz="1200" spc="-61" dirty="0">
                <a:solidFill>
                  <a:srgbClr val="464646"/>
                </a:solidFill>
                <a:latin typeface="Roboto Condensed Light" panose="02000000000000000000" pitchFamily="2" charset="0"/>
                <a:cs typeface="Arial Narrow"/>
              </a:rPr>
              <a:t> </a:t>
            </a:r>
            <a:r>
              <a:rPr lang="en-CA" sz="1200" spc="-33" dirty="0">
                <a:solidFill>
                  <a:srgbClr val="464646"/>
                </a:solidFill>
                <a:latin typeface="Roboto Condensed Light" panose="02000000000000000000" pitchFamily="2" charset="0"/>
                <a:cs typeface="Arial Narrow"/>
              </a:rPr>
              <a:t>Web.</a:t>
            </a:r>
            <a:r>
              <a:rPr lang="en-CA" sz="1200" spc="-61" dirty="0">
                <a:solidFill>
                  <a:srgbClr val="464646"/>
                </a:solidFill>
                <a:latin typeface="Roboto Condensed Light" panose="02000000000000000000" pitchFamily="2" charset="0"/>
                <a:cs typeface="Arial Narrow"/>
              </a:rPr>
              <a:t> </a:t>
            </a:r>
            <a:r>
              <a:rPr lang="en-CA" sz="1200" spc="-27" dirty="0">
                <a:solidFill>
                  <a:srgbClr val="464646"/>
                </a:solidFill>
                <a:latin typeface="Roboto Condensed Light" panose="02000000000000000000" pitchFamily="2" charset="0"/>
                <a:cs typeface="Arial Narrow"/>
              </a:rPr>
              <a:t>Oct.</a:t>
            </a:r>
            <a:r>
              <a:rPr lang="en-CA" sz="1200" spc="-58" dirty="0">
                <a:solidFill>
                  <a:srgbClr val="464646"/>
                </a:solidFill>
                <a:latin typeface="Roboto Condensed Light" panose="02000000000000000000" pitchFamily="2" charset="0"/>
                <a:cs typeface="Arial Narrow"/>
              </a:rPr>
              <a:t> </a:t>
            </a:r>
            <a:r>
              <a:rPr lang="en-CA" sz="1200" spc="-30" dirty="0">
                <a:solidFill>
                  <a:srgbClr val="464646"/>
                </a:solidFill>
                <a:latin typeface="Roboto Condensed Light" panose="02000000000000000000" pitchFamily="2" charset="0"/>
                <a:cs typeface="Arial Narrow"/>
              </a:rPr>
              <a:t>2013.</a:t>
            </a:r>
            <a:r>
              <a:rPr lang="en-CA" sz="1200" spc="-61" dirty="0">
                <a:solidFill>
                  <a:srgbClr val="464646"/>
                </a:solidFill>
                <a:latin typeface="Roboto Condensed Light" panose="02000000000000000000" pitchFamily="2" charset="0"/>
                <a:cs typeface="Arial Narrow"/>
              </a:rPr>
              <a:t> </a:t>
            </a:r>
            <a:r>
              <a:rPr lang="en-CA" sz="1200" spc="-36" dirty="0">
                <a:solidFill>
                  <a:srgbClr val="464646"/>
                </a:solidFill>
                <a:latin typeface="Roboto Condensed Light" panose="02000000000000000000" pitchFamily="2" charset="0"/>
                <a:cs typeface="Arial Narrow"/>
              </a:rPr>
              <a:t>&lt;</a:t>
            </a:r>
            <a:r>
              <a:rPr lang="en-CA" sz="1200" spc="-36" dirty="0">
                <a:solidFill>
                  <a:srgbClr val="0076B7"/>
                </a:solidFill>
                <a:latin typeface="Roboto Condensed Light" panose="02000000000000000000" pitchFamily="2" charset="0"/>
                <a:cs typeface="Arial Narrow"/>
                <a:hlinkClick r:id="rId6"/>
              </a:rPr>
              <a:t>http://ryanestis.com/adobe-interview/&gt;</a:t>
            </a:r>
            <a:r>
              <a:rPr lang="en-CA" sz="1200" spc="-36" dirty="0">
                <a:solidFill>
                  <a:srgbClr val="464646"/>
                </a:solidFill>
                <a:latin typeface="Roboto Condensed Light" panose="02000000000000000000" pitchFamily="2" charset="0"/>
                <a:cs typeface="Arial Narrow"/>
              </a:rPr>
              <a:t>.</a:t>
            </a:r>
            <a:endParaRPr lang="en-CA" sz="1200" dirty="0">
              <a:latin typeface="Roboto Condensed Light" panose="02000000000000000000" pitchFamily="2" charset="0"/>
              <a:cs typeface="Arial Narrow"/>
            </a:endParaRPr>
          </a:p>
          <a:p>
            <a:pPr lvl="0"/>
            <a:endParaRPr lang="en-US" dirty="0"/>
          </a:p>
        </p:txBody>
      </p:sp>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dirty="0"/>
              <a:t>Bibliography</a:t>
            </a:r>
          </a:p>
        </p:txBody>
      </p:sp>
    </p:spTree>
    <p:extLst>
      <p:ext uri="{BB962C8B-B14F-4D97-AF65-F5344CB8AC3E}">
        <p14:creationId xmlns:p14="http://schemas.microsoft.com/office/powerpoint/2010/main" val="16272725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Holder 6">
            <a:extLst>
              <a:ext uri="{FF2B5EF4-FFF2-40B4-BE49-F238E27FC236}">
                <a16:creationId xmlns:a16="http://schemas.microsoft.com/office/drawing/2014/main" id="{1FA56046-9BD2-3641-8C40-435AF29B36C7}"/>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baseline="0">
                <a:solidFill>
                  <a:srgbClr val="636363"/>
                </a:solidFill>
                <a:latin typeface="Exo" pitchFamily="2" charset="77"/>
                <a:cs typeface="Arial"/>
              </a:defRPr>
            </a:lvl1p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ts val="24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ts val="14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14">
            <a:extLst>
              <a:ext uri="{FF2B5EF4-FFF2-40B4-BE49-F238E27FC236}">
                <a16:creationId xmlns:a16="http://schemas.microsoft.com/office/drawing/2014/main" id="{4B8B8A6C-F3E5-4C48-A9BB-D5FCE566C12E}"/>
              </a:ext>
            </a:extLst>
          </p:cNvPr>
          <p:cNvSpPr>
            <a:spLocks noGrp="1"/>
          </p:cNvSpPr>
          <p:nvPr>
            <p:ph type="body" sz="quarter" idx="12"/>
          </p:nvPr>
        </p:nvSpPr>
        <p:spPr>
          <a:xfrm>
            <a:off x="371476" y="3127757"/>
            <a:ext cx="3744912" cy="2680175"/>
          </a:xfrm>
          <a:prstGeom prst="rect">
            <a:avLst/>
          </a:prstGeom>
        </p:spPr>
        <p:txBody>
          <a:bodyPr lIns="0" tIns="0" rIns="0" bIns="0" numCol="1" spcCol="36000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defRPr b="0" i="0"/>
            </a:lvl1pPr>
          </a:lstStyle>
          <a:p>
            <a:r>
              <a:rPr lang="en-US" dirty="0"/>
              <a:t>Click to edit Master title style</a:t>
            </a:r>
          </a:p>
        </p:txBody>
      </p:sp>
    </p:spTree>
    <p:extLst>
      <p:ext uri="{BB962C8B-B14F-4D97-AF65-F5344CB8AC3E}">
        <p14:creationId xmlns:p14="http://schemas.microsoft.com/office/powerpoint/2010/main" val="24549820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Cov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ts val="45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0"/>
            <a:ext cx="5703626" cy="1893887"/>
          </a:xfrm>
          <a:prstGeom prst="rect">
            <a:avLst/>
          </a:prstGeom>
        </p:spPr>
        <p:txBody>
          <a:bodyPr/>
          <a:lstStyle>
            <a:lvl1pPr>
              <a:lnSpc>
                <a:spcPts val="3000"/>
              </a:lnSpc>
              <a:defRPr sz="2400" b="0" i="0">
                <a:solidFill>
                  <a:srgbClr val="717171"/>
                </a:solidFill>
                <a:latin typeface="Exo Ligh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22064355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792272"/>
      </p:ext>
    </p:extLst>
  </p:cSld>
  <p:clrMapOvr>
    <a:masterClrMapping/>
  </p:clrMapOvr>
  <p:extLst>
    <p:ext uri="{DCECCB84-F9BA-43D5-87BE-67443E8EF086}">
      <p15:sldGuideLst xmlns:p15="http://schemas.microsoft.com/office/powerpoint/2012/main">
        <p15:guide id="1" orient="horz" pos="572">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6" y="530021"/>
            <a:ext cx="2644071"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8" marR="0" indent="-230188"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439738" algn="l"/>
              </a:tabLst>
              <a:defRPr sz="1600" b="0" i="0">
                <a:solidFill>
                  <a:srgbClr val="000000"/>
                </a:solidFill>
                <a:latin typeface="Montserrat"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2117701933"/>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9739219" cy="1130188"/>
          </a:xfrm>
        </p:spPr>
        <p:txBody>
          <a:bodyPr>
            <a:noAutofit/>
          </a:bodyPr>
          <a:lstStyle>
            <a:lvl1pPr>
              <a:defRPr b="0" i="0">
                <a:solidFill>
                  <a:srgbClr val="717171"/>
                </a:solidFill>
              </a:defRPr>
            </a:lvl1pPr>
          </a:lstStyle>
          <a:p>
            <a:r>
              <a:rPr lang="en-US"/>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ct val="110000"/>
              </a:lnSpc>
              <a:buNone/>
              <a:defRPr sz="2000" b="0" i="0" spc="0">
                <a:solidFill>
                  <a:srgbClr val="71717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200" indent="0">
              <a:lnSpc>
                <a:spcPct val="110000"/>
              </a:lnSpc>
              <a:spcBef>
                <a:spcPts val="0"/>
              </a:spcBef>
              <a:buNone/>
              <a:defRPr sz="1200" b="0" i="0">
                <a:solidFill>
                  <a:srgbClr val="2576B7"/>
                </a:solidFill>
                <a:latin typeface="Montserrat Light" pitchFamily="2" charset="77"/>
                <a:cs typeface="Arial" panose="020B0604020202020204" pitchFamily="34" charset="0"/>
              </a:defRPr>
            </a:lvl2pPr>
            <a:lvl3pPr marL="914400" indent="0">
              <a:lnSpc>
                <a:spcPct val="110000"/>
              </a:lnSpc>
              <a:spcBef>
                <a:spcPts val="0"/>
              </a:spcBef>
              <a:buNone/>
              <a:defRPr sz="1200" b="0" i="0">
                <a:solidFill>
                  <a:srgbClr val="2576B7"/>
                </a:solidFill>
                <a:latin typeface="Montserrat Light" pitchFamily="2" charset="77"/>
                <a:cs typeface="Arial" panose="020B0604020202020204" pitchFamily="34" charset="0"/>
              </a:defRPr>
            </a:lvl3pPr>
            <a:lvl4pPr marL="1371600" indent="0">
              <a:lnSpc>
                <a:spcPct val="110000"/>
              </a:lnSpc>
              <a:spcBef>
                <a:spcPts val="0"/>
              </a:spcBef>
              <a:buNone/>
              <a:defRPr sz="1200" b="0" i="0">
                <a:solidFill>
                  <a:srgbClr val="2576B7"/>
                </a:solidFill>
                <a:latin typeface="Montserrat Light" pitchFamily="2" charset="77"/>
                <a:cs typeface="Arial" panose="020B0604020202020204" pitchFamily="34" charset="0"/>
              </a:defRPr>
            </a:lvl4pPr>
            <a:lvl5pPr marL="1828800" indent="0">
              <a:lnSpc>
                <a:spcPct val="110000"/>
              </a:lnSpc>
              <a:spcBef>
                <a:spcPts val="0"/>
              </a:spcBef>
              <a:buNone/>
              <a:defRPr sz="1200" b="0" i="0">
                <a:solidFill>
                  <a:srgbClr val="2576B7"/>
                </a:solidFill>
                <a:latin typeface="Montserrat Light" pitchFamily="2" charset="77"/>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6" y="1753404"/>
            <a:ext cx="6661150" cy="4218417"/>
          </a:xfrm>
          <a:prstGeom prst="rect">
            <a:avLst/>
          </a:prstGeom>
        </p:spPr>
        <p:txBody>
          <a:bodyPr lIns="0" tIns="0" rIns="0" bIns="0"/>
          <a:lstStyle>
            <a:lvl1pPr marL="179388" indent="-179388">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227064"/>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ExecSummary-Situa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B5A0D7-1CFE-114F-BE64-C4BB6DE4825E}"/>
              </a:ext>
            </a:extLst>
          </p:cNvPr>
          <p:cNvSpPr/>
          <p:nvPr userDrawn="1"/>
        </p:nvSpPr>
        <p:spPr>
          <a:xfrm>
            <a:off x="1" y="0"/>
            <a:ext cx="3293806" cy="6858000"/>
          </a:xfrm>
          <a:prstGeom prst="rect">
            <a:avLst/>
          </a:prstGeom>
          <a:gradFill>
            <a:gsLst>
              <a:gs pos="27000">
                <a:srgbClr val="B3252E"/>
              </a:gs>
              <a:gs pos="100000">
                <a:schemeClr val="accent5">
                  <a:lumMod val="60000"/>
                  <a:lumOff val="40000"/>
                  <a:alpha val="83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defRPr b="0" i="0">
                <a:solidFill>
                  <a:schemeClr val="bg1"/>
                </a:solidFill>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95A47295-3336-6046-B665-4016009884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886" t="2140" r="30868" b="8926"/>
          <a:stretch/>
        </p:blipFill>
        <p:spPr>
          <a:xfrm>
            <a:off x="0" y="2039815"/>
            <a:ext cx="3296168" cy="4816800"/>
          </a:xfrm>
          <a:prstGeom prst="rect">
            <a:avLst/>
          </a:prstGeom>
        </p:spPr>
      </p:pic>
      <p:sp>
        <p:nvSpPr>
          <p:cNvPr id="8" name="Text Placeholder 11">
            <a:extLst>
              <a:ext uri="{FF2B5EF4-FFF2-40B4-BE49-F238E27FC236}">
                <a16:creationId xmlns:a16="http://schemas.microsoft.com/office/drawing/2014/main" id="{E92CA91A-4327-E649-BDB7-0B30E06376CD}"/>
              </a:ext>
            </a:extLst>
          </p:cNvPr>
          <p:cNvSpPr>
            <a:spLocks noGrp="1"/>
          </p:cNvSpPr>
          <p:nvPr>
            <p:ph type="body" sz="quarter" idx="11"/>
          </p:nvPr>
        </p:nvSpPr>
        <p:spPr>
          <a:xfrm>
            <a:off x="367657" y="1643564"/>
            <a:ext cx="1938567" cy="1689100"/>
          </a:xfrm>
          <a:prstGeom prst="rect">
            <a:avLst/>
          </a:prstGeom>
        </p:spPr>
        <p:txBody>
          <a:bodyPr lIns="0" tIns="0" rIns="0" bIns="0" anchor="t">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F6687A7F-9C00-B742-8C4F-A99637E14E60}"/>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6392792"/>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ExecSummary-Complic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12F0F0-7ED7-E04F-8CCE-E5086DAB9ED0}"/>
              </a:ext>
            </a:extLst>
          </p:cNvPr>
          <p:cNvSpPr/>
          <p:nvPr userDrawn="1"/>
        </p:nvSpPr>
        <p:spPr>
          <a:xfrm>
            <a:off x="1" y="0"/>
            <a:ext cx="3293806" cy="6858000"/>
          </a:xfrm>
          <a:prstGeom prst="rect">
            <a:avLst/>
          </a:prstGeom>
          <a:gradFill>
            <a:gsLst>
              <a:gs pos="5000">
                <a:srgbClr val="F17A26"/>
              </a:gs>
              <a:gs pos="99000">
                <a:schemeClr val="accent6">
                  <a:lumMod val="60000"/>
                  <a:lumOff val="40000"/>
                  <a:alpha val="86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8164E876-EF92-D04A-AD22-79C09C5D94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971" r="35825" b="19361"/>
          <a:stretch/>
        </p:blipFill>
        <p:spPr>
          <a:xfrm>
            <a:off x="-1" y="2074127"/>
            <a:ext cx="3289611" cy="4783874"/>
          </a:xfrm>
          <a:prstGeom prst="rect">
            <a:avLst/>
          </a:prstGeom>
        </p:spPr>
      </p:pic>
      <p:sp>
        <p:nvSpPr>
          <p:cNvPr id="15" name="Text Placeholder 11">
            <a:extLst>
              <a:ext uri="{FF2B5EF4-FFF2-40B4-BE49-F238E27FC236}">
                <a16:creationId xmlns:a16="http://schemas.microsoft.com/office/drawing/2014/main" id="{FBDCF573-0606-AE4B-81C3-75507023CE55}"/>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4">
            <a:extLst>
              <a:ext uri="{FF2B5EF4-FFF2-40B4-BE49-F238E27FC236}">
                <a16:creationId xmlns:a16="http://schemas.microsoft.com/office/drawing/2014/main" id="{671F3CAE-CECA-8E4D-8A10-590756C93A61}"/>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1574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ackCover-Dark-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122FD-5377-C042-9CE6-05CAB010AC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39142423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ExecSummary-Resolu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0109CA-D1B3-9242-AFBD-3B98EF620AB6}"/>
              </a:ext>
            </a:extLst>
          </p:cNvPr>
          <p:cNvSpPr/>
          <p:nvPr userDrawn="1"/>
        </p:nvSpPr>
        <p:spPr>
          <a:xfrm>
            <a:off x="1" y="0"/>
            <a:ext cx="3293806" cy="6858000"/>
          </a:xfrm>
          <a:prstGeom prst="rect">
            <a:avLst/>
          </a:prstGeom>
          <a:gradFill>
            <a:gsLst>
              <a:gs pos="21000">
                <a:srgbClr val="2B9E48"/>
              </a:gs>
              <a:gs pos="100000">
                <a:schemeClr val="accent4">
                  <a:lumMod val="60000"/>
                  <a:lumOff val="40000"/>
                  <a:alpha val="8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56E9B647-9AFE-2044-840F-85CE251FAB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971" t="7332" r="35825" b="19360"/>
          <a:stretch/>
        </p:blipFill>
        <p:spPr>
          <a:xfrm>
            <a:off x="0" y="2509025"/>
            <a:ext cx="3289610" cy="4348975"/>
          </a:xfrm>
          <a:prstGeom prst="rect">
            <a:avLst/>
          </a:prstGeom>
        </p:spPr>
      </p:pic>
      <p:sp>
        <p:nvSpPr>
          <p:cNvPr id="16" name="Text Placeholder 11">
            <a:extLst>
              <a:ext uri="{FF2B5EF4-FFF2-40B4-BE49-F238E27FC236}">
                <a16:creationId xmlns:a16="http://schemas.microsoft.com/office/drawing/2014/main" id="{1D7403FD-7A26-084E-889B-C321E8984873}"/>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4">
            <a:extLst>
              <a:ext uri="{FF2B5EF4-FFF2-40B4-BE49-F238E27FC236}">
                <a16:creationId xmlns:a16="http://schemas.microsoft.com/office/drawing/2014/main" id="{AA3D98B5-D921-874D-A4FE-904585B6DA69}"/>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14158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a:solidFill>
                  <a:srgbClr val="717171"/>
                </a:solidFill>
              </a:defRPr>
            </a:lvl1pPr>
          </a:lstStyle>
          <a:p>
            <a:r>
              <a:rPr lang="en-US"/>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0927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3967987"/>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ase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30021"/>
            <a:ext cx="4983207" cy="1130188"/>
          </a:xfrm>
        </p:spPr>
        <p:txBody>
          <a:bodyPr>
            <a:noAutofit/>
          </a:bodyPr>
          <a:lstStyle>
            <a:lvl1pPr>
              <a:lnSpc>
                <a:spcPct val="90000"/>
              </a:lnSpc>
              <a:defRPr b="0" i="0">
                <a:solidFill>
                  <a:srgbClr val="717171"/>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7032625"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8005763" y="1124222"/>
            <a:ext cx="1445326" cy="394612"/>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8005763" y="977814"/>
            <a:ext cx="1251459" cy="15356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54" name="Text Placeholder 14">
            <a:extLst>
              <a:ext uri="{FF2B5EF4-FFF2-40B4-BE49-F238E27FC236}">
                <a16:creationId xmlns:a16="http://schemas.microsoft.com/office/drawing/2014/main" id="{F31ECC89-3950-A44A-B9C2-4DF5545FAD1B}"/>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717272"/>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6" name="Text Placeholder 14">
            <a:extLst>
              <a:ext uri="{FF2B5EF4-FFF2-40B4-BE49-F238E27FC236}">
                <a16:creationId xmlns:a16="http://schemas.microsoft.com/office/drawing/2014/main" id="{A22EAF47-EEBC-D948-B06F-19136CA108E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7" name="Text Placeholder 14">
            <a:extLst>
              <a:ext uri="{FF2B5EF4-FFF2-40B4-BE49-F238E27FC236}">
                <a16:creationId xmlns:a16="http://schemas.microsoft.com/office/drawing/2014/main" id="{225195DF-386A-244D-B51F-F0ACC086AAA5}"/>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8" name="Text Placeholder 14">
            <a:extLst>
              <a:ext uri="{FF2B5EF4-FFF2-40B4-BE49-F238E27FC236}">
                <a16:creationId xmlns:a16="http://schemas.microsoft.com/office/drawing/2014/main" id="{E048AD23-3AE7-3B47-A0E6-79A758C4FE7C}"/>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9" name="Text Placeholder 14">
            <a:extLst>
              <a:ext uri="{FF2B5EF4-FFF2-40B4-BE49-F238E27FC236}">
                <a16:creationId xmlns:a16="http://schemas.microsoft.com/office/drawing/2014/main" id="{E09D719C-E598-1F42-A9D2-1903F3008133}"/>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0" name="Text Placeholder 14">
            <a:extLst>
              <a:ext uri="{FF2B5EF4-FFF2-40B4-BE49-F238E27FC236}">
                <a16:creationId xmlns:a16="http://schemas.microsoft.com/office/drawing/2014/main" id="{D32BE5B8-1D82-2A41-AFFB-C4E4055FFAA1}"/>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1" name="Text Placeholder 14">
            <a:extLst>
              <a:ext uri="{FF2B5EF4-FFF2-40B4-BE49-F238E27FC236}">
                <a16:creationId xmlns:a16="http://schemas.microsoft.com/office/drawing/2014/main" id="{8772DFBE-EF03-9343-AAE3-3C089F7E3230}"/>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3" name="Text Placeholder 14">
            <a:extLst>
              <a:ext uri="{FF2B5EF4-FFF2-40B4-BE49-F238E27FC236}">
                <a16:creationId xmlns:a16="http://schemas.microsoft.com/office/drawing/2014/main" id="{668AF041-2646-BB44-9FCB-DC5E5E798237}"/>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367657" y="1998139"/>
            <a:ext cx="5247331" cy="364061"/>
          </a:xfrm>
          <a:prstGeom prst="rect">
            <a:avLst/>
          </a:prstGeom>
        </p:spPr>
        <p:txBody>
          <a:bodyPr lIns="0" tIns="0" rIns="0" bIns="0">
            <a:noAutofit/>
          </a:bodyPr>
          <a:lstStyle>
            <a:lvl1pPr marL="0" indent="0">
              <a:lnSpc>
                <a:spcPct val="90000"/>
              </a:lnSpc>
              <a:buNone/>
              <a:defRPr sz="2000" b="1" i="0" spc="0">
                <a:solidFill>
                  <a:srgbClr val="717272"/>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4">
            <a:extLst>
              <a:ext uri="{FF2B5EF4-FFF2-40B4-BE49-F238E27FC236}">
                <a16:creationId xmlns:a16="http://schemas.microsoft.com/office/drawing/2014/main" id="{0EA0FFF8-F61B-EC44-B4DB-C862F0CA1FB3}"/>
              </a:ext>
            </a:extLst>
          </p:cNvPr>
          <p:cNvSpPr>
            <a:spLocks noGrp="1"/>
          </p:cNvSpPr>
          <p:nvPr>
            <p:ph type="body" sz="quarter" idx="32"/>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CDAEF467-C38A-4640-8685-AE1876532B8F}"/>
              </a:ext>
            </a:extLst>
          </p:cNvPr>
          <p:cNvSpPr>
            <a:spLocks noGrp="1"/>
          </p:cNvSpPr>
          <p:nvPr>
            <p:ph type="body" sz="quarter" idx="33"/>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3611368"/>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aseStudy-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717171"/>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35" name="Picture Placeholder 4">
            <a:extLst>
              <a:ext uri="{FF2B5EF4-FFF2-40B4-BE49-F238E27FC236}">
                <a16:creationId xmlns:a16="http://schemas.microsoft.com/office/drawing/2014/main" id="{AFE4CAC1-B9B9-024E-B3E7-4D1206EF72DF}"/>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a:p>
        </p:txBody>
      </p:sp>
      <p:sp>
        <p:nvSpPr>
          <p:cNvPr id="14" name="Text Placeholder 12">
            <a:extLst>
              <a:ext uri="{FF2B5EF4-FFF2-40B4-BE49-F238E27FC236}">
                <a16:creationId xmlns:a16="http://schemas.microsoft.com/office/drawing/2014/main" id="{7D441952-BD23-B242-9B5C-D5C6DA3DE40B}"/>
              </a:ext>
            </a:extLst>
          </p:cNvPr>
          <p:cNvSpPr>
            <a:spLocks noGrp="1"/>
          </p:cNvSpPr>
          <p:nvPr>
            <p:ph type="body" sz="quarter" idx="15"/>
          </p:nvPr>
        </p:nvSpPr>
        <p:spPr>
          <a:xfrm>
            <a:off x="8005763" y="1124222"/>
            <a:ext cx="1404051" cy="410110"/>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8D823B61-7726-3346-846D-40B1264E5986}"/>
              </a:ext>
            </a:extLst>
          </p:cNvPr>
          <p:cNvSpPr>
            <a:spLocks noGrp="1"/>
          </p:cNvSpPr>
          <p:nvPr>
            <p:ph type="body" sz="quarter" idx="16" hasCustomPrompt="1"/>
          </p:nvPr>
        </p:nvSpPr>
        <p:spPr>
          <a:xfrm>
            <a:off x="8005764" y="977814"/>
            <a:ext cx="1173968" cy="122566"/>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16" name="Text Placeholder 12">
            <a:extLst>
              <a:ext uri="{FF2B5EF4-FFF2-40B4-BE49-F238E27FC236}">
                <a16:creationId xmlns:a16="http://schemas.microsoft.com/office/drawing/2014/main" id="{AF958D72-D010-BD41-AAB3-D39EB2105AF5}"/>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B09F62B-9BDB-BC45-A3AC-9FFB6C0402B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20" name="Text Placeholder 14">
            <a:extLst>
              <a:ext uri="{FF2B5EF4-FFF2-40B4-BE49-F238E27FC236}">
                <a16:creationId xmlns:a16="http://schemas.microsoft.com/office/drawing/2014/main" id="{1BC12CB5-9BB7-8C49-8194-139E3BAA7D69}"/>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1" name="Text Placeholder 11">
            <a:extLst>
              <a:ext uri="{FF2B5EF4-FFF2-40B4-BE49-F238E27FC236}">
                <a16:creationId xmlns:a16="http://schemas.microsoft.com/office/drawing/2014/main" id="{36501568-0B5A-3B46-9D7A-7765F33AA1B2}"/>
              </a:ext>
            </a:extLst>
          </p:cNvPr>
          <p:cNvSpPr>
            <a:spLocks noGrp="1"/>
          </p:cNvSpPr>
          <p:nvPr>
            <p:ph type="body" sz="quarter" idx="11"/>
          </p:nvPr>
        </p:nvSpPr>
        <p:spPr>
          <a:xfrm>
            <a:off x="367657" y="1998139"/>
            <a:ext cx="5247331" cy="364061"/>
          </a:xfrm>
          <a:prstGeom prst="rect">
            <a:avLst/>
          </a:prstGeom>
        </p:spPr>
        <p:txBody>
          <a:bodyPr lIns="0" tIns="0" rIns="0" bIns="0">
            <a:noAutofit/>
          </a:bodyPr>
          <a:lstStyle>
            <a:lvl1pPr marL="0" indent="0">
              <a:lnSpc>
                <a:spcPct val="90000"/>
              </a:lnSpc>
              <a:buNone/>
              <a:defRPr sz="2000" b="1" i="0" spc="0">
                <a:solidFill>
                  <a:srgbClr val="717272"/>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462CEC65-B9EA-EA44-A6D5-1231E78B0881}"/>
              </a:ext>
            </a:extLst>
          </p:cNvPr>
          <p:cNvSpPr>
            <a:spLocks noGrp="1"/>
          </p:cNvSpPr>
          <p:nvPr>
            <p:ph type="body" sz="quarter" idx="33"/>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1C874C85-5C23-4C46-A544-C114B1F3C76E}"/>
              </a:ext>
            </a:extLst>
          </p:cNvPr>
          <p:cNvSpPr>
            <a:spLocks noGrp="1"/>
          </p:cNvSpPr>
          <p:nvPr>
            <p:ph type="body" sz="quarter" idx="34"/>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299399"/>
      </p:ext>
    </p:extLst>
  </p:cSld>
  <p:clrMapOvr>
    <a:masterClrMapping/>
  </p:clrMapOvr>
  <p:extLst>
    <p:ext uri="{DCECCB84-F9BA-43D5-87BE-67443E8EF086}">
      <p15:sldGuideLst xmlns:p15="http://schemas.microsoft.com/office/powerpoint/2012/main">
        <p15:guide id="1" orient="horz" pos="888">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aseStudy-Text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717171"/>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23" name="Text Placeholder 12">
            <a:extLst>
              <a:ext uri="{FF2B5EF4-FFF2-40B4-BE49-F238E27FC236}">
                <a16:creationId xmlns:a16="http://schemas.microsoft.com/office/drawing/2014/main" id="{29150395-533A-924C-B5E0-5EE9880D89B5}"/>
              </a:ext>
            </a:extLst>
          </p:cNvPr>
          <p:cNvSpPr>
            <a:spLocks noGrp="1"/>
          </p:cNvSpPr>
          <p:nvPr>
            <p:ph type="body" sz="quarter" idx="28"/>
          </p:nvPr>
        </p:nvSpPr>
        <p:spPr>
          <a:xfrm>
            <a:off x="5151718" y="925505"/>
            <a:ext cx="2597946" cy="381201"/>
          </a:xfrm>
          <a:prstGeom prst="rect">
            <a:avLst/>
          </a:prstGeom>
        </p:spPr>
        <p:txBody>
          <a:bodyPr lIns="0" tIns="0" rIns="0" bIns="0">
            <a:noAutofit/>
          </a:bodyPr>
          <a:lstStyle>
            <a:lvl1pPr marL="0" indent="0" algn="r">
              <a:lnSpc>
                <a:spcPct val="90000"/>
              </a:lnSpc>
              <a:buNone/>
              <a:defRPr sz="2000" b="0" i="0">
                <a:solidFill>
                  <a:srgbClr val="717272"/>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2">
            <a:extLst>
              <a:ext uri="{FF2B5EF4-FFF2-40B4-BE49-F238E27FC236}">
                <a16:creationId xmlns:a16="http://schemas.microsoft.com/office/drawing/2014/main" id="{3300E188-1864-0246-AEEF-0DA302745A09}"/>
              </a:ext>
            </a:extLst>
          </p:cNvPr>
          <p:cNvSpPr>
            <a:spLocks noGrp="1"/>
          </p:cNvSpPr>
          <p:nvPr>
            <p:ph type="body" sz="quarter" idx="15"/>
          </p:nvPr>
        </p:nvSpPr>
        <p:spPr>
          <a:xfrm>
            <a:off x="8260185" y="1124222"/>
            <a:ext cx="138152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4042EDEF-8EFA-AA4F-9826-DC81E340633B}"/>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32" name="Text Placeholder 12">
            <a:extLst>
              <a:ext uri="{FF2B5EF4-FFF2-40B4-BE49-F238E27FC236}">
                <a16:creationId xmlns:a16="http://schemas.microsoft.com/office/drawing/2014/main" id="{70B19ABB-4B00-E74B-89A8-C90E3AFF7591}"/>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3" name="Text Placeholder 12">
            <a:extLst>
              <a:ext uri="{FF2B5EF4-FFF2-40B4-BE49-F238E27FC236}">
                <a16:creationId xmlns:a16="http://schemas.microsoft.com/office/drawing/2014/main" id="{4481DEEF-1C68-3741-B514-B679F5DBB67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36" name="Text Placeholder 14">
            <a:extLst>
              <a:ext uri="{FF2B5EF4-FFF2-40B4-BE49-F238E27FC236}">
                <a16:creationId xmlns:a16="http://schemas.microsoft.com/office/drawing/2014/main" id="{92FE754F-3797-DD43-AF5E-29DB12099C03}"/>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7" name="Text Placeholder 11">
            <a:extLst>
              <a:ext uri="{FF2B5EF4-FFF2-40B4-BE49-F238E27FC236}">
                <a16:creationId xmlns:a16="http://schemas.microsoft.com/office/drawing/2014/main" id="{80FAEFFE-1DAD-5547-BDCC-FC025A6BEEB1}"/>
              </a:ext>
            </a:extLst>
          </p:cNvPr>
          <p:cNvSpPr>
            <a:spLocks noGrp="1"/>
          </p:cNvSpPr>
          <p:nvPr>
            <p:ph type="body" sz="quarter" idx="11"/>
          </p:nvPr>
        </p:nvSpPr>
        <p:spPr>
          <a:xfrm>
            <a:off x="367657" y="1998139"/>
            <a:ext cx="4761556" cy="364061"/>
          </a:xfrm>
          <a:prstGeom prst="rect">
            <a:avLst/>
          </a:prstGeom>
        </p:spPr>
        <p:txBody>
          <a:bodyPr lIns="0" tIns="0" rIns="0" bIns="0">
            <a:noAutofit/>
          </a:bodyPr>
          <a:lstStyle>
            <a:lvl1pPr marL="0" indent="0">
              <a:lnSpc>
                <a:spcPct val="90000"/>
              </a:lnSpc>
              <a:buNone/>
              <a:defRPr sz="2000" b="1" i="0" spc="0">
                <a:solidFill>
                  <a:srgbClr val="717272"/>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Rectangle 37">
            <a:extLst>
              <a:ext uri="{FF2B5EF4-FFF2-40B4-BE49-F238E27FC236}">
                <a16:creationId xmlns:a16="http://schemas.microsoft.com/office/drawing/2014/main" id="{B584FF99-9DA9-0047-B0E1-4CADD3930676}"/>
              </a:ext>
            </a:extLst>
          </p:cNvPr>
          <p:cNvSpPr/>
          <p:nvPr userDrawn="1"/>
        </p:nvSpPr>
        <p:spPr>
          <a:xfrm>
            <a:off x="7032625"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39" name="Text Placeholder 14">
            <a:extLst>
              <a:ext uri="{FF2B5EF4-FFF2-40B4-BE49-F238E27FC236}">
                <a16:creationId xmlns:a16="http://schemas.microsoft.com/office/drawing/2014/main" id="{258EAA78-7F51-8E4F-9E61-E2647A6F8767}"/>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717272"/>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0" name="Text Placeholder 14">
            <a:extLst>
              <a:ext uri="{FF2B5EF4-FFF2-40B4-BE49-F238E27FC236}">
                <a16:creationId xmlns:a16="http://schemas.microsoft.com/office/drawing/2014/main" id="{4B9AA5B1-BA22-C24C-A0E6-CA575EEBE6A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1" name="Text Placeholder 14">
            <a:extLst>
              <a:ext uri="{FF2B5EF4-FFF2-40B4-BE49-F238E27FC236}">
                <a16:creationId xmlns:a16="http://schemas.microsoft.com/office/drawing/2014/main" id="{2755B4EA-F05E-CC41-A285-92E1AF10B13A}"/>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2" name="Text Placeholder 14">
            <a:extLst>
              <a:ext uri="{FF2B5EF4-FFF2-40B4-BE49-F238E27FC236}">
                <a16:creationId xmlns:a16="http://schemas.microsoft.com/office/drawing/2014/main" id="{6A0DA0F8-4895-FF44-B91D-5112B0B838EB}"/>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3" name="Text Placeholder 14">
            <a:extLst>
              <a:ext uri="{FF2B5EF4-FFF2-40B4-BE49-F238E27FC236}">
                <a16:creationId xmlns:a16="http://schemas.microsoft.com/office/drawing/2014/main" id="{2A95364D-BAED-AE40-AC31-BEBB9DD40ABD}"/>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4" name="Text Placeholder 14">
            <a:extLst>
              <a:ext uri="{FF2B5EF4-FFF2-40B4-BE49-F238E27FC236}">
                <a16:creationId xmlns:a16="http://schemas.microsoft.com/office/drawing/2014/main" id="{B765E2A1-DDBC-BF46-9AC6-3AE0D46B4085}"/>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5" name="Text Placeholder 14">
            <a:extLst>
              <a:ext uri="{FF2B5EF4-FFF2-40B4-BE49-F238E27FC236}">
                <a16:creationId xmlns:a16="http://schemas.microsoft.com/office/drawing/2014/main" id="{371799F4-9286-BF45-92F2-0A8083CE9245}"/>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6" name="Text Placeholder 14">
            <a:extLst>
              <a:ext uri="{FF2B5EF4-FFF2-40B4-BE49-F238E27FC236}">
                <a16:creationId xmlns:a16="http://schemas.microsoft.com/office/drawing/2014/main" id="{103D2457-DE1F-044E-87B3-0D345D9FABC4}"/>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4">
            <a:extLst>
              <a:ext uri="{FF2B5EF4-FFF2-40B4-BE49-F238E27FC236}">
                <a16:creationId xmlns:a16="http://schemas.microsoft.com/office/drawing/2014/main" id="{279345FD-BE68-FC47-9A8F-DB7EFEC6E2C9}"/>
              </a:ext>
            </a:extLst>
          </p:cNvPr>
          <p:cNvSpPr>
            <a:spLocks noGrp="1"/>
          </p:cNvSpPr>
          <p:nvPr>
            <p:ph type="body" sz="quarter" idx="32"/>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FCCF63A8-C5C7-7A40-847E-1DA929CB145A}"/>
              </a:ext>
            </a:extLst>
          </p:cNvPr>
          <p:cNvSpPr>
            <a:spLocks noGrp="1"/>
          </p:cNvSpPr>
          <p:nvPr>
            <p:ph type="body" sz="quarter" idx="33"/>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2098849"/>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3906">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aseStudy-TextLogo-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5" name="Picture Placeholder 4">
            <a:extLst>
              <a:ext uri="{FF2B5EF4-FFF2-40B4-BE49-F238E27FC236}">
                <a16:creationId xmlns:a16="http://schemas.microsoft.com/office/drawing/2014/main" id="{BD02F7BC-5E27-B947-98B0-D0410A83F4FB}"/>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a:p>
        </p:txBody>
      </p:sp>
      <p:sp>
        <p:nvSpPr>
          <p:cNvPr id="15" name="Text Placeholder 12">
            <a:extLst>
              <a:ext uri="{FF2B5EF4-FFF2-40B4-BE49-F238E27FC236}">
                <a16:creationId xmlns:a16="http://schemas.microsoft.com/office/drawing/2014/main" id="{45266D87-0C7A-414D-A0E7-C3EE0FAF03AF}"/>
              </a:ext>
            </a:extLst>
          </p:cNvPr>
          <p:cNvSpPr>
            <a:spLocks noGrp="1"/>
          </p:cNvSpPr>
          <p:nvPr>
            <p:ph type="body" sz="quarter" idx="28"/>
          </p:nvPr>
        </p:nvSpPr>
        <p:spPr>
          <a:xfrm>
            <a:off x="5151718" y="925505"/>
            <a:ext cx="2597946" cy="381201"/>
          </a:xfrm>
          <a:prstGeom prst="rect">
            <a:avLst/>
          </a:prstGeom>
        </p:spPr>
        <p:txBody>
          <a:bodyPr lIns="0" tIns="0" rIns="0" bIns="0">
            <a:noAutofit/>
          </a:bodyPr>
          <a:lstStyle>
            <a:lvl1pPr marL="0" indent="0" algn="r">
              <a:lnSpc>
                <a:spcPct val="90000"/>
              </a:lnSpc>
              <a:buNone/>
              <a:defRPr sz="2000" b="0" i="0">
                <a:solidFill>
                  <a:srgbClr val="717272"/>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19C0AE2-AB57-1644-8AF6-82870D4A15E9}"/>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Text Placeholder 12">
            <a:extLst>
              <a:ext uri="{FF2B5EF4-FFF2-40B4-BE49-F238E27FC236}">
                <a16:creationId xmlns:a16="http://schemas.microsoft.com/office/drawing/2014/main" id="{294AE0B8-F042-3F4C-A603-A61DB8663A8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22" name="Text Placeholder 14">
            <a:extLst>
              <a:ext uri="{FF2B5EF4-FFF2-40B4-BE49-F238E27FC236}">
                <a16:creationId xmlns:a16="http://schemas.microsoft.com/office/drawing/2014/main" id="{768D6B12-D592-844A-A11A-1D641D012FC3}"/>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4" name="Text Placeholder 11">
            <a:extLst>
              <a:ext uri="{FF2B5EF4-FFF2-40B4-BE49-F238E27FC236}">
                <a16:creationId xmlns:a16="http://schemas.microsoft.com/office/drawing/2014/main" id="{0AE0CB94-67C4-3F42-91A7-2523A297FAF1}"/>
              </a:ext>
            </a:extLst>
          </p:cNvPr>
          <p:cNvSpPr>
            <a:spLocks noGrp="1"/>
          </p:cNvSpPr>
          <p:nvPr>
            <p:ph type="body" sz="quarter" idx="11"/>
          </p:nvPr>
        </p:nvSpPr>
        <p:spPr>
          <a:xfrm>
            <a:off x="367657" y="1998139"/>
            <a:ext cx="4218631" cy="364061"/>
          </a:xfrm>
          <a:prstGeom prst="rect">
            <a:avLst/>
          </a:prstGeom>
        </p:spPr>
        <p:txBody>
          <a:bodyPr lIns="0" tIns="0" rIns="0" bIns="0">
            <a:noAutofit/>
          </a:bodyPr>
          <a:lstStyle>
            <a:lvl1pPr marL="0" indent="0">
              <a:lnSpc>
                <a:spcPct val="90000"/>
              </a:lnSpc>
              <a:buNone/>
              <a:defRPr sz="2000" b="1" i="0" spc="0">
                <a:solidFill>
                  <a:srgbClr val="717272"/>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2">
            <a:extLst>
              <a:ext uri="{FF2B5EF4-FFF2-40B4-BE49-F238E27FC236}">
                <a16:creationId xmlns:a16="http://schemas.microsoft.com/office/drawing/2014/main" id="{2AF4A2C2-413E-9F46-8232-6C8CD572737C}"/>
              </a:ext>
            </a:extLst>
          </p:cNvPr>
          <p:cNvSpPr>
            <a:spLocks noGrp="1"/>
          </p:cNvSpPr>
          <p:nvPr>
            <p:ph type="body" sz="quarter" idx="15"/>
          </p:nvPr>
        </p:nvSpPr>
        <p:spPr>
          <a:xfrm>
            <a:off x="8260185" y="1124222"/>
            <a:ext cx="138152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0" name="Text Placeholder 12">
            <a:extLst>
              <a:ext uri="{FF2B5EF4-FFF2-40B4-BE49-F238E27FC236}">
                <a16:creationId xmlns:a16="http://schemas.microsoft.com/office/drawing/2014/main" id="{6C559F7C-31EF-B041-94F9-D3CE8E504EFC}"/>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13" name="Text Placeholder 4">
            <a:extLst>
              <a:ext uri="{FF2B5EF4-FFF2-40B4-BE49-F238E27FC236}">
                <a16:creationId xmlns:a16="http://schemas.microsoft.com/office/drawing/2014/main" id="{6E334AE2-793B-9F46-A419-F162100593A5}"/>
              </a:ext>
            </a:extLst>
          </p:cNvPr>
          <p:cNvSpPr>
            <a:spLocks noGrp="1"/>
          </p:cNvSpPr>
          <p:nvPr>
            <p:ph type="body" sz="quarter" idx="33"/>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
            <a:extLst>
              <a:ext uri="{FF2B5EF4-FFF2-40B4-BE49-F238E27FC236}">
                <a16:creationId xmlns:a16="http://schemas.microsoft.com/office/drawing/2014/main" id="{F263D700-4A55-874F-9875-649ED8EF2AD4}"/>
              </a:ext>
            </a:extLst>
          </p:cNvPr>
          <p:cNvSpPr>
            <a:spLocks noGrp="1"/>
          </p:cNvSpPr>
          <p:nvPr>
            <p:ph type="body" sz="quarter" idx="34"/>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4672929"/>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717272"/>
                </a:solidFill>
              </a:defRPr>
            </a:lvl1pPr>
          </a:lstStyle>
          <a:p>
            <a:r>
              <a:rPr lang="en-US"/>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4047939244"/>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3305343"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3434407"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12E6863-BDB7-D44D-B1CC-7376119A5141}"/>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0CBD82B0-B116-3445-A793-D0EDAB24F10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2" name="Oval 1">
            <a:extLst>
              <a:ext uri="{FF2B5EF4-FFF2-40B4-BE49-F238E27FC236}">
                <a16:creationId xmlns:a16="http://schemas.microsoft.com/office/drawing/2014/main" id="{0DA71C9C-A5A5-1848-9CFA-69359FB0B067}"/>
              </a:ext>
            </a:extLst>
          </p:cNvPr>
          <p:cNvSpPr/>
          <p:nvPr userDrawn="1"/>
        </p:nvSpPr>
        <p:spPr>
          <a:xfrm>
            <a:off x="3026131" y="2367553"/>
            <a:ext cx="2619118" cy="2619118"/>
          </a:xfrm>
          <a:prstGeom prst="ellipse">
            <a:avLst/>
          </a:prstGeom>
          <a:noFill/>
          <a:ln w="508000">
            <a:solidFill>
              <a:srgbClr val="257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95670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2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390" y="3088263"/>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45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7510" y="3088263"/>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65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12E6863-BDB7-D44D-B1CC-7376119A5141}"/>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0CBD82B0-B116-3445-A793-D0EDAB24F10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450576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Light-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C1543A14-FBE3-E74D-9BF8-2D7D77196EF2}"/>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CADED78A-D9C6-374D-B07F-1B03506009A5}"/>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2045076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Phases -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6F24D62-0AF3-0345-8903-F5D9E8017FFF}"/>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8" y="1697742"/>
            <a:ext cx="10581003"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39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45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75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65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6" name="Text Placeholder 14">
            <a:extLst>
              <a:ext uri="{FF2B5EF4-FFF2-40B4-BE49-F238E27FC236}">
                <a16:creationId xmlns:a16="http://schemas.microsoft.com/office/drawing/2014/main" id="{CB6B5EA5-1A6A-AA4D-A42C-881B41C31A8E}"/>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6DA26D8F-F449-F647-89CF-859BCE537307}"/>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567995028"/>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Phases -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94A49C4-26C6-F747-A948-6F248247D1D3}"/>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20"/>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CD080FB1-EBFC-8046-8481-0C6839CE648F}"/>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9FAD2C74-B2C9-3C42-A9A3-29E2877B57E6}"/>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A239B8F6-3AE0-4D93-A3DA-A8577D884267}"/>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30C801AE-00D6-4820-A793-C41E238CF846}"/>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2641975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Phases - 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527A54-705D-3546-96E2-BEB5EFD3F2C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411517B8-6A3E-EA46-B44F-5257BEE2FF8B}"/>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EAB38534-59C8-AB42-8101-EB37B1EC4E88}"/>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364B2857-0349-4295-A09F-BC1F3F187279}"/>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17E7439-B4AF-49B8-ACA3-5699AC95DD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2485932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Phases - 3">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AB425FD-3D89-C248-A85B-4B68C01FA877}"/>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700496"/>
            <a:ext cx="10581006" cy="3965811"/>
          </a:xfrm>
          <a:prstGeom prst="rect">
            <a:avLst/>
          </a:prstGeom>
        </p:spPr>
      </p:pic>
      <p:sp>
        <p:nvSpPr>
          <p:cNvPr id="6" name="Text Placeholder 14">
            <a:extLst>
              <a:ext uri="{FF2B5EF4-FFF2-40B4-BE49-F238E27FC236}">
                <a16:creationId xmlns:a16="http://schemas.microsoft.com/office/drawing/2014/main" id="{74E863AB-F0D1-E945-8334-6F5A93C81567}"/>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16075586-BA0A-1847-A4BF-C2DDA4965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C35D8806-3285-4BE5-B0AE-3463590F7BBA}"/>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5B3A946-1D9F-49EB-B505-DC02CC241C9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8407734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Phases - 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3B8FA13-DDF5-7548-8A67-CB12EDA06DD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4D995306-C8D6-E447-965A-D9329857EEF5}"/>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B0DAA7CC-40D8-3E41-9CD3-83C0C10AE9AB}"/>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4DC97C7-02F3-463B-9D89-A5808487AD51}"/>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5536D64-8A46-4C17-B8EF-74A9D3B557E3}"/>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1071967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5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A94E45-B883-3943-B236-D1329A7EC98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61922"/>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0A5C0A8B-9191-DF4B-9E93-A86912D8DBE4}"/>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6D8C871D-3515-494A-B816-02DBB2F88ED0}"/>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3C891429-3435-46A2-9A21-EA265BF822F1}"/>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7F43F4BC-37EB-4E91-98B2-834E7E762368}"/>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5206485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FE4F615-BD55-9045-AFAD-98070A997A4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51E5FA73-4AE8-EA45-9C15-894C1F59D7E9}"/>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33BEE54B-D3A2-EB40-8CE7-12910A4679F3}"/>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997632BC-BD38-4FFA-8A49-6CDD221B5778}"/>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170C4F8-BB47-4B45-B9B1-CE3ECEE1D97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065095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533029-8ABD-B44A-A64E-B9DD9901561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D0B2E5C-C80D-3043-93DB-55F002ABB964}"/>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46FA83B6-F384-A04C-A1D2-4073FDC6FF71}"/>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6DFD0F89-7A9E-4354-8071-82B4B6AB98ED}"/>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CD29BA36-3574-4625-8138-6820D7E948FE}"/>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1878756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Phases - 5">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7866EFA-B98A-6249-958E-DB853F856A08}"/>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A20F9423-1112-3344-A4CB-4B415DDF96A0}"/>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E1C97AB-EEDF-4305-8621-CC06849E2A4E}"/>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A9921107-ABDC-435C-B787-CC3DAE1D36EA}"/>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3416832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Phases -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11F567C2-76D8-5C40-89C6-D69B0FB05A5C}"/>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345207F7-C52E-B341-AB58-8C4B67B9AE8E}"/>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7" name="Title 9">
            <a:extLst>
              <a:ext uri="{FF2B5EF4-FFF2-40B4-BE49-F238E27FC236}">
                <a16:creationId xmlns:a16="http://schemas.microsoft.com/office/drawing/2014/main" id="{BBF1825F-D3DD-4B7A-8BE4-C5DBA654C410}"/>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88FAAAF5-6BC6-4BA5-A366-89F49D4EB8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318608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E453C2-D989-DD4C-9EFE-3D02BE90C63E}"/>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6" name="Text Placeholder 12">
            <a:extLst>
              <a:ext uri="{FF2B5EF4-FFF2-40B4-BE49-F238E27FC236}">
                <a16:creationId xmlns:a16="http://schemas.microsoft.com/office/drawing/2014/main" id="{FC6A3F1C-FCB8-7942-B8C8-9B80FCC0E48C}"/>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348896086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F88C0029-8423-2840-9D9A-D481031AEB21}"/>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86EA329F-0476-2243-890D-1CF74AB7760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1659235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26EB3AA1-C1E1-C840-A0B5-67D720C4643B}"/>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A453A9C9-4CC4-3945-9AF3-39B2C8D9A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9324881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1"/>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582793"/>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582793"/>
            <a:ext cx="20672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B3319451-64B4-1E41-83F2-9E6FFA4414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381869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hases tab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1" y="5054266"/>
            <a:ext cx="12193586" cy="1937084"/>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371475" y="5198224"/>
            <a:ext cx="5689600" cy="1334923"/>
          </a:xfrm>
          <a:prstGeom prst="rect">
            <a:avLst/>
          </a:prstGeom>
        </p:spPr>
        <p:txBody>
          <a:bodyPr lIns="0" tIns="0" rIns="0" bIns="0" numCol="2"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7193883" y="5190061"/>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87CC9A51-A52D-E842-9650-65635AA1CCED}"/>
              </a:ext>
            </a:extLst>
          </p:cNvPr>
          <p:cNvSpPr>
            <a:spLocks noGrp="1"/>
          </p:cNvSpPr>
          <p:nvPr>
            <p:ph type="body" sz="quarter" idx="16"/>
          </p:nvPr>
        </p:nvSpPr>
        <p:spPr>
          <a:xfrm>
            <a:off x="1814518" y="2667857"/>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EE7AE534-5D92-7542-94CD-46B93F8B035B}"/>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9556F70E-8924-D244-81F8-898F318C8A2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31750886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9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9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3" y="4835636"/>
            <a:ext cx="7070567" cy="939371"/>
          </a:xfrm>
          <a:prstGeom prst="rect">
            <a:avLst/>
          </a:prstGeom>
        </p:spPr>
        <p:txBody>
          <a:bodyPr lIns="0" tIns="0" rIns="0" bIns="0">
            <a:noAutofit/>
          </a:bodyPr>
          <a:lstStyle>
            <a:lvl1pPr marL="0" indent="0">
              <a:lnSpc>
                <a:spcPct val="90000"/>
              </a:lnSpc>
              <a:buNone/>
              <a:defRPr sz="2000" b="1" i="0" spc="0">
                <a:solidFill>
                  <a:srgbClr val="858585"/>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3"/>
            <a:ext cx="5237948" cy="1263015"/>
          </a:xfrm>
          <a:prstGeom prst="rect">
            <a:avLst/>
          </a:prstGeom>
        </p:spPr>
        <p:txBody>
          <a:bodyPr lIns="0" tIns="0" rIns="0" bIns="0">
            <a:noAutofit/>
          </a:bodyPr>
          <a:lstStyle>
            <a:lvl1pPr marL="0" indent="0">
              <a:lnSpc>
                <a:spcPct val="90000"/>
              </a:lnSpc>
              <a:buNone/>
              <a:defRPr sz="1600" b="0" i="0">
                <a:solidFill>
                  <a:srgbClr val="848585"/>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7422280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aseStudy-Overview">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933AFED-7F68-D14D-8FF8-7CF369A24AA9}"/>
              </a:ext>
            </a:extLst>
          </p:cNvPr>
          <p:cNvSpPr/>
          <p:nvPr userDrawn="1"/>
        </p:nvSpPr>
        <p:spPr>
          <a:xfrm>
            <a:off x="467837" y="2211573"/>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26" name="Rectangle 25">
            <a:extLst>
              <a:ext uri="{FF2B5EF4-FFF2-40B4-BE49-F238E27FC236}">
                <a16:creationId xmlns:a16="http://schemas.microsoft.com/office/drawing/2014/main" id="{B38A9B09-49D1-CE44-A049-6DA802C9A72D}"/>
              </a:ext>
            </a:extLst>
          </p:cNvPr>
          <p:cNvSpPr/>
          <p:nvPr userDrawn="1"/>
        </p:nvSpPr>
        <p:spPr>
          <a:xfrm>
            <a:off x="4354834" y="2200941"/>
            <a:ext cx="3678865" cy="3891517"/>
          </a:xfrm>
          <a:prstGeom prst="rect">
            <a:avLst/>
          </a:prstGeom>
          <a:gradFill>
            <a:gsLst>
              <a:gs pos="0">
                <a:srgbClr val="299D48">
                  <a:alpha val="17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27458"/>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27458"/>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None/>
              <a:defRPr sz="1600" b="0" i="0">
                <a:solidFill>
                  <a:srgbClr val="848585"/>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882007" y="2478199"/>
            <a:ext cx="2777181"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1">
            <a:extLst>
              <a:ext uri="{FF2B5EF4-FFF2-40B4-BE49-F238E27FC236}">
                <a16:creationId xmlns:a16="http://schemas.microsoft.com/office/drawing/2014/main" id="{12597800-6F28-C54E-B9B2-4BE07EA00286}"/>
              </a:ext>
            </a:extLst>
          </p:cNvPr>
          <p:cNvSpPr>
            <a:spLocks noGrp="1"/>
          </p:cNvSpPr>
          <p:nvPr>
            <p:ph type="body" sz="quarter" idx="33"/>
          </p:nvPr>
        </p:nvSpPr>
        <p:spPr>
          <a:xfrm>
            <a:off x="4782344" y="2478199"/>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Rectangle 19">
            <a:extLst>
              <a:ext uri="{FF2B5EF4-FFF2-40B4-BE49-F238E27FC236}">
                <a16:creationId xmlns:a16="http://schemas.microsoft.com/office/drawing/2014/main" id="{19BB4306-6F73-514A-8275-451C49DE6376}"/>
              </a:ext>
            </a:extLst>
          </p:cNvPr>
          <p:cNvSpPr/>
          <p:nvPr userDrawn="1"/>
        </p:nvSpPr>
        <p:spPr>
          <a:xfrm>
            <a:off x="4274820" y="2124635"/>
            <a:ext cx="7612380"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23" name="Rectangle 22">
            <a:extLst>
              <a:ext uri="{FF2B5EF4-FFF2-40B4-BE49-F238E27FC236}">
                <a16:creationId xmlns:a16="http://schemas.microsoft.com/office/drawing/2014/main" id="{06CD7AF2-1439-1042-84B1-9FA17C1579F2}"/>
              </a:ext>
            </a:extLst>
          </p:cNvPr>
          <p:cNvSpPr/>
          <p:nvPr userDrawn="1"/>
        </p:nvSpPr>
        <p:spPr>
          <a:xfrm>
            <a:off x="381794" y="2124635"/>
            <a:ext cx="3887787"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8002111" y="2124635"/>
            <a:ext cx="38880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497094" y="2478199"/>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Rectangle 28">
            <a:extLst>
              <a:ext uri="{FF2B5EF4-FFF2-40B4-BE49-F238E27FC236}">
                <a16:creationId xmlns:a16="http://schemas.microsoft.com/office/drawing/2014/main" id="{D84F50E7-9C84-0041-B92B-5909E8001F65}"/>
              </a:ext>
            </a:extLst>
          </p:cNvPr>
          <p:cNvSpPr/>
          <p:nvPr userDrawn="1"/>
        </p:nvSpPr>
        <p:spPr>
          <a:xfrm>
            <a:off x="8001845" y="2119122"/>
            <a:ext cx="38880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Roboto Condensed Light" panose="02000000000000000000" pitchFamily="2" charset="0"/>
            </a:endParaRPr>
          </a:p>
        </p:txBody>
      </p:sp>
      <p:sp>
        <p:nvSpPr>
          <p:cNvPr id="21" name="Text Placeholder 4">
            <a:extLst>
              <a:ext uri="{FF2B5EF4-FFF2-40B4-BE49-F238E27FC236}">
                <a16:creationId xmlns:a16="http://schemas.microsoft.com/office/drawing/2014/main" id="{D66884E8-D3EE-4E4C-B7CB-7A9079FAB012}"/>
              </a:ext>
            </a:extLst>
          </p:cNvPr>
          <p:cNvSpPr>
            <a:spLocks noGrp="1"/>
          </p:cNvSpPr>
          <p:nvPr>
            <p:ph type="body" sz="quarter" idx="36"/>
          </p:nvPr>
        </p:nvSpPr>
        <p:spPr>
          <a:xfrm>
            <a:off x="881838"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4">
            <a:extLst>
              <a:ext uri="{FF2B5EF4-FFF2-40B4-BE49-F238E27FC236}">
                <a16:creationId xmlns:a16="http://schemas.microsoft.com/office/drawing/2014/main" id="{39AD2FE5-1A1C-8F4A-8981-1B6428087B4F}"/>
              </a:ext>
            </a:extLst>
          </p:cNvPr>
          <p:cNvSpPr>
            <a:spLocks noGrp="1"/>
          </p:cNvSpPr>
          <p:nvPr>
            <p:ph type="body" sz="quarter" idx="37"/>
          </p:nvPr>
        </p:nvSpPr>
        <p:spPr>
          <a:xfrm>
            <a:off x="4788992"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4">
            <a:extLst>
              <a:ext uri="{FF2B5EF4-FFF2-40B4-BE49-F238E27FC236}">
                <a16:creationId xmlns:a16="http://schemas.microsoft.com/office/drawing/2014/main" id="{9B48A8C3-06D8-B942-939C-E150561466EB}"/>
              </a:ext>
            </a:extLst>
          </p:cNvPr>
          <p:cNvSpPr>
            <a:spLocks noGrp="1"/>
          </p:cNvSpPr>
          <p:nvPr>
            <p:ph type="body" sz="quarter" idx="38"/>
          </p:nvPr>
        </p:nvSpPr>
        <p:spPr>
          <a:xfrm>
            <a:off x="8501526"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6898026"/>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aseStudy-Challeng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CCCD150-1E43-B047-BBCD-E7CD4E6655BC}"/>
              </a:ext>
            </a:extLst>
          </p:cNvPr>
          <p:cNvSpPr/>
          <p:nvPr userDrawn="1"/>
        </p:nvSpPr>
        <p:spPr>
          <a:xfrm>
            <a:off x="471384" y="2215122"/>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27458"/>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27458"/>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None/>
              <a:defRPr sz="1600" b="0" i="0">
                <a:solidFill>
                  <a:srgbClr val="848585"/>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848585"/>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7CC5F6BB-EA9F-D840-8B69-03B879A19A3B}"/>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4542275"/>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aseStudy-Soluti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6B6B27B-BCD4-EC48-AEB7-B3D393D6BBC5}"/>
              </a:ext>
            </a:extLst>
          </p:cNvPr>
          <p:cNvSpPr/>
          <p:nvPr userDrawn="1"/>
        </p:nvSpPr>
        <p:spPr>
          <a:xfrm>
            <a:off x="471384" y="2215122"/>
            <a:ext cx="3678865" cy="3891517"/>
          </a:xfrm>
          <a:prstGeom prst="rect">
            <a:avLst/>
          </a:prstGeom>
          <a:gradFill>
            <a:gsLst>
              <a:gs pos="0">
                <a:srgbClr val="299D48">
                  <a:alpha val="18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16" name="Rectangle 15">
            <a:extLst>
              <a:ext uri="{FF2B5EF4-FFF2-40B4-BE49-F238E27FC236}">
                <a16:creationId xmlns:a16="http://schemas.microsoft.com/office/drawing/2014/main" id="{95371860-ED38-0C40-8EE6-0ED187190BD6}"/>
              </a:ext>
            </a:extLst>
          </p:cNvPr>
          <p:cNvSpPr/>
          <p:nvPr userDrawn="1"/>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5358"/>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12711"/>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1066302"/>
            <a:ext cx="1395981" cy="200057"/>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12711"/>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66303"/>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37122"/>
            <a:ext cx="3764382" cy="466166"/>
          </a:xfrm>
          <a:prstGeom prst="rect">
            <a:avLst/>
          </a:prstGeom>
        </p:spPr>
        <p:txBody>
          <a:bodyPr lIns="0" tIns="0" rIns="0" bIns="0">
            <a:noAutofit/>
          </a:bodyPr>
          <a:lstStyle>
            <a:lvl1pPr marL="0" indent="0" algn="l">
              <a:lnSpc>
                <a:spcPct val="110000"/>
              </a:lnSpc>
              <a:buNone/>
              <a:defRPr sz="1600" b="0" i="0">
                <a:solidFill>
                  <a:srgbClr val="848585"/>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848585"/>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EBC06712-582F-5A4A-B1A9-40F085BF682E}"/>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8028430"/>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aseStudy-Resul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5357"/>
            <a:ext cx="4983207" cy="1130188"/>
          </a:xfrm>
        </p:spPr>
        <p:txBody>
          <a:bodyPr>
            <a:noAutofit/>
          </a:bodyPr>
          <a:lstStyle>
            <a:lvl1pPr>
              <a:lnSpc>
                <a:spcPct val="90000"/>
              </a:lnSpc>
              <a:defRPr b="0" i="0">
                <a:solidFill>
                  <a:srgbClr val="717171"/>
                </a:solidFill>
              </a:defRPr>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2" y="1212711"/>
            <a:ext cx="1411479" cy="379114"/>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1066302"/>
            <a:ext cx="197410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12710"/>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66302"/>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37121"/>
            <a:ext cx="3764382" cy="466166"/>
          </a:xfrm>
          <a:prstGeom prst="rect">
            <a:avLst/>
          </a:prstGeom>
        </p:spPr>
        <p:txBody>
          <a:bodyPr lIns="0" tIns="0" rIns="0" bIns="0">
            <a:noAutofit/>
          </a:bodyPr>
          <a:lstStyle>
            <a:lvl1pPr marL="0" indent="0" algn="l">
              <a:lnSpc>
                <a:spcPct val="110000"/>
              </a:lnSpc>
              <a:buNone/>
              <a:defRPr sz="1600" b="0" i="0">
                <a:solidFill>
                  <a:srgbClr val="848585"/>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300" y="2124635"/>
            <a:ext cx="115164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848585"/>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Rectangle 23">
            <a:extLst>
              <a:ext uri="{FF2B5EF4-FFF2-40B4-BE49-F238E27FC236}">
                <a16:creationId xmlns:a16="http://schemas.microsoft.com/office/drawing/2014/main" id="{B39A272B-80C2-6041-B7D7-2757D1FF9673}"/>
              </a:ext>
            </a:extLst>
          </p:cNvPr>
          <p:cNvSpPr/>
          <p:nvPr userDrawn="1"/>
        </p:nvSpPr>
        <p:spPr>
          <a:xfrm>
            <a:off x="378301" y="2119122"/>
            <a:ext cx="115164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Roboto Condensed Light" panose="02000000000000000000" pitchFamily="2" charset="0"/>
            </a:endParaRPr>
          </a:p>
        </p:txBody>
      </p:sp>
      <p:sp>
        <p:nvSpPr>
          <p:cNvPr id="13" name="Text Placeholder 4">
            <a:extLst>
              <a:ext uri="{FF2B5EF4-FFF2-40B4-BE49-F238E27FC236}">
                <a16:creationId xmlns:a16="http://schemas.microsoft.com/office/drawing/2014/main" id="{4F68E92D-CD33-6243-896E-3C6A0C308B22}"/>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9073352"/>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1911">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5632357"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1477238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0F3D0AD-86D8-2D4D-BCBE-2699EBE711E0}"/>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AC10CD92-8C94-1749-AA26-057CEA6B36C0}"/>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14998010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916556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Establish Baseline Metric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F98D3B-482F-0747-9502-8D7180CE448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1547" b="28119"/>
          <a:stretch/>
        </p:blipFill>
        <p:spPr>
          <a:xfrm>
            <a:off x="0" y="-1"/>
            <a:ext cx="4116388" cy="6873276"/>
          </a:xfrm>
          <a:prstGeom prst="rect">
            <a:avLst/>
          </a:prstGeom>
        </p:spPr>
      </p:pic>
      <p:sp>
        <p:nvSpPr>
          <p:cNvPr id="12" name="Rectangle 11">
            <a:extLst>
              <a:ext uri="{FF2B5EF4-FFF2-40B4-BE49-F238E27FC236}">
                <a16:creationId xmlns:a16="http://schemas.microsoft.com/office/drawing/2014/main" id="{E7372BDB-ADAA-F141-8B07-251E621C94BC}"/>
              </a:ext>
            </a:extLst>
          </p:cNvPr>
          <p:cNvSpPr/>
          <p:nvPr userDrawn="1"/>
        </p:nvSpPr>
        <p:spPr>
          <a:xfrm>
            <a:off x="1" y="0"/>
            <a:ext cx="4116387"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30" name="Table Placeholder 17">
            <a:extLst>
              <a:ext uri="{FF2B5EF4-FFF2-40B4-BE49-F238E27FC236}">
                <a16:creationId xmlns:a16="http://schemas.microsoft.com/office/drawing/2014/main" id="{7A09F54A-526E-F440-AECD-03D132A8D622}"/>
              </a:ext>
            </a:extLst>
          </p:cNvPr>
          <p:cNvSpPr>
            <a:spLocks noGrp="1"/>
          </p:cNvSpPr>
          <p:nvPr>
            <p:ph type="tbl" sz="quarter" idx="11"/>
          </p:nvPr>
        </p:nvSpPr>
        <p:spPr>
          <a:xfrm>
            <a:off x="4578171" y="515733"/>
            <a:ext cx="7242353" cy="5708493"/>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a:p>
        </p:txBody>
      </p:sp>
      <p:sp>
        <p:nvSpPr>
          <p:cNvPr id="32" name="Text Placeholder 2">
            <a:extLst>
              <a:ext uri="{FF2B5EF4-FFF2-40B4-BE49-F238E27FC236}">
                <a16:creationId xmlns:a16="http://schemas.microsoft.com/office/drawing/2014/main" id="{3A6860E1-C025-B84A-897E-EE5DA2B84DBC}"/>
              </a:ext>
            </a:extLst>
          </p:cNvPr>
          <p:cNvSpPr>
            <a:spLocks noGrp="1"/>
          </p:cNvSpPr>
          <p:nvPr>
            <p:ph type="body" sz="quarter" idx="13" hasCustomPrompt="1"/>
          </p:nvPr>
        </p:nvSpPr>
        <p:spPr>
          <a:xfrm>
            <a:off x="354013" y="3073956"/>
            <a:ext cx="3146833" cy="3379898"/>
          </a:xfrm>
          <a:prstGeom prst="rect">
            <a:avLst/>
          </a:prstGeom>
        </p:spPr>
        <p:txBody>
          <a:bodyPr lIns="0">
            <a:noAutofit/>
          </a:bodyPr>
          <a:lstStyle>
            <a:lvl1pPr marL="342900" indent="-342900">
              <a:lnSpc>
                <a:spcPct val="110000"/>
              </a:lnSpc>
              <a:buFont typeface="+mj-lt"/>
              <a:buAutoNum type="arabicPeriod"/>
              <a:defRPr sz="1400" b="0" i="0">
                <a:solidFill>
                  <a:schemeClr val="bg1"/>
                </a:solidFill>
                <a:latin typeface="Roboto Condensed Light" panose="02000000000000000000" pitchFamily="2" charset="0"/>
                <a:ea typeface="Roboto Condensed Light" panose="02000000000000000000" pitchFamily="2" charset="0"/>
              </a:defRPr>
            </a:lvl1pPr>
            <a:lvl2pPr marL="457200" indent="0">
              <a:lnSpc>
                <a:spcPct val="110000"/>
              </a:lnSpc>
              <a:buNone/>
              <a:defRPr sz="1400" b="0" i="0">
                <a:solidFill>
                  <a:schemeClr val="bg1"/>
                </a:solidFill>
                <a:latin typeface="Roboto Condensed Light" panose="02000000000000000000" pitchFamily="2" charset="0"/>
                <a:ea typeface="Roboto Condensed Light" panose="02000000000000000000" pitchFamily="2" charset="0"/>
              </a:defRPr>
            </a:lvl2pPr>
            <a:lvl3pPr>
              <a:defRPr sz="1800" b="0" i="0">
                <a:solidFill>
                  <a:schemeClr val="bg1"/>
                </a:solidFill>
                <a:latin typeface="Montserrat Light" pitchFamily="2" charset="77"/>
              </a:defRPr>
            </a:lvl3pPr>
            <a:lvl4pPr>
              <a:defRPr sz="1800" b="0" i="0">
                <a:solidFill>
                  <a:schemeClr val="bg1"/>
                </a:solidFill>
                <a:latin typeface="Montserrat Light" pitchFamily="2" charset="77"/>
              </a:defRPr>
            </a:lvl4pPr>
            <a:lvl5pPr>
              <a:defRPr sz="1800" b="0" i="0">
                <a:solidFill>
                  <a:schemeClr val="bg1"/>
                </a:solidFill>
                <a:latin typeface="Montserrat Light" pitchFamily="2" charset="77"/>
              </a:defRPr>
            </a:lvl5pPr>
          </a:lstStyle>
          <a:p>
            <a:pPr lvl="0"/>
            <a:r>
              <a:rPr lang="en-US"/>
              <a:t>Increased Help Desk Efficiency</a:t>
            </a:r>
            <a:br>
              <a:rPr lang="en-US"/>
            </a:br>
            <a:r>
              <a:rPr lang="en-US"/>
              <a:t>Through training of personnel and increased efficiency of processes</a:t>
            </a:r>
          </a:p>
          <a:p>
            <a:pPr lvl="1"/>
            <a:endParaRPr lang="en-US"/>
          </a:p>
          <a:p>
            <a:pPr lvl="0"/>
            <a:endParaRPr lang="en-US"/>
          </a:p>
        </p:txBody>
      </p:sp>
      <p:sp>
        <p:nvSpPr>
          <p:cNvPr id="2" name="TextBox 1">
            <a:extLst>
              <a:ext uri="{FF2B5EF4-FFF2-40B4-BE49-F238E27FC236}">
                <a16:creationId xmlns:a16="http://schemas.microsoft.com/office/drawing/2014/main" id="{F16E9EDA-45C8-534C-88DF-427C9EF2E9E8}"/>
              </a:ext>
            </a:extLst>
          </p:cNvPr>
          <p:cNvSpPr txBox="1"/>
          <p:nvPr userDrawn="1"/>
        </p:nvSpPr>
        <p:spPr>
          <a:xfrm>
            <a:off x="365460" y="2212911"/>
            <a:ext cx="2995596" cy="758486"/>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55"/>
              </a:spcBef>
              <a:spcAft>
                <a:spcPts val="0"/>
              </a:spcAft>
              <a:buClrTx/>
              <a:buSzTx/>
              <a:buFontTx/>
              <a:buNone/>
              <a:tabLst/>
              <a:defRPr/>
            </a:pPr>
            <a:r>
              <a:rPr lang="en-US" sz="1600">
                <a:solidFill>
                  <a:schemeClr val="bg1"/>
                </a:solidFill>
                <a:latin typeface="Exo" panose="02000503000000000000" pitchFamily="2" charset="77"/>
              </a:rPr>
              <a:t>Baseline metrics will be improved through:</a:t>
            </a:r>
          </a:p>
          <a:p>
            <a:pPr marL="7701" marR="242975" algn="l">
              <a:lnSpc>
                <a:spcPct val="110000"/>
              </a:lnSpc>
              <a:spcBef>
                <a:spcPts val="55"/>
              </a:spcBef>
            </a:pPr>
            <a:endParaRPr lang="en-US" sz="1600" spc="-30">
              <a:solidFill>
                <a:schemeClr val="bg1"/>
              </a:solidFill>
              <a:latin typeface="Exo" panose="02000503000000000000" pitchFamily="2" charset="77"/>
              <a:cs typeface="Arial Narrow"/>
            </a:endParaRPr>
          </a:p>
        </p:txBody>
      </p:sp>
      <p:sp>
        <p:nvSpPr>
          <p:cNvPr id="8" name="TextBox 7">
            <a:extLst>
              <a:ext uri="{FF2B5EF4-FFF2-40B4-BE49-F238E27FC236}">
                <a16:creationId xmlns:a16="http://schemas.microsoft.com/office/drawing/2014/main" id="{D18D8AB7-A57D-1241-931E-54086C3A65D6}"/>
              </a:ext>
            </a:extLst>
          </p:cNvPr>
          <p:cNvSpPr txBox="1"/>
          <p:nvPr userDrawn="1"/>
        </p:nvSpPr>
        <p:spPr>
          <a:xfrm>
            <a:off x="346510" y="524427"/>
            <a:ext cx="3176337" cy="1545881"/>
          </a:xfrm>
          <a:prstGeom prst="rect">
            <a:avLst/>
          </a:prstGeom>
        </p:spPr>
        <p:txBody>
          <a:bodyPr vert="horz" wrap="square" lIns="0" tIns="6931" rIns="0" bIns="0" rtlCol="0">
            <a:noAutofit/>
          </a:bodyPr>
          <a:lstStyle/>
          <a:p>
            <a:pPr marL="7701" marR="242975" algn="just">
              <a:lnSpc>
                <a:spcPct val="90000"/>
              </a:lnSpc>
              <a:spcBef>
                <a:spcPts val="55"/>
              </a:spcBef>
            </a:pPr>
            <a:r>
              <a:rPr lang="en-US" sz="4000" b="1" i="0">
                <a:solidFill>
                  <a:schemeClr val="bg1"/>
                </a:solidFill>
                <a:latin typeface="Montserrat SemiBold" pitchFamily="2" charset="77"/>
              </a:rPr>
              <a:t>Establish Baseline Metrics</a:t>
            </a:r>
            <a:endParaRPr lang="en-US" sz="4000" b="1" i="0" spc="-30">
              <a:solidFill>
                <a:schemeClr val="bg1"/>
              </a:solidFill>
              <a:latin typeface="Montserrat SemiBold" pitchFamily="2" charset="77"/>
              <a:cs typeface="Arial Narrow"/>
            </a:endParaRPr>
          </a:p>
        </p:txBody>
      </p:sp>
    </p:spTree>
    <p:extLst>
      <p:ext uri="{BB962C8B-B14F-4D97-AF65-F5344CB8AC3E}">
        <p14:creationId xmlns:p14="http://schemas.microsoft.com/office/powerpoint/2010/main" val="20614645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rack Metric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80233" y="530021"/>
            <a:ext cx="4239409" cy="511093"/>
          </a:xfrm>
        </p:spPr>
        <p:txBody>
          <a:bodyPr>
            <a:noAutofit/>
          </a:bodyPr>
          <a:lstStyle>
            <a:lvl1pPr>
              <a:lnSpc>
                <a:spcPct val="90000"/>
              </a:lnSpc>
              <a:defRPr b="0" i="0">
                <a:solidFill>
                  <a:srgbClr val="2576B7"/>
                </a:solidFill>
              </a:defRPr>
            </a:lvl1pPr>
          </a:lstStyle>
          <a:p>
            <a:r>
              <a:rPr lang="en-US"/>
              <a:t>Track Metrics</a:t>
            </a:r>
          </a:p>
        </p:txBody>
      </p:sp>
      <p:sp>
        <p:nvSpPr>
          <p:cNvPr id="3" name="Text Placeholder 2">
            <a:extLst>
              <a:ext uri="{FF2B5EF4-FFF2-40B4-BE49-F238E27FC236}">
                <a16:creationId xmlns:a16="http://schemas.microsoft.com/office/drawing/2014/main" id="{301B465C-B3AC-CE48-A04D-8964E9E436C5}"/>
              </a:ext>
            </a:extLst>
          </p:cNvPr>
          <p:cNvSpPr>
            <a:spLocks noGrp="1"/>
          </p:cNvSpPr>
          <p:nvPr>
            <p:ph type="body" sz="quarter" idx="10" hasCustomPrompt="1"/>
          </p:nvPr>
        </p:nvSpPr>
        <p:spPr>
          <a:xfrm>
            <a:off x="380232" y="1097774"/>
            <a:ext cx="3762283" cy="966157"/>
          </a:xfrm>
          <a:prstGeom prst="rect">
            <a:avLst/>
          </a:prstGeom>
        </p:spPr>
        <p:txBody>
          <a:bodyPr lIns="0">
            <a:noAutofit/>
          </a:bodyPr>
          <a:lstStyle>
            <a:lvl1pPr marL="0" indent="0">
              <a:lnSpc>
                <a:spcPct val="110000"/>
              </a:lnSpc>
              <a:buNone/>
              <a:defRPr sz="1600" b="0" i="0">
                <a:solidFill>
                  <a:srgbClr val="717171"/>
                </a:solidFill>
                <a:latin typeface="Exo" panose="020B0604020202020204" charset="0"/>
                <a:ea typeface="Roboto Condensed Light" panose="02000000000000000000" pitchFamily="2" charset="0"/>
              </a:defRPr>
            </a:lvl1pPr>
            <a:lvl2pPr>
              <a:defRPr sz="2000" b="0" i="0">
                <a:latin typeface="Roboto Condensed Light" panose="02000000000000000000" pitchFamily="2" charset="0"/>
                <a:ea typeface="Roboto Condensed Light" panose="02000000000000000000" pitchFamily="2" charset="0"/>
              </a:defRPr>
            </a:lvl2pPr>
            <a:lvl3pPr>
              <a:defRPr sz="2000" b="0" i="0">
                <a:latin typeface="Roboto Condensed Light" panose="02000000000000000000" pitchFamily="2" charset="0"/>
                <a:ea typeface="Roboto Condensed Light" panose="02000000000000000000" pitchFamily="2" charset="0"/>
              </a:defRPr>
            </a:lvl3pPr>
            <a:lvl4pPr>
              <a:defRPr sz="2000" b="0" i="0">
                <a:latin typeface="Roboto Condensed Light" panose="02000000000000000000" pitchFamily="2" charset="0"/>
                <a:ea typeface="Roboto Condensed Light" panose="02000000000000000000" pitchFamily="2" charset="0"/>
              </a:defRPr>
            </a:lvl4pPr>
            <a:lvl5pPr>
              <a:defRPr sz="2000" b="0" i="0">
                <a:latin typeface="Roboto Condensed Light" panose="02000000000000000000" pitchFamily="2" charset="0"/>
                <a:ea typeface="Roboto Condensed Light" panose="02000000000000000000" pitchFamily="2" charset="0"/>
              </a:defRPr>
            </a:lvl5pPr>
          </a:lstStyle>
          <a:p>
            <a:pPr lvl="0"/>
            <a:r>
              <a:rPr lang="en-US"/>
              <a:t>Track metrics throughout the project to keep stakeholders informed</a:t>
            </a:r>
          </a:p>
        </p:txBody>
      </p:sp>
      <p:sp>
        <p:nvSpPr>
          <p:cNvPr id="18" name="Table Placeholder 17">
            <a:extLst>
              <a:ext uri="{FF2B5EF4-FFF2-40B4-BE49-F238E27FC236}">
                <a16:creationId xmlns:a16="http://schemas.microsoft.com/office/drawing/2014/main" id="{49673129-DC2E-FA40-A288-610FE0AB920C}"/>
              </a:ext>
            </a:extLst>
          </p:cNvPr>
          <p:cNvSpPr>
            <a:spLocks noGrp="1"/>
          </p:cNvSpPr>
          <p:nvPr>
            <p:ph type="tbl" sz="quarter" idx="11"/>
          </p:nvPr>
        </p:nvSpPr>
        <p:spPr>
          <a:xfrm>
            <a:off x="373063" y="3274287"/>
            <a:ext cx="11447462" cy="2949939"/>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a:p>
        </p:txBody>
      </p:sp>
      <p:sp>
        <p:nvSpPr>
          <p:cNvPr id="20" name="Text Placeholder 19">
            <a:extLst>
              <a:ext uri="{FF2B5EF4-FFF2-40B4-BE49-F238E27FC236}">
                <a16:creationId xmlns:a16="http://schemas.microsoft.com/office/drawing/2014/main" id="{4782DCFE-ADE5-3844-AFE5-4BA068CE7F23}"/>
              </a:ext>
            </a:extLst>
          </p:cNvPr>
          <p:cNvSpPr>
            <a:spLocks noGrp="1"/>
          </p:cNvSpPr>
          <p:nvPr>
            <p:ph type="body" sz="quarter" idx="12" hasCustomPrompt="1"/>
          </p:nvPr>
        </p:nvSpPr>
        <p:spPr>
          <a:xfrm>
            <a:off x="7189016" y="718229"/>
            <a:ext cx="3559175" cy="339468"/>
          </a:xfrm>
          <a:prstGeom prst="rect">
            <a:avLst/>
          </a:prstGeom>
        </p:spPr>
        <p:txBody>
          <a:bodyPr lIns="0">
            <a:noAutofit/>
          </a:bodyPr>
          <a:lstStyle>
            <a:lvl1pPr marL="0" indent="0">
              <a:lnSpc>
                <a:spcPct val="110000"/>
              </a:lnSpc>
              <a:buNone/>
              <a:defRPr sz="1400">
                <a:latin typeface="Exo" panose="020B0604020202020204" charset="0"/>
                <a:ea typeface="Roboto Condensed Light" panose="02000000000000000000" pitchFamily="2" charset="0"/>
              </a:defRPr>
            </a:lvl1pPr>
            <a:lvl2pPr>
              <a:defRPr>
                <a:latin typeface="Roboto Condensed Light" panose="02000000000000000000" pitchFamily="2" charset="0"/>
                <a:ea typeface="Roboto Condensed Light" panose="02000000000000000000" pitchFamily="2" charset="0"/>
              </a:defRPr>
            </a:lvl2pPr>
            <a:lvl3pPr>
              <a:defRPr>
                <a:latin typeface="Roboto Condensed Light" panose="02000000000000000000" pitchFamily="2" charset="0"/>
                <a:ea typeface="Roboto Condensed Light" panose="02000000000000000000" pitchFamily="2" charset="0"/>
              </a:defRPr>
            </a:lvl3pPr>
            <a:lvl4pPr>
              <a:defRPr>
                <a:latin typeface="Roboto Condensed Light" panose="02000000000000000000" pitchFamily="2" charset="0"/>
                <a:ea typeface="Roboto Condensed Light" panose="02000000000000000000" pitchFamily="2" charset="0"/>
              </a:defRPr>
            </a:lvl4pPr>
            <a:lvl5pPr>
              <a:defRPr>
                <a:latin typeface="Roboto Condensed Light" panose="02000000000000000000" pitchFamily="2" charset="0"/>
                <a:ea typeface="Roboto Condensed Light" panose="02000000000000000000" pitchFamily="2" charset="0"/>
              </a:defRPr>
            </a:lvl5pPr>
          </a:lstStyle>
          <a:p>
            <a:pPr lvl="0"/>
            <a:r>
              <a:rPr lang="en-US" sz="1600"/>
              <a:t>As the project nears completion:</a:t>
            </a:r>
            <a:endParaRPr lang="en-US"/>
          </a:p>
        </p:txBody>
      </p:sp>
      <p:sp>
        <p:nvSpPr>
          <p:cNvPr id="25" name="Text Placeholder 4">
            <a:extLst>
              <a:ext uri="{FF2B5EF4-FFF2-40B4-BE49-F238E27FC236}">
                <a16:creationId xmlns:a16="http://schemas.microsoft.com/office/drawing/2014/main" id="{4F63F1AB-A833-D948-BE31-90BABA3914CD}"/>
              </a:ext>
            </a:extLst>
          </p:cNvPr>
          <p:cNvSpPr>
            <a:spLocks noGrp="1"/>
          </p:cNvSpPr>
          <p:nvPr>
            <p:ph type="body" sz="quarter" idx="13" hasCustomPrompt="1"/>
          </p:nvPr>
        </p:nvSpPr>
        <p:spPr>
          <a:xfrm>
            <a:off x="7189016" y="1105437"/>
            <a:ext cx="4295259" cy="2165643"/>
          </a:xfrm>
          <a:prstGeom prst="rect">
            <a:avLst/>
          </a:prstGeom>
        </p:spPr>
        <p:txBody>
          <a:bodyPr lIns="0">
            <a:noAutofit/>
          </a:bodyPr>
          <a:lstStyle>
            <a:lvl1pPr marL="342900" indent="-342900">
              <a:lnSpc>
                <a:spcPct val="110000"/>
              </a:lnSpc>
              <a:buClr>
                <a:srgbClr val="2576B7"/>
              </a:buClr>
              <a:buSzPct val="100000"/>
              <a:buFont typeface="+mj-lt"/>
              <a:buAutoNum type="arabicPeriod"/>
              <a:defRPr sz="14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The number of tickets should decrease.</a:t>
            </a:r>
          </a:p>
          <a:p>
            <a:pPr lvl="0"/>
            <a:r>
              <a:rPr lang="en-US" b="0" i="0">
                <a:latin typeface="Roboto Condensed Light" panose="02000000000000000000" pitchFamily="2" charset="0"/>
                <a:ea typeface="Roboto Condensed Light" panose="02000000000000000000" pitchFamily="2" charset="0"/>
              </a:rPr>
              <a:t>Percentage of calls resolved at first contact and at Tier 1 should increase.</a:t>
            </a:r>
          </a:p>
          <a:p>
            <a:pPr lvl="0"/>
            <a:r>
              <a:rPr lang="en-US" b="0" i="0">
                <a:latin typeface="Roboto Condensed Light" panose="02000000000000000000" pitchFamily="2" charset="0"/>
                <a:ea typeface="Roboto Condensed Light" panose="02000000000000000000" pitchFamily="2" charset="0"/>
              </a:rPr>
              <a:t>Average time to resolve and escalate an incident should decrease.</a:t>
            </a:r>
          </a:p>
        </p:txBody>
      </p:sp>
    </p:spTree>
    <p:extLst>
      <p:ext uri="{BB962C8B-B14F-4D97-AF65-F5344CB8AC3E}">
        <p14:creationId xmlns:p14="http://schemas.microsoft.com/office/powerpoint/2010/main" val="355381906"/>
      </p:ext>
    </p:extLst>
  </p:cSld>
  <p:clrMapOvr>
    <a:masterClrMapping/>
  </p:clrMapOvr>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Insight Breakdown">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F654C735-FD88-7044-AFDF-38F27B3DBF4F}"/>
              </a:ext>
            </a:extLst>
          </p:cNvPr>
          <p:cNvSpPr>
            <a:spLocks noGrp="1"/>
          </p:cNvSpPr>
          <p:nvPr>
            <p:ph type="body" sz="quarter" idx="11" hasCustomPrompt="1"/>
          </p:nvPr>
        </p:nvSpPr>
        <p:spPr>
          <a:xfrm>
            <a:off x="354106"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a:t>I throw myself down among the tall grass by the trickling steam.</a:t>
            </a:r>
          </a:p>
        </p:txBody>
      </p:sp>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54106" y="530021"/>
            <a:ext cx="5146582" cy="570117"/>
          </a:xfrm>
        </p:spPr>
        <p:txBody>
          <a:bodyPr>
            <a:noAutofit/>
          </a:bodyPr>
          <a:lstStyle>
            <a:lvl1pPr>
              <a:defRPr b="0" i="0">
                <a:solidFill>
                  <a:srgbClr val="2576B7"/>
                </a:solidFill>
              </a:defRPr>
            </a:lvl1pPr>
          </a:lstStyle>
          <a:p>
            <a:r>
              <a:rPr lang="en-US"/>
              <a:t>Insight Breakdown</a:t>
            </a:r>
          </a:p>
        </p:txBody>
      </p:sp>
      <p:sp>
        <p:nvSpPr>
          <p:cNvPr id="21" name="object 16">
            <a:extLst>
              <a:ext uri="{FF2B5EF4-FFF2-40B4-BE49-F238E27FC236}">
                <a16:creationId xmlns:a16="http://schemas.microsoft.com/office/drawing/2014/main" id="{D04A7FA4-1F63-4045-89C0-A25EC0589AD3}"/>
              </a:ext>
            </a:extLst>
          </p:cNvPr>
          <p:cNvSpPr/>
          <p:nvPr userDrawn="1"/>
        </p:nvSpPr>
        <p:spPr>
          <a:xfrm>
            <a:off x="354106"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24" name="Text Placeholder 23">
            <a:extLst>
              <a:ext uri="{FF2B5EF4-FFF2-40B4-BE49-F238E27FC236}">
                <a16:creationId xmlns:a16="http://schemas.microsoft.com/office/drawing/2014/main" id="{A65B8B33-0F77-6C46-B190-E0EB622E48D4}"/>
              </a:ext>
            </a:extLst>
          </p:cNvPr>
          <p:cNvSpPr>
            <a:spLocks noGrp="1"/>
          </p:cNvSpPr>
          <p:nvPr>
            <p:ph type="body" sz="quarter" idx="10" hasCustomPrompt="1"/>
          </p:nvPr>
        </p:nvSpPr>
        <p:spPr>
          <a:xfrm>
            <a:off x="354106"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1</a:t>
            </a:r>
          </a:p>
        </p:txBody>
      </p:sp>
      <p:sp>
        <p:nvSpPr>
          <p:cNvPr id="28" name="Text Placeholder 26">
            <a:extLst>
              <a:ext uri="{FF2B5EF4-FFF2-40B4-BE49-F238E27FC236}">
                <a16:creationId xmlns:a16="http://schemas.microsoft.com/office/drawing/2014/main" id="{7C3E8B87-3295-C145-8AD0-F82DD56BEEBA}"/>
              </a:ext>
            </a:extLst>
          </p:cNvPr>
          <p:cNvSpPr>
            <a:spLocks noGrp="1"/>
          </p:cNvSpPr>
          <p:nvPr>
            <p:ph type="body" sz="quarter" idx="12" hasCustomPrompt="1"/>
          </p:nvPr>
        </p:nvSpPr>
        <p:spPr>
          <a:xfrm>
            <a:off x="4274132"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a:t>I throw myself down among the tall grass by the trickling steam.</a:t>
            </a:r>
          </a:p>
        </p:txBody>
      </p:sp>
      <p:sp>
        <p:nvSpPr>
          <p:cNvPr id="30" name="Text Placeholder 23">
            <a:extLst>
              <a:ext uri="{FF2B5EF4-FFF2-40B4-BE49-F238E27FC236}">
                <a16:creationId xmlns:a16="http://schemas.microsoft.com/office/drawing/2014/main" id="{9743512F-3223-8E49-BB0C-4A8840D17C23}"/>
              </a:ext>
            </a:extLst>
          </p:cNvPr>
          <p:cNvSpPr>
            <a:spLocks noGrp="1"/>
          </p:cNvSpPr>
          <p:nvPr>
            <p:ph type="body" sz="quarter" idx="13" hasCustomPrompt="1"/>
          </p:nvPr>
        </p:nvSpPr>
        <p:spPr>
          <a:xfrm>
            <a:off x="4274132"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2</a:t>
            </a:r>
          </a:p>
        </p:txBody>
      </p:sp>
      <p:sp>
        <p:nvSpPr>
          <p:cNvPr id="31" name="Text Placeholder 26">
            <a:extLst>
              <a:ext uri="{FF2B5EF4-FFF2-40B4-BE49-F238E27FC236}">
                <a16:creationId xmlns:a16="http://schemas.microsoft.com/office/drawing/2014/main" id="{80D89366-ED52-A949-A16B-4146CDE0F6F2}"/>
              </a:ext>
            </a:extLst>
          </p:cNvPr>
          <p:cNvSpPr>
            <a:spLocks noGrp="1"/>
          </p:cNvSpPr>
          <p:nvPr>
            <p:ph type="body" sz="quarter" idx="14" hasCustomPrompt="1"/>
          </p:nvPr>
        </p:nvSpPr>
        <p:spPr>
          <a:xfrm>
            <a:off x="8194158"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a:t>I throw myself down among the tall grass by the trickling steam.</a:t>
            </a:r>
          </a:p>
        </p:txBody>
      </p:sp>
      <p:sp>
        <p:nvSpPr>
          <p:cNvPr id="33" name="Text Placeholder 23">
            <a:extLst>
              <a:ext uri="{FF2B5EF4-FFF2-40B4-BE49-F238E27FC236}">
                <a16:creationId xmlns:a16="http://schemas.microsoft.com/office/drawing/2014/main" id="{E6236606-0F02-C14B-9674-361BBE98B74C}"/>
              </a:ext>
            </a:extLst>
          </p:cNvPr>
          <p:cNvSpPr>
            <a:spLocks noGrp="1"/>
          </p:cNvSpPr>
          <p:nvPr>
            <p:ph type="body" sz="quarter" idx="15" hasCustomPrompt="1"/>
          </p:nvPr>
        </p:nvSpPr>
        <p:spPr>
          <a:xfrm>
            <a:off x="8194158"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3</a:t>
            </a:r>
          </a:p>
        </p:txBody>
      </p:sp>
      <p:sp>
        <p:nvSpPr>
          <p:cNvPr id="34" name="object 16">
            <a:extLst>
              <a:ext uri="{FF2B5EF4-FFF2-40B4-BE49-F238E27FC236}">
                <a16:creationId xmlns:a16="http://schemas.microsoft.com/office/drawing/2014/main" id="{5C72A593-5B47-6640-87D0-7DC19FF0C12E}"/>
              </a:ext>
            </a:extLst>
          </p:cNvPr>
          <p:cNvSpPr/>
          <p:nvPr userDrawn="1"/>
        </p:nvSpPr>
        <p:spPr>
          <a:xfrm>
            <a:off x="4272711"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35" name="object 16">
            <a:extLst>
              <a:ext uri="{FF2B5EF4-FFF2-40B4-BE49-F238E27FC236}">
                <a16:creationId xmlns:a16="http://schemas.microsoft.com/office/drawing/2014/main" id="{BD3F10A2-41C4-BB46-A5B1-57481F194818}"/>
              </a:ext>
            </a:extLst>
          </p:cNvPr>
          <p:cNvSpPr/>
          <p:nvPr userDrawn="1"/>
        </p:nvSpPr>
        <p:spPr>
          <a:xfrm>
            <a:off x="8194397"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Tree>
    <p:extLst>
      <p:ext uri="{BB962C8B-B14F-4D97-AF65-F5344CB8AC3E}">
        <p14:creationId xmlns:p14="http://schemas.microsoft.com/office/powerpoint/2010/main" val="146327558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ummary of Accomplishm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B14535-AFB4-DB4C-ADB9-BBB42A2A64E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8" name="Rectangle 17">
            <a:extLst>
              <a:ext uri="{FF2B5EF4-FFF2-40B4-BE49-F238E27FC236}">
                <a16:creationId xmlns:a16="http://schemas.microsoft.com/office/drawing/2014/main" id="{75343A8B-D3CE-D643-83E5-369C20113AA8}"/>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14" name="Text Placeholder 13">
            <a:extLst>
              <a:ext uri="{FF2B5EF4-FFF2-40B4-BE49-F238E27FC236}">
                <a16:creationId xmlns:a16="http://schemas.microsoft.com/office/drawing/2014/main" id="{B3A129CD-E31F-6C4B-AE63-A4E96E7F66D2}"/>
              </a:ext>
            </a:extLst>
          </p:cNvPr>
          <p:cNvSpPr>
            <a:spLocks noGrp="1"/>
          </p:cNvSpPr>
          <p:nvPr>
            <p:ph type="body" sz="quarter" idx="10" hasCustomPrompt="1"/>
          </p:nvPr>
        </p:nvSpPr>
        <p:spPr>
          <a:xfrm>
            <a:off x="374493" y="1827340"/>
            <a:ext cx="5319668" cy="377825"/>
          </a:xfrm>
          <a:prstGeom prst="rect">
            <a:avLst/>
          </a:prstGeom>
        </p:spPr>
        <p:txBody>
          <a:bodyPr lIns="0">
            <a:noAutofit/>
          </a:bodyPr>
          <a:lstStyle>
            <a:lvl1pPr marL="0" indent="0">
              <a:lnSpc>
                <a:spcPct val="110000"/>
              </a:lnSpc>
              <a:buNone/>
              <a:defRPr sz="2000" b="1" i="0" u="none">
                <a:solidFill>
                  <a:schemeClr val="accent1"/>
                </a:solidFill>
                <a:latin typeface="Montserrat SemiBold" pitchFamily="2" charset="77"/>
              </a:defRPr>
            </a:lvl1pPr>
            <a:lvl2pPr>
              <a:defRPr sz="2000" b="1" i="0">
                <a:solidFill>
                  <a:schemeClr val="accent1"/>
                </a:solidFill>
                <a:latin typeface="Montserrat SemiBold" pitchFamily="2" charset="77"/>
              </a:defRPr>
            </a:lvl2pPr>
            <a:lvl3pPr>
              <a:defRPr sz="2000" b="1" i="0">
                <a:solidFill>
                  <a:schemeClr val="accent1"/>
                </a:solidFill>
                <a:latin typeface="Montserrat SemiBold" pitchFamily="2" charset="77"/>
              </a:defRPr>
            </a:lvl3pPr>
            <a:lvl4pPr>
              <a:defRPr sz="2000" b="1" i="0">
                <a:solidFill>
                  <a:schemeClr val="accent1"/>
                </a:solidFill>
                <a:latin typeface="Montserrat SemiBold" pitchFamily="2" charset="77"/>
              </a:defRPr>
            </a:lvl4pPr>
            <a:lvl5pPr>
              <a:defRPr sz="2000" b="1" i="0">
                <a:solidFill>
                  <a:schemeClr val="accent1"/>
                </a:solidFill>
                <a:latin typeface="Montserrat SemiBold" pitchFamily="2" charset="77"/>
              </a:defRPr>
            </a:lvl5pPr>
          </a:lstStyle>
          <a:p>
            <a:pPr lvl="0"/>
            <a:r>
              <a:rPr lang="en-US"/>
              <a:t>Problem Solved</a:t>
            </a:r>
          </a:p>
        </p:txBody>
      </p:sp>
      <p:sp>
        <p:nvSpPr>
          <p:cNvPr id="19" name="TextBox 18">
            <a:extLst>
              <a:ext uri="{FF2B5EF4-FFF2-40B4-BE49-F238E27FC236}">
                <a16:creationId xmlns:a16="http://schemas.microsoft.com/office/drawing/2014/main" id="{E6640ACC-131C-E349-9AAB-91F1BC775CA0}"/>
              </a:ext>
            </a:extLst>
          </p:cNvPr>
          <p:cNvSpPr txBox="1"/>
          <p:nvPr userDrawn="1"/>
        </p:nvSpPr>
        <p:spPr>
          <a:xfrm>
            <a:off x="336885" y="544781"/>
            <a:ext cx="569815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a:solidFill>
                  <a:srgbClr val="717171"/>
                </a:solidFill>
                <a:latin typeface="Montserrat SemiBold" pitchFamily="2" charset="77"/>
              </a:rPr>
              <a:t>Summary of Accomplishment</a:t>
            </a:r>
            <a:endParaRPr lang="en-US" sz="4000" b="1" i="0" spc="-30">
              <a:solidFill>
                <a:srgbClr val="717171"/>
              </a:solidFill>
              <a:latin typeface="Montserrat SemiBold" pitchFamily="2" charset="77"/>
              <a:cs typeface="Arial Narrow"/>
            </a:endParaRPr>
          </a:p>
        </p:txBody>
      </p:sp>
      <p:sp>
        <p:nvSpPr>
          <p:cNvPr id="10" name="TextBox 9">
            <a:extLst>
              <a:ext uri="{FF2B5EF4-FFF2-40B4-BE49-F238E27FC236}">
                <a16:creationId xmlns:a16="http://schemas.microsoft.com/office/drawing/2014/main" id="{79D91D97-00C2-684C-8E8B-1CA8A8AB29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3A86E219-348B-4147-B8CE-5C090235D034}"/>
              </a:ext>
            </a:extLst>
          </p:cNvPr>
          <p:cNvSpPr>
            <a:spLocks noGrp="1"/>
          </p:cNvSpPr>
          <p:nvPr>
            <p:ph type="body" sz="quarter" idx="33"/>
          </p:nvPr>
        </p:nvSpPr>
        <p:spPr>
          <a:xfrm>
            <a:off x="371476" y="2306297"/>
            <a:ext cx="5689600" cy="383932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6883108"/>
      </p:ext>
    </p:extLst>
  </p:cSld>
  <p:clrMapOvr>
    <a:masterClrMapping/>
  </p:clrMapOvr>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83998"/>
          </a:xfrm>
          <a:prstGeom prst="rect">
            <a:avLst/>
          </a:prstGeom>
        </p:spPr>
        <p:txBody>
          <a:bodyPr vert="horz" wrap="square" lIns="0" tIns="6931" rIns="0" bIns="0" rtlCol="0">
            <a:spAutoFit/>
          </a:bodyPr>
          <a:lstStyle/>
          <a:p>
            <a:pPr marL="7701" marR="242975" lvl="0" indent="0" algn="ctr" defTabSz="554492" rtl="0" eaLnBrk="1" fontAlgn="auto" latinLnBrk="0" hangingPunct="1">
              <a:lnSpc>
                <a:spcPct val="90000"/>
              </a:lnSpc>
              <a:spcBef>
                <a:spcPts val="1000"/>
              </a:spcBef>
              <a:spcAft>
                <a:spcPts val="0"/>
              </a:spcAft>
              <a:buClrTx/>
              <a:buSzTx/>
              <a:buFontTx/>
              <a:buNone/>
              <a:tabLst/>
              <a:defRPr/>
            </a:pPr>
            <a:r>
              <a:rPr lang="en-US" sz="2000" b="1" i="0">
                <a:solidFill>
                  <a:srgbClr val="2576B7"/>
                </a:solidFill>
                <a:latin typeface="Montserrat SemiBold" pitchFamily="2" charset="77"/>
              </a:rPr>
              <a:t>Diagnostic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09837"/>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12970"/>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12970"/>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09837"/>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a:solidFill>
                  <a:srgbClr val="717171"/>
                </a:solidFill>
                <a:latin typeface="Montserrat SemiBold" pitchFamily="2" charset="77"/>
              </a:rPr>
              <a:t>Info-Tech offers various levels of support to best suit your needs</a:t>
            </a:r>
            <a:endParaRPr lang="en-US" sz="4000" b="1" i="0" spc="-30">
              <a:solidFill>
                <a:srgbClr val="717171"/>
              </a:solidFill>
              <a:latin typeface="Montserrat SemiBold" pitchFamily="2" charset="77"/>
              <a:cs typeface="Arial Narrow"/>
            </a:endParaRPr>
          </a:p>
        </p:txBody>
      </p:sp>
    </p:spTree>
    <p:extLst>
      <p:ext uri="{BB962C8B-B14F-4D97-AF65-F5344CB8AC3E}">
        <p14:creationId xmlns:p14="http://schemas.microsoft.com/office/powerpoint/2010/main" val="708786291"/>
      </p:ext>
    </p:extLst>
  </p:cSld>
  <p:clrMapOvr>
    <a:masterClrMapping/>
  </p:clrMapOvr>
  <p:extLst>
    <p:ext uri="{DCECCB84-F9BA-43D5-87BE-67443E8EF086}">
      <p15:sldGuideLst xmlns:p15="http://schemas.microsoft.com/office/powerpoint/2012/main">
        <p15:guide id="1" orient="horz" pos="1865">
          <p15:clr>
            <a:srgbClr val="FBAE40"/>
          </p15:clr>
        </p15:guide>
        <p15:guide id="2" orient="horz" pos="1979">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Project Step Summar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9A2786-ECFC-144B-AE26-54D79588906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4" name="Rectangle 13">
            <a:extLst>
              <a:ext uri="{FF2B5EF4-FFF2-40B4-BE49-F238E27FC236}">
                <a16:creationId xmlns:a16="http://schemas.microsoft.com/office/drawing/2014/main" id="{332DBE19-10F2-5346-BAC1-53F174E84D7E}"/>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2" name="Title 1">
            <a:extLst>
              <a:ext uri="{FF2B5EF4-FFF2-40B4-BE49-F238E27FC236}">
                <a16:creationId xmlns:a16="http://schemas.microsoft.com/office/drawing/2014/main" id="{B88A6C45-179D-D346-9D3E-74C32F8AA777}"/>
              </a:ext>
            </a:extLst>
          </p:cNvPr>
          <p:cNvSpPr>
            <a:spLocks noGrp="1"/>
          </p:cNvSpPr>
          <p:nvPr>
            <p:ph type="title" hasCustomPrompt="1"/>
          </p:nvPr>
        </p:nvSpPr>
        <p:spPr>
          <a:xfrm>
            <a:off x="354107" y="530021"/>
            <a:ext cx="5706968" cy="1130188"/>
          </a:xfrm>
        </p:spPr>
        <p:txBody>
          <a:bodyPr>
            <a:noAutofit/>
          </a:bodyPr>
          <a:lstStyle>
            <a:lvl1pPr>
              <a:lnSpc>
                <a:spcPct val="90000"/>
              </a:lnSpc>
              <a:defRPr/>
            </a:lvl1pPr>
          </a:lstStyle>
          <a:p>
            <a:r>
              <a:rPr lang="en-US"/>
              <a:t>Project Step </a:t>
            </a:r>
            <a:br>
              <a:rPr lang="en-US"/>
            </a:br>
            <a:r>
              <a:rPr lang="en-US"/>
              <a:t>Summary</a:t>
            </a:r>
          </a:p>
        </p:txBody>
      </p:sp>
      <p:sp>
        <p:nvSpPr>
          <p:cNvPr id="5" name="Text Placeholder 4">
            <a:extLst>
              <a:ext uri="{FF2B5EF4-FFF2-40B4-BE49-F238E27FC236}">
                <a16:creationId xmlns:a16="http://schemas.microsoft.com/office/drawing/2014/main" id="{86E5F82B-DCED-8B4F-88A2-8A928648A8FF}"/>
              </a:ext>
            </a:extLst>
          </p:cNvPr>
          <p:cNvSpPr>
            <a:spLocks noGrp="1"/>
          </p:cNvSpPr>
          <p:nvPr>
            <p:ph type="body" sz="quarter" idx="11" hasCustomPrompt="1"/>
          </p:nvPr>
        </p:nvSpPr>
        <p:spPr>
          <a:xfrm>
            <a:off x="371475" y="2261454"/>
            <a:ext cx="6661150" cy="2906712"/>
          </a:xfrm>
          <a:prstGeom prst="rect">
            <a:avLst/>
          </a:prstGeom>
        </p:spPr>
        <p:txBody>
          <a:bodyPr lIns="0">
            <a:noAutofit/>
          </a:bodyPr>
          <a:lstStyle>
            <a:lvl1pPr marL="342900" indent="-342900">
              <a:lnSpc>
                <a:spcPct val="110000"/>
              </a:lnSpc>
              <a:buClr>
                <a:srgbClr val="2576B7"/>
              </a:buClr>
              <a:buSzPct val="100000"/>
              <a:buFont typeface="+mj-lt"/>
              <a:buAutoNum type="arabicPeriod"/>
              <a:defRPr sz="16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Set your goals – what do you want to achieve in your PCI project?</a:t>
            </a:r>
          </a:p>
          <a:p>
            <a:pPr lvl="0"/>
            <a:r>
              <a:rPr lang="en-US" b="0" i="0">
                <a:latin typeface="Roboto Condensed Light" panose="02000000000000000000" pitchFamily="2" charset="0"/>
                <a:ea typeface="Roboto Condensed Light" panose="02000000000000000000" pitchFamily="2" charset="0"/>
              </a:rPr>
              <a:t>Evaluate your current organization’s posture in relation to PCI.</a:t>
            </a:r>
          </a:p>
          <a:p>
            <a:pPr lvl="0"/>
            <a:r>
              <a:rPr lang="en-US" b="0" i="0">
                <a:latin typeface="Roboto Condensed Light" panose="02000000000000000000" pitchFamily="2" charset="0"/>
                <a:ea typeface="Roboto Condensed Light" panose="02000000000000000000" pitchFamily="2" charset="0"/>
              </a:rPr>
              <a:t>Map PCI’s 12 core requirements to your PCI practices.</a:t>
            </a:r>
          </a:p>
          <a:p>
            <a:pPr lvl="0"/>
            <a:r>
              <a:rPr lang="en-US" b="0" i="0">
                <a:latin typeface="Roboto Condensed Light" panose="02000000000000000000" pitchFamily="2" charset="0"/>
                <a:ea typeface="Roboto Condensed Light" panose="02000000000000000000" pitchFamily="2" charset="0"/>
              </a:rPr>
              <a:t>Perform a gap analysis.</a:t>
            </a:r>
          </a:p>
          <a:p>
            <a:pPr lvl="0"/>
            <a:r>
              <a:rPr lang="en-US" b="0" i="0">
                <a:latin typeface="Roboto Condensed Light" panose="02000000000000000000" pitchFamily="2" charset="0"/>
                <a:ea typeface="Roboto Condensed Light" panose="02000000000000000000" pitchFamily="2" charset="0"/>
              </a:rPr>
              <a:t>Complete gap prioritization.</a:t>
            </a:r>
          </a:p>
          <a:p>
            <a:pPr lvl="0"/>
            <a:r>
              <a:rPr lang="en-US" b="0" i="0">
                <a:latin typeface="Roboto Condensed Light" panose="02000000000000000000" pitchFamily="2" charset="0"/>
                <a:ea typeface="Roboto Condensed Light" panose="02000000000000000000" pitchFamily="2" charset="0"/>
              </a:rPr>
              <a:t>Identify PCI Simplification Strategy.</a:t>
            </a:r>
          </a:p>
          <a:p>
            <a:pPr lvl="0"/>
            <a:r>
              <a:rPr lang="en-US" b="0" i="0">
                <a:latin typeface="Roboto Condensed Light" panose="02000000000000000000" pitchFamily="2" charset="0"/>
                <a:ea typeface="Roboto Condensed Light" panose="02000000000000000000" pitchFamily="2" charset="0"/>
              </a:rPr>
              <a:t>Develop a PCI Simplification Launch Plan.</a:t>
            </a:r>
            <a:endParaRPr lang="en-US"/>
          </a:p>
        </p:txBody>
      </p:sp>
      <p:sp>
        <p:nvSpPr>
          <p:cNvPr id="16"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381817" y="1914619"/>
            <a:ext cx="5547929" cy="346835"/>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Box 7">
            <a:extLst>
              <a:ext uri="{FF2B5EF4-FFF2-40B4-BE49-F238E27FC236}">
                <a16:creationId xmlns:a16="http://schemas.microsoft.com/office/drawing/2014/main" id="{07C742F6-0374-194A-A48E-6874C2EC5AE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681664080"/>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Additional Suppor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FDF7C4F-1942-A845-B557-F88B7A27320F}"/>
              </a:ext>
            </a:extLst>
          </p:cNvPr>
          <p:cNvSpPr>
            <a:spLocks noGrp="1"/>
          </p:cNvSpPr>
          <p:nvPr>
            <p:ph type="pic" sz="quarter" idx="11"/>
          </p:nvPr>
        </p:nvSpPr>
        <p:spPr>
          <a:xfrm>
            <a:off x="6061075"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9" name="object 7">
            <a:extLst>
              <a:ext uri="{FF2B5EF4-FFF2-40B4-BE49-F238E27FC236}">
                <a16:creationId xmlns:a16="http://schemas.microsoft.com/office/drawing/2014/main" id="{84D0A54C-032B-734B-AB0B-44B5BEA685CC}"/>
              </a:ext>
            </a:extLst>
          </p:cNvPr>
          <p:cNvSpPr/>
          <p:nvPr userDrawn="1"/>
        </p:nvSpPr>
        <p:spPr>
          <a:xfrm>
            <a:off x="-8709" y="3310826"/>
            <a:ext cx="54000" cy="1224000"/>
          </a:xfrm>
          <a:custGeom>
            <a:avLst/>
            <a:gdLst/>
            <a:ahLst/>
            <a:cxnLst/>
            <a:rect l="l" t="t" r="r" b="b"/>
            <a:pathLst>
              <a:path w="104775" h="2171065">
                <a:moveTo>
                  <a:pt x="0" y="2170782"/>
                </a:moveTo>
                <a:lnTo>
                  <a:pt x="104708" y="2170782"/>
                </a:lnTo>
                <a:lnTo>
                  <a:pt x="104708" y="0"/>
                </a:lnTo>
                <a:lnTo>
                  <a:pt x="0" y="0"/>
                </a:lnTo>
                <a:lnTo>
                  <a:pt x="0" y="2170782"/>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18" name="Picture Placeholder 16">
            <a:extLst>
              <a:ext uri="{FF2B5EF4-FFF2-40B4-BE49-F238E27FC236}">
                <a16:creationId xmlns:a16="http://schemas.microsoft.com/office/drawing/2014/main" id="{5DB72151-D5F9-F64A-A051-C8EBC82549B2}"/>
              </a:ext>
            </a:extLst>
          </p:cNvPr>
          <p:cNvSpPr>
            <a:spLocks noGrp="1"/>
          </p:cNvSpPr>
          <p:nvPr>
            <p:ph type="pic" sz="quarter" idx="12"/>
          </p:nvPr>
        </p:nvSpPr>
        <p:spPr>
          <a:xfrm>
            <a:off x="9131227"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20" name="Picture Placeholder 19">
            <a:extLst>
              <a:ext uri="{FF2B5EF4-FFF2-40B4-BE49-F238E27FC236}">
                <a16:creationId xmlns:a16="http://schemas.microsoft.com/office/drawing/2014/main" id="{077EFE0D-4219-394E-9FD0-38C929E33BA2}"/>
              </a:ext>
            </a:extLst>
          </p:cNvPr>
          <p:cNvSpPr>
            <a:spLocks noGrp="1"/>
          </p:cNvSpPr>
          <p:nvPr>
            <p:ph type="pic" sz="quarter" idx="13"/>
          </p:nvPr>
        </p:nvSpPr>
        <p:spPr>
          <a:xfrm>
            <a:off x="6066872" y="541857"/>
            <a:ext cx="1026078" cy="98414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200" b="1" i="0">
                <a:latin typeface="Montserrat SemiBold" pitchFamily="2" charset="77"/>
              </a:defRPr>
            </a:lvl1pPr>
          </a:lstStyle>
          <a:p>
            <a:endParaRPr lang="en-US"/>
          </a:p>
        </p:txBody>
      </p:sp>
      <p:sp>
        <p:nvSpPr>
          <p:cNvPr id="27" name="Text Placeholder 26">
            <a:extLst>
              <a:ext uri="{FF2B5EF4-FFF2-40B4-BE49-F238E27FC236}">
                <a16:creationId xmlns:a16="http://schemas.microsoft.com/office/drawing/2014/main" id="{5EBCF6F3-8C74-8448-B393-09691B01DD72}"/>
              </a:ext>
            </a:extLst>
          </p:cNvPr>
          <p:cNvSpPr>
            <a:spLocks noGrp="1"/>
          </p:cNvSpPr>
          <p:nvPr>
            <p:ph type="body" sz="quarter" idx="14" hasCustomPrompt="1"/>
          </p:nvPr>
        </p:nvSpPr>
        <p:spPr>
          <a:xfrm>
            <a:off x="6052596"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9" name="Text Placeholder 26">
            <a:extLst>
              <a:ext uri="{FF2B5EF4-FFF2-40B4-BE49-F238E27FC236}">
                <a16:creationId xmlns:a16="http://schemas.microsoft.com/office/drawing/2014/main" id="{2AB9A0CE-721B-C049-A1F0-90286778FBFA}"/>
              </a:ext>
            </a:extLst>
          </p:cNvPr>
          <p:cNvSpPr>
            <a:spLocks noGrp="1"/>
          </p:cNvSpPr>
          <p:nvPr>
            <p:ph type="body" sz="quarter" idx="16" hasCustomPrompt="1"/>
          </p:nvPr>
        </p:nvSpPr>
        <p:spPr>
          <a:xfrm>
            <a:off x="9121775"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4"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6061075" y="2497122"/>
            <a:ext cx="5832475" cy="661714"/>
          </a:xfrm>
          <a:prstGeom prst="rect">
            <a:avLst/>
          </a:prstGeom>
        </p:spPr>
        <p:txBody>
          <a:bodyPr lIns="0" tIns="0" rIns="0" bIns="0">
            <a:noAutofit/>
          </a:bodyPr>
          <a:lstStyle>
            <a:lvl1pPr marL="0" indent="0">
              <a:lnSpc>
                <a:spcPct val="110000"/>
              </a:lnSpc>
              <a:buNone/>
              <a:defRPr sz="1600" b="0" i="0" spc="0">
                <a:solidFill>
                  <a:srgbClr val="2576B7"/>
                </a:solidFill>
                <a:latin typeface="Exo"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1">
            <a:extLst>
              <a:ext uri="{FF2B5EF4-FFF2-40B4-BE49-F238E27FC236}">
                <a16:creationId xmlns:a16="http://schemas.microsoft.com/office/drawing/2014/main" id="{85DDFA7D-F891-5541-AA0E-D25B89A7FB95}"/>
              </a:ext>
            </a:extLst>
          </p:cNvPr>
          <p:cNvSpPr>
            <a:spLocks noGrp="1"/>
          </p:cNvSpPr>
          <p:nvPr>
            <p:ph type="body" sz="quarter" idx="36" hasCustomPrompt="1"/>
          </p:nvPr>
        </p:nvSpPr>
        <p:spPr>
          <a:xfrm>
            <a:off x="7336972" y="778330"/>
            <a:ext cx="2960914" cy="1028700"/>
          </a:xfrm>
          <a:prstGeom prst="rect">
            <a:avLst/>
          </a:prstGeom>
        </p:spPr>
        <p:txBody>
          <a:bodyPr lIns="0" tIns="0" rIns="0" bIns="0">
            <a:noAutofit/>
          </a:bodyPr>
          <a:lstStyle>
            <a:lvl1pPr marL="0" indent="0">
              <a:lnSpc>
                <a:spcPct val="110000"/>
              </a:lnSpc>
              <a:spcBef>
                <a:spcPts val="0"/>
              </a:spcBef>
              <a:buNone/>
              <a:defRPr sz="1200" b="0" i="0" spc="0">
                <a:solidFill>
                  <a:srgbClr val="2576B7"/>
                </a:solidFill>
                <a:latin typeface="Montserrat"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Contact your account representative for more information.</a:t>
            </a:r>
            <a:br>
              <a:rPr lang="en-US"/>
            </a:br>
            <a:r>
              <a:rPr lang="en-US" err="1"/>
              <a:t>workshops@infotech.com</a:t>
            </a:r>
            <a:r>
              <a:rPr lang="en-US"/>
              <a:t>   </a:t>
            </a:r>
            <a:br>
              <a:rPr lang="en-US"/>
            </a:br>
            <a:r>
              <a:rPr lang="en-US"/>
              <a:t>1-888-670-8889</a:t>
            </a:r>
          </a:p>
          <a:p>
            <a:pPr lvl="0"/>
            <a:endParaRPr lang="en-US"/>
          </a:p>
        </p:txBody>
      </p:sp>
      <p:sp>
        <p:nvSpPr>
          <p:cNvPr id="31" name="Text Placeholder 14">
            <a:extLst>
              <a:ext uri="{FF2B5EF4-FFF2-40B4-BE49-F238E27FC236}">
                <a16:creationId xmlns:a16="http://schemas.microsoft.com/office/drawing/2014/main" id="{D7149EE9-D7CB-2245-A969-E3DC476D8DF6}"/>
              </a:ext>
            </a:extLst>
          </p:cNvPr>
          <p:cNvSpPr>
            <a:spLocks noGrp="1"/>
          </p:cNvSpPr>
          <p:nvPr>
            <p:ph type="body" sz="quarter" idx="38"/>
          </p:nvPr>
        </p:nvSpPr>
        <p:spPr>
          <a:xfrm>
            <a:off x="6061075" y="4884772"/>
            <a:ext cx="2916238"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4">
            <a:extLst>
              <a:ext uri="{FF2B5EF4-FFF2-40B4-BE49-F238E27FC236}">
                <a16:creationId xmlns:a16="http://schemas.microsoft.com/office/drawing/2014/main" id="{D7149EE9-D7CB-2245-A969-E3DC476D8DF6}"/>
              </a:ext>
            </a:extLst>
          </p:cNvPr>
          <p:cNvSpPr>
            <a:spLocks noGrp="1"/>
          </p:cNvSpPr>
          <p:nvPr>
            <p:ph type="body" sz="quarter" idx="39"/>
          </p:nvPr>
        </p:nvSpPr>
        <p:spPr>
          <a:xfrm>
            <a:off x="9131227" y="4884772"/>
            <a:ext cx="2762323"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4">
            <a:extLst>
              <a:ext uri="{FF2B5EF4-FFF2-40B4-BE49-F238E27FC236}">
                <a16:creationId xmlns:a16="http://schemas.microsoft.com/office/drawing/2014/main" id="{D7149EE9-D7CB-2245-A969-E3DC476D8DF6}"/>
              </a:ext>
            </a:extLst>
          </p:cNvPr>
          <p:cNvSpPr>
            <a:spLocks noGrp="1"/>
          </p:cNvSpPr>
          <p:nvPr>
            <p:ph type="body" sz="quarter" idx="40"/>
          </p:nvPr>
        </p:nvSpPr>
        <p:spPr>
          <a:xfrm>
            <a:off x="354106" y="3310826"/>
            <a:ext cx="4733832" cy="180147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1A52D467-0F26-DA4A-97AF-2CD0DAFEB6E1}"/>
              </a:ext>
            </a:extLst>
          </p:cNvPr>
          <p:cNvSpPr txBox="1"/>
          <p:nvPr userDrawn="1"/>
        </p:nvSpPr>
        <p:spPr>
          <a:xfrm>
            <a:off x="336885" y="514801"/>
            <a:ext cx="7580199"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a:solidFill>
                  <a:srgbClr val="717171"/>
                </a:solidFill>
                <a:latin typeface="Montserrat SemiBold" pitchFamily="2" charset="77"/>
              </a:rPr>
              <a:t>Additional Support</a:t>
            </a:r>
            <a:endParaRPr lang="en-US" sz="4000" b="1" i="0" spc="-30">
              <a:solidFill>
                <a:srgbClr val="717171"/>
              </a:solidFill>
              <a:latin typeface="Montserrat SemiBold" pitchFamily="2" charset="77"/>
              <a:cs typeface="Arial Narrow"/>
            </a:endParaRPr>
          </a:p>
        </p:txBody>
      </p:sp>
      <p:sp>
        <p:nvSpPr>
          <p:cNvPr id="21" name="TextBox 20">
            <a:extLst>
              <a:ext uri="{FF2B5EF4-FFF2-40B4-BE49-F238E27FC236}">
                <a16:creationId xmlns:a16="http://schemas.microsoft.com/office/drawing/2014/main" id="{A36A0B17-8F6F-A645-8BB5-4B6254632B2D}"/>
              </a:ext>
            </a:extLst>
          </p:cNvPr>
          <p:cNvSpPr txBox="1"/>
          <p:nvPr userDrawn="1"/>
        </p:nvSpPr>
        <p:spPr>
          <a:xfrm>
            <a:off x="362227" y="1163682"/>
            <a:ext cx="4059302"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a:solidFill>
                  <a:srgbClr val="717171"/>
                </a:solidFill>
                <a:latin typeface="Exo" panose="02000503000000000000" pitchFamily="2" charset="77"/>
              </a:rPr>
              <a:t>If you would like additional support, have our analysts guide you through other phases as part of an Info-Tech Workshop.</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a:solidFill>
                <a:srgbClr val="717171"/>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a:solidFill>
                <a:srgbClr val="717171"/>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a:solidFill>
                <a:srgbClr val="717171"/>
              </a:solidFill>
              <a:latin typeface="Exo" panose="02000503000000000000" pitchFamily="2" charset="77"/>
            </a:endParaRPr>
          </a:p>
        </p:txBody>
      </p:sp>
    </p:spTree>
    <p:extLst>
      <p:ext uri="{BB962C8B-B14F-4D97-AF65-F5344CB8AC3E}">
        <p14:creationId xmlns:p14="http://schemas.microsoft.com/office/powerpoint/2010/main" val="1567730447"/>
      </p:ext>
    </p:extLst>
  </p:cSld>
  <p:clrMapOvr>
    <a:masterClrMapping/>
  </p:clrMapOvr>
  <p:extLst>
    <p:ext uri="{DCECCB84-F9BA-43D5-87BE-67443E8EF086}">
      <p15:sldGuideLst xmlns:p15="http://schemas.microsoft.com/office/powerpoint/2012/main">
        <p15:guide id="1" orient="horz" pos="845">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B">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9260A85E-D49A-B64A-B4F7-90C6CF1430F1}"/>
              </a:ext>
            </a:extLst>
          </p:cNvPr>
          <p:cNvSpPr/>
          <p:nvPr userDrawn="1"/>
        </p:nvSpPr>
        <p:spPr>
          <a:xfrm>
            <a:off x="1707594" y="2457276"/>
            <a:ext cx="4242631"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1715620"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0" name="Text Placeholder 8">
            <a:extLst>
              <a:ext uri="{FF2B5EF4-FFF2-40B4-BE49-F238E27FC236}">
                <a16:creationId xmlns:a16="http://schemas.microsoft.com/office/drawing/2014/main" id="{20CC50DE-8543-1446-90E6-8AEF1CF32DC8}"/>
              </a:ext>
            </a:extLst>
          </p:cNvPr>
          <p:cNvSpPr>
            <a:spLocks noGrp="1"/>
          </p:cNvSpPr>
          <p:nvPr>
            <p:ph type="body" sz="quarter" idx="12" hasCustomPrompt="1"/>
          </p:nvPr>
        </p:nvSpPr>
        <p:spPr>
          <a:xfrm>
            <a:off x="1715620" y="1921449"/>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4A4A4A"/>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a:p>
        </p:txBody>
      </p:sp>
      <p:sp>
        <p:nvSpPr>
          <p:cNvPr id="12" name="object 5">
            <a:extLst>
              <a:ext uri="{FF2B5EF4-FFF2-40B4-BE49-F238E27FC236}">
                <a16:creationId xmlns:a16="http://schemas.microsoft.com/office/drawing/2014/main" id="{AD174F76-9714-0046-8434-6A3B94BD9179}"/>
              </a:ext>
            </a:extLst>
          </p:cNvPr>
          <p:cNvSpPr/>
          <p:nvPr userDrawn="1"/>
        </p:nvSpPr>
        <p:spPr>
          <a:xfrm>
            <a:off x="7559828" y="2457276"/>
            <a:ext cx="4234076"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15" name="Text Placeholder 8">
            <a:extLst>
              <a:ext uri="{FF2B5EF4-FFF2-40B4-BE49-F238E27FC236}">
                <a16:creationId xmlns:a16="http://schemas.microsoft.com/office/drawing/2014/main" id="{9A018879-2AAE-DD4D-BED8-A9EBF65B3327}"/>
              </a:ext>
            </a:extLst>
          </p:cNvPr>
          <p:cNvSpPr>
            <a:spLocks noGrp="1"/>
          </p:cNvSpPr>
          <p:nvPr>
            <p:ph type="body" sz="quarter" idx="17" hasCustomPrompt="1"/>
          </p:nvPr>
        </p:nvSpPr>
        <p:spPr>
          <a:xfrm>
            <a:off x="7564252"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7" name="Text Placeholder 8">
            <a:extLst>
              <a:ext uri="{FF2B5EF4-FFF2-40B4-BE49-F238E27FC236}">
                <a16:creationId xmlns:a16="http://schemas.microsoft.com/office/drawing/2014/main" id="{BA22E391-D54A-C649-8259-B59C6D235D8E}"/>
              </a:ext>
            </a:extLst>
          </p:cNvPr>
          <p:cNvSpPr>
            <a:spLocks noGrp="1"/>
          </p:cNvSpPr>
          <p:nvPr>
            <p:ph type="body" sz="quarter" idx="18" hasCustomPrompt="1"/>
          </p:nvPr>
        </p:nvSpPr>
        <p:spPr>
          <a:xfrm>
            <a:off x="7564252" y="1921450"/>
            <a:ext cx="3849687" cy="455988"/>
          </a:xfrm>
          <a:prstGeom prst="rect">
            <a:avLst/>
          </a:prstGeom>
        </p:spPr>
        <p:txBody>
          <a:bodyPr lIns="0" tIns="0" rIns="0" bIns="0">
            <a:noAutofit/>
          </a:bodyPr>
          <a:lstStyle>
            <a:lvl1pPr marL="0" indent="0">
              <a:lnSpc>
                <a:spcPct val="110000"/>
              </a:lnSpc>
              <a:spcBef>
                <a:spcPts val="0"/>
              </a:spcBef>
              <a:buNone/>
              <a:defRPr sz="1200" b="0" i="0">
                <a:solidFill>
                  <a:srgbClr val="4A4A4A"/>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20" name="Picture Placeholder 15">
            <a:extLst>
              <a:ext uri="{FF2B5EF4-FFF2-40B4-BE49-F238E27FC236}">
                <a16:creationId xmlns:a16="http://schemas.microsoft.com/office/drawing/2014/main" id="{B376A439-0F38-1245-AC0A-D61918E1F362}"/>
              </a:ext>
            </a:extLst>
          </p:cNvPr>
          <p:cNvSpPr>
            <a:spLocks noGrp="1"/>
          </p:cNvSpPr>
          <p:nvPr>
            <p:ph type="pic" sz="quarter" idx="21"/>
          </p:nvPr>
        </p:nvSpPr>
        <p:spPr>
          <a:xfrm>
            <a:off x="6199714"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a:p>
        </p:txBody>
      </p:sp>
      <p:sp>
        <p:nvSpPr>
          <p:cNvPr id="19" name="TextBox 18">
            <a:extLst>
              <a:ext uri="{FF2B5EF4-FFF2-40B4-BE49-F238E27FC236}">
                <a16:creationId xmlns:a16="http://schemas.microsoft.com/office/drawing/2014/main" id="{A6483C06-5D8D-1B47-B88B-5FEE88718A75}"/>
              </a:ext>
            </a:extLst>
          </p:cNvPr>
          <p:cNvSpPr txBox="1"/>
          <p:nvPr userDrawn="1"/>
        </p:nvSpPr>
        <p:spPr>
          <a:xfrm>
            <a:off x="336886" y="536067"/>
            <a:ext cx="11242306"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a:solidFill>
                  <a:srgbClr val="717171"/>
                </a:solidFill>
                <a:latin typeface="Montserrat SemiBold" pitchFamily="2" charset="77"/>
              </a:rPr>
              <a:t>Research Contributors and Experts</a:t>
            </a:r>
            <a:endParaRPr lang="en-US" sz="4000" b="1" i="0" spc="-30">
              <a:solidFill>
                <a:srgbClr val="717171"/>
              </a:solidFill>
              <a:latin typeface="Montserrat SemiBold" pitchFamily="2" charset="77"/>
              <a:cs typeface="Arial Narrow"/>
            </a:endParaRPr>
          </a:p>
        </p:txBody>
      </p:sp>
      <p:sp>
        <p:nvSpPr>
          <p:cNvPr id="13" name="Text Placeholder 4">
            <a:extLst>
              <a:ext uri="{FF2B5EF4-FFF2-40B4-BE49-F238E27FC236}">
                <a16:creationId xmlns:a16="http://schemas.microsoft.com/office/drawing/2014/main" id="{BEEA8162-DD20-8A4F-A217-8DF5CF442F3D}"/>
              </a:ext>
            </a:extLst>
          </p:cNvPr>
          <p:cNvSpPr>
            <a:spLocks noGrp="1"/>
          </p:cNvSpPr>
          <p:nvPr>
            <p:ph type="body" sz="quarter" idx="33"/>
          </p:nvPr>
        </p:nvSpPr>
        <p:spPr>
          <a:xfrm>
            <a:off x="1714242"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22AA1EFD-B430-5B4D-AF9A-DB8AAC4C9735}"/>
              </a:ext>
            </a:extLst>
          </p:cNvPr>
          <p:cNvSpPr>
            <a:spLocks noGrp="1"/>
          </p:cNvSpPr>
          <p:nvPr>
            <p:ph type="body" sz="quarter" idx="34"/>
          </p:nvPr>
        </p:nvSpPr>
        <p:spPr>
          <a:xfrm>
            <a:off x="7544594"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72595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EDF3A-D7BD-4347-93CE-2595601EC355}"/>
              </a:ext>
            </a:extLst>
          </p:cNvPr>
          <p:cNvSpPr>
            <a:spLocks noGrp="1"/>
          </p:cNvSpPr>
          <p:nvPr>
            <p:ph type="title" hasCustomPrompt="1"/>
          </p:nvPr>
        </p:nvSpPr>
        <p:spPr>
          <a:xfrm>
            <a:off x="354106" y="530021"/>
            <a:ext cx="6713321" cy="1130188"/>
          </a:xfrm>
        </p:spPr>
        <p:txBody>
          <a:bodyPr>
            <a:noAutofit/>
          </a:bodyPr>
          <a:lstStyle>
            <a:lvl1pPr>
              <a:lnSpc>
                <a:spcPct val="90000"/>
              </a:lnSpc>
              <a:defRPr/>
            </a:lvl1pPr>
          </a:lstStyle>
          <a:p>
            <a:r>
              <a:rPr lang="en-US"/>
              <a:t>Research Contributors and Experts</a:t>
            </a:r>
          </a:p>
        </p:txBody>
      </p:sp>
      <p:sp>
        <p:nvSpPr>
          <p:cNvPr id="7" name="object 5">
            <a:extLst>
              <a:ext uri="{FF2B5EF4-FFF2-40B4-BE49-F238E27FC236}">
                <a16:creationId xmlns:a16="http://schemas.microsoft.com/office/drawing/2014/main" id="{9260A85E-D49A-B64A-B4F7-90C6CF1430F1}"/>
              </a:ext>
            </a:extLst>
          </p:cNvPr>
          <p:cNvSpPr/>
          <p:nvPr userDrawn="1"/>
        </p:nvSpPr>
        <p:spPr>
          <a:xfrm>
            <a:off x="2324430" y="2457277"/>
            <a:ext cx="9576000" cy="0"/>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2323663"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806482" cy="180648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800" b="1" i="0">
                <a:latin typeface="Montserrat SemiBold" pitchFamily="2" charset="77"/>
              </a:defRPr>
            </a:lvl1pPr>
          </a:lstStyle>
          <a:p>
            <a:endParaRPr lang="en-US"/>
          </a:p>
        </p:txBody>
      </p:sp>
      <p:sp>
        <p:nvSpPr>
          <p:cNvPr id="15" name="Text Placeholder 8">
            <a:extLst>
              <a:ext uri="{FF2B5EF4-FFF2-40B4-BE49-F238E27FC236}">
                <a16:creationId xmlns:a16="http://schemas.microsoft.com/office/drawing/2014/main" id="{32FA5BF0-482C-C048-BF1A-BF2D6BE55AF6}"/>
              </a:ext>
            </a:extLst>
          </p:cNvPr>
          <p:cNvSpPr>
            <a:spLocks noGrp="1"/>
          </p:cNvSpPr>
          <p:nvPr>
            <p:ph type="body" sz="quarter" idx="12" hasCustomPrompt="1"/>
          </p:nvPr>
        </p:nvSpPr>
        <p:spPr>
          <a:xfrm>
            <a:off x="2336006" y="1956285"/>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4B4B4B"/>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p>
          <a:p>
            <a:pPr lvl="0"/>
            <a:r>
              <a:rPr lang="en-US"/>
              <a:t>Info-Tech Research Group</a:t>
            </a:r>
          </a:p>
        </p:txBody>
      </p:sp>
      <p:sp>
        <p:nvSpPr>
          <p:cNvPr id="8" name="Text Placeholder 4">
            <a:extLst>
              <a:ext uri="{FF2B5EF4-FFF2-40B4-BE49-F238E27FC236}">
                <a16:creationId xmlns:a16="http://schemas.microsoft.com/office/drawing/2014/main" id="{C6B7AE9C-B978-B146-B05A-A85368127C31}"/>
              </a:ext>
            </a:extLst>
          </p:cNvPr>
          <p:cNvSpPr>
            <a:spLocks noGrp="1"/>
          </p:cNvSpPr>
          <p:nvPr>
            <p:ph type="body" sz="quarter" idx="33"/>
          </p:nvPr>
        </p:nvSpPr>
        <p:spPr>
          <a:xfrm>
            <a:off x="2316163" y="2561477"/>
            <a:ext cx="9577387" cy="33183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8363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81DF0FFB-F8E2-464F-B20A-C02D00DFF9C1}"/>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E7226C8B-4FCE-874E-81E2-7F0E98039C29}"/>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4698481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2363" y="574675"/>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2363" y="2341386"/>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2363" y="4158897"/>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1813" y="522421"/>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1813" y="2297433"/>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1813" y="4099339"/>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19" name="Text Placeholder 4">
            <a:extLst>
              <a:ext uri="{FF2B5EF4-FFF2-40B4-BE49-F238E27FC236}">
                <a16:creationId xmlns:a16="http://schemas.microsoft.com/office/drawing/2014/main" id="{6DD138BE-D45D-9D4D-AF5B-E321D9F85B7D}"/>
              </a:ext>
            </a:extLst>
          </p:cNvPr>
          <p:cNvSpPr>
            <a:spLocks noGrp="1"/>
          </p:cNvSpPr>
          <p:nvPr>
            <p:ph type="body" sz="quarter" idx="33"/>
          </p:nvPr>
        </p:nvSpPr>
        <p:spPr>
          <a:xfrm>
            <a:off x="6495828" y="108355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5869B384-9C2F-F347-BAE3-5DCC96829BB3}"/>
              </a:ext>
            </a:extLst>
          </p:cNvPr>
          <p:cNvSpPr>
            <a:spLocks noGrp="1"/>
          </p:cNvSpPr>
          <p:nvPr>
            <p:ph type="body" sz="quarter" idx="34"/>
          </p:nvPr>
        </p:nvSpPr>
        <p:spPr>
          <a:xfrm>
            <a:off x="6495828" y="284243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C13E2497-852B-6C4D-9573-4A393AA2B2EF}"/>
              </a:ext>
            </a:extLst>
          </p:cNvPr>
          <p:cNvSpPr>
            <a:spLocks noGrp="1"/>
          </p:cNvSpPr>
          <p:nvPr>
            <p:ph type="body" sz="quarter" idx="35"/>
          </p:nvPr>
        </p:nvSpPr>
        <p:spPr>
          <a:xfrm>
            <a:off x="6495828" y="4660602"/>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86801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Related Research B">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3BF8330-F21B-D442-AE37-1705C7870D3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9" name="Rectangle 28">
            <a:extLst>
              <a:ext uri="{FF2B5EF4-FFF2-40B4-BE49-F238E27FC236}">
                <a16:creationId xmlns:a16="http://schemas.microsoft.com/office/drawing/2014/main" id="{9942D4EE-B043-184F-8E87-10B454B4B973}"/>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3983"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14" name="Picture Placeholder 31">
            <a:extLst>
              <a:ext uri="{FF2B5EF4-FFF2-40B4-BE49-F238E27FC236}">
                <a16:creationId xmlns:a16="http://schemas.microsoft.com/office/drawing/2014/main" id="{9D81BA75-D3B6-FE4B-9E28-055DAEF016DA}"/>
              </a:ext>
            </a:extLst>
          </p:cNvPr>
          <p:cNvSpPr>
            <a:spLocks noGrp="1"/>
          </p:cNvSpPr>
          <p:nvPr>
            <p:ph type="pic" sz="quarter" idx="13"/>
          </p:nvPr>
        </p:nvSpPr>
        <p:spPr>
          <a:xfrm>
            <a:off x="6463627"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15" name="Picture Placeholder 31">
            <a:extLst>
              <a:ext uri="{FF2B5EF4-FFF2-40B4-BE49-F238E27FC236}">
                <a16:creationId xmlns:a16="http://schemas.microsoft.com/office/drawing/2014/main" id="{63BF6C5D-F071-0843-B2AB-0EEC00DDAA7E}"/>
              </a:ext>
            </a:extLst>
          </p:cNvPr>
          <p:cNvSpPr>
            <a:spLocks noGrp="1"/>
          </p:cNvSpPr>
          <p:nvPr>
            <p:ph type="pic" sz="quarter" idx="14"/>
          </p:nvPr>
        </p:nvSpPr>
        <p:spPr>
          <a:xfrm>
            <a:off x="9280205"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4" name="Text Placeholder 3">
            <a:extLst>
              <a:ext uri="{FF2B5EF4-FFF2-40B4-BE49-F238E27FC236}">
                <a16:creationId xmlns:a16="http://schemas.microsoft.com/office/drawing/2014/main" id="{35FEB7B1-6275-0248-A0C2-CFA4FE5E587C}"/>
              </a:ext>
            </a:extLst>
          </p:cNvPr>
          <p:cNvSpPr>
            <a:spLocks noGrp="1"/>
          </p:cNvSpPr>
          <p:nvPr>
            <p:ph type="body" sz="quarter" idx="15" hasCustomPrompt="1"/>
          </p:nvPr>
        </p:nvSpPr>
        <p:spPr>
          <a:xfrm>
            <a:off x="3661721"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4" name="Text Placeholder 3">
            <a:extLst>
              <a:ext uri="{FF2B5EF4-FFF2-40B4-BE49-F238E27FC236}">
                <a16:creationId xmlns:a16="http://schemas.microsoft.com/office/drawing/2014/main" id="{108CB76C-02AD-EF41-B531-F5DB3CB2D699}"/>
              </a:ext>
            </a:extLst>
          </p:cNvPr>
          <p:cNvSpPr>
            <a:spLocks noGrp="1"/>
          </p:cNvSpPr>
          <p:nvPr>
            <p:ph type="body" sz="quarter" idx="19" hasCustomPrompt="1"/>
          </p:nvPr>
        </p:nvSpPr>
        <p:spPr>
          <a:xfrm>
            <a:off x="6476173"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6" name="Text Placeholder 3">
            <a:extLst>
              <a:ext uri="{FF2B5EF4-FFF2-40B4-BE49-F238E27FC236}">
                <a16:creationId xmlns:a16="http://schemas.microsoft.com/office/drawing/2014/main" id="{8AD22B1A-68AA-BD46-9959-0E6C0630032C}"/>
              </a:ext>
            </a:extLst>
          </p:cNvPr>
          <p:cNvSpPr>
            <a:spLocks noGrp="1"/>
          </p:cNvSpPr>
          <p:nvPr>
            <p:ph type="body" sz="quarter" idx="21" hasCustomPrompt="1"/>
          </p:nvPr>
        </p:nvSpPr>
        <p:spPr>
          <a:xfrm>
            <a:off x="9284687"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7" name="Title 1">
            <a:extLst>
              <a:ext uri="{FF2B5EF4-FFF2-40B4-BE49-F238E27FC236}">
                <a16:creationId xmlns:a16="http://schemas.microsoft.com/office/drawing/2014/main" id="{0E684A7A-566C-524F-9059-7AED86894B10}"/>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20" name="Text Placeholder 4">
            <a:extLst>
              <a:ext uri="{FF2B5EF4-FFF2-40B4-BE49-F238E27FC236}">
                <a16:creationId xmlns:a16="http://schemas.microsoft.com/office/drawing/2014/main" id="{601906B8-F10B-5344-931F-79A91218159A}"/>
              </a:ext>
            </a:extLst>
          </p:cNvPr>
          <p:cNvSpPr>
            <a:spLocks noGrp="1"/>
          </p:cNvSpPr>
          <p:nvPr>
            <p:ph type="body" sz="quarter" idx="33"/>
          </p:nvPr>
        </p:nvSpPr>
        <p:spPr>
          <a:xfrm>
            <a:off x="3654167"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7CDAC451-E2DC-5E43-8A65-BDD2C214A4E3}"/>
              </a:ext>
            </a:extLst>
          </p:cNvPr>
          <p:cNvSpPr>
            <a:spLocks noGrp="1"/>
          </p:cNvSpPr>
          <p:nvPr>
            <p:ph type="body" sz="quarter" idx="34"/>
          </p:nvPr>
        </p:nvSpPr>
        <p:spPr>
          <a:xfrm>
            <a:off x="6477794"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20852FC8-6DA5-4540-982F-D5CBC2F29FE2}"/>
              </a:ext>
            </a:extLst>
          </p:cNvPr>
          <p:cNvSpPr>
            <a:spLocks noGrp="1"/>
          </p:cNvSpPr>
          <p:nvPr>
            <p:ph type="body" sz="quarter" idx="35"/>
          </p:nvPr>
        </p:nvSpPr>
        <p:spPr>
          <a:xfrm>
            <a:off x="9297194"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422200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40878CB2-B10A-DE43-B5F1-CC1A4F9590DA}"/>
              </a:ext>
            </a:extLst>
          </p:cNvPr>
          <p:cNvSpPr>
            <a:spLocks noGrp="1"/>
          </p:cNvSpPr>
          <p:nvPr>
            <p:ph type="body" sz="quarter" idx="12" hasCustomPrompt="1"/>
          </p:nvPr>
        </p:nvSpPr>
        <p:spPr>
          <a:xfrm>
            <a:off x="6218985" y="1552498"/>
            <a:ext cx="5477732" cy="4503847"/>
          </a:xfrm>
          <a:prstGeom prst="rect">
            <a:avLst/>
          </a:prstGeom>
        </p:spPr>
        <p:txBody>
          <a:bodyPr lIns="0" tIns="0" rIns="0" bIns="0">
            <a:noAutofit/>
          </a:bodyPr>
          <a:lstStyle>
            <a:lvl1pPr marL="0" indent="0" algn="l">
              <a:lnSpc>
                <a:spcPct val="110000"/>
              </a:lnSpc>
              <a:spcAft>
                <a:spcPts val="1200"/>
              </a:spcAft>
              <a:buNone/>
              <a:defRPr sz="1200" baseline="0">
                <a:solidFill>
                  <a:srgbClr val="000000"/>
                </a:solidFill>
                <a:latin typeface="Roboto Condensed Light" panose="02000000000000000000" pitchFamily="2" charset="0"/>
              </a:defRPr>
            </a:lvl1pPr>
          </a:lstStyle>
          <a:p>
            <a:pPr marL="7701" marR="242975" algn="just">
              <a:spcBef>
                <a:spcPts val="55"/>
              </a:spcBef>
            </a:pPr>
            <a:r>
              <a:rPr lang="en-CA" sz="1200" spc="-30" err="1">
                <a:solidFill>
                  <a:srgbClr val="464646"/>
                </a:solidFill>
                <a:latin typeface="Roboto Condensed Light" panose="02000000000000000000" pitchFamily="2" charset="0"/>
                <a:cs typeface="Arial Narrow"/>
              </a:rPr>
              <a:t>Bersin</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Josh.</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“Time</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to</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Scrap</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Appraisals?”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Forbes</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5</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Web.  </a:t>
            </a:r>
            <a:r>
              <a:rPr lang="en-CA" sz="1200" spc="-21">
                <a:solidFill>
                  <a:srgbClr val="464646"/>
                </a:solidFill>
                <a:latin typeface="Roboto Condensed Light" panose="02000000000000000000" pitchFamily="2" charset="0"/>
                <a:cs typeface="Arial Narrow"/>
              </a:rPr>
              <a:t>30 </a:t>
            </a:r>
            <a:r>
              <a:rPr lang="en-CA" sz="1200" spc="-24">
                <a:solidFill>
                  <a:srgbClr val="464646"/>
                </a:solidFill>
                <a:latin typeface="Roboto Condensed Light" panose="02000000000000000000" pitchFamily="2" charset="0"/>
                <a:cs typeface="Arial Narrow"/>
              </a:rPr>
              <a:t>Oct </a:t>
            </a:r>
            <a:r>
              <a:rPr lang="en-CA" sz="1200" spc="-30">
                <a:solidFill>
                  <a:srgbClr val="464646"/>
                </a:solidFill>
                <a:latin typeface="Roboto Condensed Light" panose="02000000000000000000" pitchFamily="2" charset="0"/>
                <a:cs typeface="Arial Narrow"/>
              </a:rPr>
              <a:t>2013. </a:t>
            </a:r>
            <a:r>
              <a:rPr lang="en-CA" sz="1200" spc="-36">
                <a:solidFill>
                  <a:srgbClr val="00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0076B7"/>
                </a:solidFill>
                <a:latin typeface="Roboto Condensed Light" panose="02000000000000000000" pitchFamily="2" charset="0"/>
                <a:cs typeface="Arial Narrow"/>
              </a:rPr>
              <a:t> </a:t>
            </a:r>
            <a:r>
              <a:rPr lang="en-CA" sz="1200" spc="-33">
                <a:solidFill>
                  <a:srgbClr val="0076B7"/>
                </a:solidFill>
                <a:latin typeface="Roboto Condensed Light" panose="02000000000000000000" pitchFamily="2" charset="0"/>
                <a:cs typeface="Arial Narrow"/>
              </a:rPr>
              <a:t>appraisals/&gt;</a:t>
            </a:r>
            <a:r>
              <a:rPr lang="en-CA" sz="1200" spc="-33">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a:solidFill>
                  <a:srgbClr val="464646"/>
                </a:solidFill>
                <a:latin typeface="Roboto Condensed Light" panose="02000000000000000000" pitchFamily="2" charset="0"/>
                <a:cs typeface="Arial Narrow"/>
              </a:rPr>
              <a:t>Cheese,</a:t>
            </a:r>
            <a:r>
              <a:rPr lang="en-CA" sz="1200" spc="-67">
                <a:solidFill>
                  <a:srgbClr val="464646"/>
                </a:solidFill>
                <a:latin typeface="Roboto Condensed Light" panose="02000000000000000000" pitchFamily="2" charset="0"/>
                <a:cs typeface="Arial Narrow"/>
              </a:rPr>
              <a:t> </a:t>
            </a:r>
            <a:r>
              <a:rPr lang="en-CA" sz="1200" spc="-39">
                <a:solidFill>
                  <a:srgbClr val="464646"/>
                </a:solidFill>
                <a:latin typeface="Roboto Condensed Light" panose="02000000000000000000" pitchFamily="2" charset="0"/>
                <a:cs typeface="Arial Narrow"/>
              </a:rPr>
              <a:t>Peter,</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Creating</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an</a:t>
            </a:r>
            <a:r>
              <a:rPr lang="en-CA" sz="1200" spc="-12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Agile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Organization.”</a:t>
            </a:r>
            <a:r>
              <a:rPr lang="en-CA" sz="1200" spc="-12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Accenture.</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2009.</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00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0076B7"/>
                </a:solidFill>
                <a:latin typeface="Roboto Condensed Light" panose="02000000000000000000" pitchFamily="2" charset="0"/>
                <a:cs typeface="Arial Narrow"/>
              </a:rPr>
              <a:t> </a:t>
            </a:r>
            <a:r>
              <a:rPr lang="en-CA" sz="1200" spc="-30">
                <a:solidFill>
                  <a:srgbClr val="0076B7"/>
                </a:solidFill>
                <a:latin typeface="Roboto Condensed Light" panose="02000000000000000000" pitchFamily="2" charset="0"/>
                <a:cs typeface="Arial Narrow"/>
              </a:rPr>
              <a:t>pdf&gt;</a:t>
            </a:r>
            <a:r>
              <a:rPr lang="en-CA" sz="1200" spc="-30">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err="1">
                <a:solidFill>
                  <a:srgbClr val="464646"/>
                </a:solidFill>
                <a:latin typeface="Roboto Condensed Light" panose="02000000000000000000" pitchFamily="2" charset="0"/>
                <a:cs typeface="Arial Narrow"/>
              </a:rPr>
              <a:t>Croxon</a:t>
            </a:r>
            <a:r>
              <a:rPr lang="en-CA" sz="1200" spc="-30">
                <a:solidFill>
                  <a:srgbClr val="464646"/>
                </a:solidFill>
                <a:latin typeface="Roboto Condensed Light" panose="02000000000000000000" pitchFamily="2" charset="0"/>
                <a:cs typeface="Arial Narrow"/>
              </a:rPr>
              <a: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“Dinner</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Series:</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Management</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30" err="1">
                <a:solidFill>
                  <a:srgbClr val="464646"/>
                </a:solidFill>
                <a:latin typeface="Roboto Condensed Light" panose="02000000000000000000" pitchFamily="2" charset="0"/>
                <a:cs typeface="Arial Narrow"/>
              </a:rPr>
              <a:t>Croxon</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from</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CBC’s  ‘Dragon’s </a:t>
            </a:r>
            <a:r>
              <a:rPr lang="en-CA" sz="1200" spc="-30">
                <a:solidFill>
                  <a:srgbClr val="464646"/>
                </a:solidFill>
                <a:latin typeface="Roboto Condensed Light" panose="02000000000000000000" pitchFamily="2" charset="0"/>
                <a:cs typeface="Arial Narrow"/>
              </a:rPr>
              <a:t>Den’” </a:t>
            </a:r>
            <a:r>
              <a:rPr lang="en-CA" sz="1200" spc="-49">
                <a:solidFill>
                  <a:srgbClr val="464646"/>
                </a:solidFill>
                <a:latin typeface="Roboto Condensed Light" panose="02000000000000000000" pitchFamily="2" charset="0"/>
                <a:cs typeface="Arial Narrow"/>
              </a:rPr>
              <a:t>HRPA Toronto </a:t>
            </a:r>
            <a:r>
              <a:rPr lang="en-CA" sz="1200" spc="-39">
                <a:solidFill>
                  <a:srgbClr val="464646"/>
                </a:solidFill>
                <a:latin typeface="Roboto Condensed Light" panose="02000000000000000000" pitchFamily="2" charset="0"/>
                <a:cs typeface="Arial Narrow"/>
              </a:rPr>
              <a:t>Chapter. </a:t>
            </a:r>
            <a:r>
              <a:rPr lang="en-CA" sz="1200" spc="-33">
                <a:solidFill>
                  <a:srgbClr val="464646"/>
                </a:solidFill>
                <a:latin typeface="Roboto Condensed Light" panose="02000000000000000000" pitchFamily="2" charset="0"/>
                <a:cs typeface="Arial Narrow"/>
              </a:rPr>
              <a:t>Sheraton </a:t>
            </a:r>
            <a:r>
              <a:rPr lang="en-CA" sz="1200" spc="-30">
                <a:solidFill>
                  <a:srgbClr val="464646"/>
                </a:solidFill>
                <a:latin typeface="Roboto Condensed Light" panose="02000000000000000000" pitchFamily="2" charset="0"/>
                <a:cs typeface="Arial Narrow"/>
              </a:rPr>
              <a:t>Hotel, </a:t>
            </a:r>
            <a:r>
              <a:rPr lang="en-CA" sz="1200" spc="-45">
                <a:solidFill>
                  <a:srgbClr val="464646"/>
                </a:solidFill>
                <a:latin typeface="Roboto Condensed Light" panose="02000000000000000000" pitchFamily="2" charset="0"/>
                <a:cs typeface="Arial Narrow"/>
              </a:rPr>
              <a:t>Toronto, </a:t>
            </a:r>
            <a:r>
              <a:rPr lang="en-CA" sz="1200" spc="-24">
                <a:solidFill>
                  <a:srgbClr val="464646"/>
                </a:solidFill>
                <a:latin typeface="Roboto Condensed Light" panose="02000000000000000000" pitchFamily="2" charset="0"/>
                <a:cs typeface="Arial Narrow"/>
              </a:rPr>
              <a:t>ON. </a:t>
            </a:r>
            <a:r>
              <a:rPr lang="en-CA" sz="1200" spc="-21">
                <a:solidFill>
                  <a:srgbClr val="464646"/>
                </a:solidFill>
                <a:latin typeface="Roboto Condensed Light" panose="02000000000000000000" pitchFamily="2" charset="0"/>
                <a:cs typeface="Arial Narrow"/>
              </a:rPr>
              <a:t>12 </a:t>
            </a:r>
            <a:r>
              <a:rPr lang="en-CA" sz="1200" spc="-49">
                <a:solidFill>
                  <a:srgbClr val="464646"/>
                </a:solidFill>
                <a:latin typeface="Roboto Condensed Light" panose="02000000000000000000" pitchFamily="2" charset="0"/>
                <a:cs typeface="Arial Narrow"/>
              </a:rPr>
              <a:t>Nov. </a:t>
            </a:r>
            <a:r>
              <a:rPr lang="en-CA" sz="1200" spc="-30">
                <a:solidFill>
                  <a:srgbClr val="464646"/>
                </a:solidFill>
                <a:latin typeface="Roboto Condensed Light" panose="02000000000000000000" pitchFamily="2" charset="0"/>
                <a:cs typeface="Arial Narrow"/>
              </a:rPr>
              <a:t>2013. </a:t>
            </a:r>
            <a:r>
              <a:rPr lang="en-CA" sz="1200" spc="-36">
                <a:solidFill>
                  <a:srgbClr val="464646"/>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err="1">
                <a:solidFill>
                  <a:srgbClr val="464646"/>
                </a:solidFill>
                <a:latin typeface="Roboto Condensed Light" panose="02000000000000000000" pitchFamily="2" charset="0"/>
                <a:cs typeface="Arial Narrow"/>
              </a:rPr>
              <a:t>Culbert</a:t>
            </a:r>
            <a:r>
              <a:rPr lang="en-CA" sz="1200" spc="-33">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Samuel. </a:t>
            </a:r>
            <a:r>
              <a:rPr lang="en-CA" sz="1200" spc="-24">
                <a:solidFill>
                  <a:srgbClr val="464646"/>
                </a:solidFill>
                <a:latin typeface="Roboto Condensed Light" panose="02000000000000000000" pitchFamily="2" charset="0"/>
                <a:cs typeface="Arial Narrow"/>
              </a:rPr>
              <a:t>“10 </a:t>
            </a:r>
            <a:r>
              <a:rPr lang="en-CA" sz="1200" spc="-33">
                <a:solidFill>
                  <a:srgbClr val="464646"/>
                </a:solidFill>
                <a:latin typeface="Roboto Condensed Light" panose="02000000000000000000" pitchFamily="2" charset="0"/>
                <a:cs typeface="Arial Narrow"/>
              </a:rPr>
              <a:t>Reasons </a:t>
            </a:r>
            <a:r>
              <a:rPr lang="en-CA" sz="1200" spc="-18">
                <a:solidFill>
                  <a:srgbClr val="464646"/>
                </a:solidFill>
                <a:latin typeface="Roboto Condensed Light" panose="02000000000000000000" pitchFamily="2" charset="0"/>
                <a:cs typeface="Arial Narrow"/>
              </a:rPr>
              <a:t>to </a:t>
            </a:r>
            <a:r>
              <a:rPr lang="en-CA" sz="1200" spc="-24">
                <a:solidFill>
                  <a:srgbClr val="464646"/>
                </a:solidFill>
                <a:latin typeface="Roboto Condensed Light" panose="02000000000000000000" pitchFamily="2" charset="0"/>
                <a:cs typeface="Arial Narrow"/>
              </a:rPr>
              <a:t>Get Rid </a:t>
            </a:r>
            <a:r>
              <a:rPr lang="en-CA" sz="1200" spc="-18">
                <a:solidFill>
                  <a:srgbClr val="464646"/>
                </a:solidFill>
                <a:latin typeface="Roboto Condensed Light" panose="02000000000000000000" pitchFamily="2" charset="0"/>
                <a:cs typeface="Arial Narrow"/>
              </a:rPr>
              <a:t>of </a:t>
            </a:r>
            <a:r>
              <a:rPr lang="en-CA" sz="1200" spc="-33">
                <a:solidFill>
                  <a:srgbClr val="464646"/>
                </a:solidFill>
                <a:latin typeface="Roboto Condensed Light" panose="02000000000000000000" pitchFamily="2" charset="0"/>
                <a:cs typeface="Arial Narrow"/>
              </a:rPr>
              <a:t>Performance Reviews.” </a:t>
            </a:r>
            <a:r>
              <a:rPr lang="en-CA" sz="1200" spc="-30">
                <a:solidFill>
                  <a:srgbClr val="464646"/>
                </a:solidFill>
                <a:latin typeface="Roboto Condensed Light" panose="02000000000000000000" pitchFamily="2" charset="0"/>
                <a:cs typeface="Arial Narrow"/>
              </a:rPr>
              <a:t>Huffington </a:t>
            </a:r>
            <a:r>
              <a:rPr lang="en-CA" sz="1200" spc="-27">
                <a:solidFill>
                  <a:srgbClr val="464646"/>
                </a:solidFill>
                <a:latin typeface="Roboto Condensed Light" panose="02000000000000000000" pitchFamily="2" charset="0"/>
                <a:cs typeface="Arial Narrow"/>
              </a:rPr>
              <a:t>Post </a:t>
            </a:r>
            <a:r>
              <a:rPr lang="en-CA" sz="1200" spc="-36">
                <a:solidFill>
                  <a:srgbClr val="464646"/>
                </a:solidFill>
                <a:latin typeface="Roboto Condensed Light" panose="02000000000000000000" pitchFamily="2" charset="0"/>
                <a:cs typeface="Arial Narrow"/>
              </a:rPr>
              <a:t>Business.  </a:t>
            </a:r>
            <a:r>
              <a:rPr lang="en-CA" sz="1200" spc="-21">
                <a:solidFill>
                  <a:srgbClr val="464646"/>
                </a:solidFill>
                <a:latin typeface="Roboto Condensed Light" panose="02000000000000000000" pitchFamily="2" charset="0"/>
                <a:cs typeface="Arial Narrow"/>
              </a:rPr>
              <a:t>18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Dec.</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28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0076B7"/>
                </a:solidFill>
                <a:latin typeface="Roboto Condensed Light" panose="02000000000000000000" pitchFamily="2" charset="0"/>
                <a:cs typeface="Arial Narrow"/>
              </a:rPr>
              <a:t> reviews_b_2325104.html&gt;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a:solidFill>
                  <a:srgbClr val="464646"/>
                </a:solidFill>
                <a:latin typeface="Roboto Condensed Light" panose="02000000000000000000" pitchFamily="2" charset="0"/>
                <a:cs typeface="Arial Narrow"/>
              </a:rPr>
              <a:t>Denning, </a:t>
            </a:r>
            <a:r>
              <a:rPr lang="en-CA" sz="1200" spc="-30">
                <a:solidFill>
                  <a:srgbClr val="464646"/>
                </a:solidFill>
                <a:latin typeface="Roboto Condensed Light" panose="02000000000000000000" pitchFamily="2" charset="0"/>
                <a:cs typeface="Arial Narrow"/>
              </a:rPr>
              <a:t>Steve. </a:t>
            </a:r>
            <a:r>
              <a:rPr lang="en-CA" sz="1200" spc="-27">
                <a:solidFill>
                  <a:srgbClr val="464646"/>
                </a:solidFill>
                <a:latin typeface="Roboto Condensed Light" panose="02000000000000000000" pitchFamily="2" charset="0"/>
                <a:cs typeface="Arial Narrow"/>
              </a:rPr>
              <a:t>“The Case </a:t>
            </a:r>
            <a:r>
              <a:rPr lang="en-CA" sz="1200" spc="-30">
                <a:solidFill>
                  <a:srgbClr val="464646"/>
                </a:solidFill>
                <a:latin typeface="Roboto Condensed Light" panose="02000000000000000000" pitchFamily="2" charset="0"/>
                <a:cs typeface="Arial Narrow"/>
              </a:rPr>
              <a:t>Against Agile: </a:t>
            </a:r>
            <a:r>
              <a:rPr lang="en-CA" sz="1200" spc="-64">
                <a:solidFill>
                  <a:srgbClr val="464646"/>
                </a:solidFill>
                <a:latin typeface="Roboto Condensed Light" panose="02000000000000000000" pitchFamily="2" charset="0"/>
                <a:cs typeface="Arial Narrow"/>
              </a:rPr>
              <a:t>Ten </a:t>
            </a:r>
            <a:r>
              <a:rPr lang="en-CA" sz="1200" spc="-33">
                <a:solidFill>
                  <a:srgbClr val="464646"/>
                </a:solidFill>
                <a:latin typeface="Roboto Condensed Light" panose="02000000000000000000" pitchFamily="2" charset="0"/>
                <a:cs typeface="Arial Narrow"/>
              </a:rPr>
              <a:t>Perennial Management Objections.” </a:t>
            </a:r>
            <a:r>
              <a:rPr lang="en-CA" sz="1200" spc="-36">
                <a:solidFill>
                  <a:srgbClr val="464646"/>
                </a:solidFill>
                <a:latin typeface="Roboto Condensed Light" panose="02000000000000000000" pitchFamily="2" charset="0"/>
                <a:cs typeface="Arial Narrow"/>
              </a:rPr>
              <a:t>Forbes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12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Apr.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0076B7"/>
                </a:solidFill>
                <a:latin typeface="Roboto Condensed Light" panose="02000000000000000000" pitchFamily="2" charset="0"/>
                <a:cs typeface="Arial Narrow"/>
              </a:rPr>
              <a:t> the-case-against-agile-ten-perennial-management-objections/&gt;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0" err="1">
                <a:solidFill>
                  <a:srgbClr val="464646"/>
                </a:solidFill>
                <a:latin typeface="Roboto Condensed Light" panose="02000000000000000000" pitchFamily="2" charset="0"/>
                <a:cs typeface="Arial Narrow"/>
              </a:rPr>
              <a:t>Estis</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Ryan.</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“Blowing</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up</a:t>
            </a:r>
            <a:r>
              <a:rPr lang="en-CA" sz="1200" spc="-61">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Review:</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Interview</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Adobe’s</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Donna</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Morris.”</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Ryan  </a:t>
            </a:r>
            <a:r>
              <a:rPr lang="en-CA" sz="1200" spc="-30" err="1">
                <a:solidFill>
                  <a:srgbClr val="464646"/>
                </a:solidFill>
                <a:latin typeface="Roboto Condensed Light" panose="02000000000000000000" pitchFamily="2" charset="0"/>
                <a:cs typeface="Arial Narrow"/>
              </a:rPr>
              <a:t>Estis</a:t>
            </a:r>
            <a:r>
              <a:rPr lang="en-CA" sz="1200" spc="-61">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&amp;</a:t>
            </a:r>
            <a:r>
              <a:rPr lang="en-CA" sz="1200" spc="-118">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Associates.</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&lt;</a:t>
            </a:r>
            <a:r>
              <a:rPr lang="en-CA" sz="1200" spc="-36">
                <a:solidFill>
                  <a:srgbClr val="00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lvl="0"/>
            <a:endParaRPr lang="en-US"/>
          </a:p>
        </p:txBody>
      </p:sp>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0" indent="0" algn="l">
              <a:lnSpc>
                <a:spcPct val="110000"/>
              </a:lnSpc>
              <a:spcAft>
                <a:spcPts val="1200"/>
              </a:spcAft>
              <a:buNone/>
              <a:defRPr sz="1200" baseline="0">
                <a:solidFill>
                  <a:srgbClr val="000000"/>
                </a:solidFill>
                <a:latin typeface="Roboto Condensed Light" panose="02000000000000000000" pitchFamily="2" charset="0"/>
              </a:defRPr>
            </a:lvl1pPr>
          </a:lstStyle>
          <a:p>
            <a:pPr marL="7701" marR="242975" algn="just">
              <a:spcBef>
                <a:spcPts val="55"/>
              </a:spcBef>
            </a:pPr>
            <a:r>
              <a:rPr lang="en-CA" sz="1200" spc="-30" err="1">
                <a:solidFill>
                  <a:srgbClr val="464646"/>
                </a:solidFill>
                <a:latin typeface="Roboto Condensed Light" panose="02000000000000000000" pitchFamily="2" charset="0"/>
                <a:cs typeface="Arial Narrow"/>
              </a:rPr>
              <a:t>Bersin</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Josh.</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“Time</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to</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Scrap</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Appraisals?”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Forbes</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5</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Web.  </a:t>
            </a:r>
            <a:r>
              <a:rPr lang="en-CA" sz="1200" spc="-21">
                <a:solidFill>
                  <a:srgbClr val="464646"/>
                </a:solidFill>
                <a:latin typeface="Roboto Condensed Light" panose="02000000000000000000" pitchFamily="2" charset="0"/>
                <a:cs typeface="Arial Narrow"/>
              </a:rPr>
              <a:t>30 </a:t>
            </a:r>
            <a:r>
              <a:rPr lang="en-CA" sz="1200" spc="-24">
                <a:solidFill>
                  <a:srgbClr val="464646"/>
                </a:solidFill>
                <a:latin typeface="Roboto Condensed Light" panose="02000000000000000000" pitchFamily="2" charset="0"/>
                <a:cs typeface="Arial Narrow"/>
              </a:rPr>
              <a:t>Oct </a:t>
            </a:r>
            <a:r>
              <a:rPr lang="en-CA" sz="1200" spc="-30">
                <a:solidFill>
                  <a:srgbClr val="464646"/>
                </a:solidFill>
                <a:latin typeface="Roboto Condensed Light" panose="02000000000000000000" pitchFamily="2" charset="0"/>
                <a:cs typeface="Arial Narrow"/>
              </a:rPr>
              <a:t>2013. </a:t>
            </a:r>
            <a:r>
              <a:rPr lang="en-CA" sz="1200" spc="-36">
                <a:solidFill>
                  <a:srgbClr val="00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0076B7"/>
                </a:solidFill>
                <a:latin typeface="Roboto Condensed Light" panose="02000000000000000000" pitchFamily="2" charset="0"/>
                <a:cs typeface="Arial Narrow"/>
              </a:rPr>
              <a:t> </a:t>
            </a:r>
            <a:r>
              <a:rPr lang="en-CA" sz="1200" spc="-33">
                <a:solidFill>
                  <a:srgbClr val="0076B7"/>
                </a:solidFill>
                <a:latin typeface="Roboto Condensed Light" panose="02000000000000000000" pitchFamily="2" charset="0"/>
                <a:cs typeface="Arial Narrow"/>
              </a:rPr>
              <a:t>appraisals/&gt;</a:t>
            </a:r>
            <a:r>
              <a:rPr lang="en-CA" sz="1200" spc="-33">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a:solidFill>
                  <a:srgbClr val="464646"/>
                </a:solidFill>
                <a:latin typeface="Roboto Condensed Light" panose="02000000000000000000" pitchFamily="2" charset="0"/>
                <a:cs typeface="Arial Narrow"/>
              </a:rPr>
              <a:t>Cheese,</a:t>
            </a:r>
            <a:r>
              <a:rPr lang="en-CA" sz="1200" spc="-67">
                <a:solidFill>
                  <a:srgbClr val="464646"/>
                </a:solidFill>
                <a:latin typeface="Roboto Condensed Light" panose="02000000000000000000" pitchFamily="2" charset="0"/>
                <a:cs typeface="Arial Narrow"/>
              </a:rPr>
              <a:t> </a:t>
            </a:r>
            <a:r>
              <a:rPr lang="en-CA" sz="1200" spc="-39">
                <a:solidFill>
                  <a:srgbClr val="464646"/>
                </a:solidFill>
                <a:latin typeface="Roboto Condensed Light" panose="02000000000000000000" pitchFamily="2" charset="0"/>
                <a:cs typeface="Arial Narrow"/>
              </a:rPr>
              <a:t>Peter,</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Creating</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an</a:t>
            </a:r>
            <a:r>
              <a:rPr lang="en-CA" sz="1200" spc="-12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Agile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Organization.”</a:t>
            </a:r>
            <a:r>
              <a:rPr lang="en-CA" sz="1200" spc="-12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Accenture.</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2009.</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00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0076B7"/>
                </a:solidFill>
                <a:latin typeface="Roboto Condensed Light" panose="02000000000000000000" pitchFamily="2" charset="0"/>
                <a:cs typeface="Arial Narrow"/>
              </a:rPr>
              <a:t> </a:t>
            </a:r>
            <a:r>
              <a:rPr lang="en-CA" sz="1200" spc="-30">
                <a:solidFill>
                  <a:srgbClr val="0076B7"/>
                </a:solidFill>
                <a:latin typeface="Roboto Condensed Light" panose="02000000000000000000" pitchFamily="2" charset="0"/>
                <a:cs typeface="Arial Narrow"/>
              </a:rPr>
              <a:t>pdf&gt;</a:t>
            </a:r>
            <a:r>
              <a:rPr lang="en-CA" sz="1200" spc="-30">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err="1">
                <a:solidFill>
                  <a:srgbClr val="464646"/>
                </a:solidFill>
                <a:latin typeface="Roboto Condensed Light" panose="02000000000000000000" pitchFamily="2" charset="0"/>
                <a:cs typeface="Arial Narrow"/>
              </a:rPr>
              <a:t>Croxon</a:t>
            </a:r>
            <a:r>
              <a:rPr lang="en-CA" sz="1200" spc="-30">
                <a:solidFill>
                  <a:srgbClr val="464646"/>
                </a:solidFill>
                <a:latin typeface="Roboto Condensed Light" panose="02000000000000000000" pitchFamily="2" charset="0"/>
                <a:cs typeface="Arial Narrow"/>
              </a:rPr>
              <a: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“Dinner</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Series:</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Management</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30" err="1">
                <a:solidFill>
                  <a:srgbClr val="464646"/>
                </a:solidFill>
                <a:latin typeface="Roboto Condensed Light" panose="02000000000000000000" pitchFamily="2" charset="0"/>
                <a:cs typeface="Arial Narrow"/>
              </a:rPr>
              <a:t>Croxon</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from</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CBC’s  ‘Dragon’s </a:t>
            </a:r>
            <a:r>
              <a:rPr lang="en-CA" sz="1200" spc="-30">
                <a:solidFill>
                  <a:srgbClr val="464646"/>
                </a:solidFill>
                <a:latin typeface="Roboto Condensed Light" panose="02000000000000000000" pitchFamily="2" charset="0"/>
                <a:cs typeface="Arial Narrow"/>
              </a:rPr>
              <a:t>Den’” </a:t>
            </a:r>
            <a:r>
              <a:rPr lang="en-CA" sz="1200" spc="-49">
                <a:solidFill>
                  <a:srgbClr val="464646"/>
                </a:solidFill>
                <a:latin typeface="Roboto Condensed Light" panose="02000000000000000000" pitchFamily="2" charset="0"/>
                <a:cs typeface="Arial Narrow"/>
              </a:rPr>
              <a:t>HRPA Toronto </a:t>
            </a:r>
            <a:r>
              <a:rPr lang="en-CA" sz="1200" spc="-39">
                <a:solidFill>
                  <a:srgbClr val="464646"/>
                </a:solidFill>
                <a:latin typeface="Roboto Condensed Light" panose="02000000000000000000" pitchFamily="2" charset="0"/>
                <a:cs typeface="Arial Narrow"/>
              </a:rPr>
              <a:t>Chapter. </a:t>
            </a:r>
            <a:r>
              <a:rPr lang="en-CA" sz="1200" spc="-33">
                <a:solidFill>
                  <a:srgbClr val="464646"/>
                </a:solidFill>
                <a:latin typeface="Roboto Condensed Light" panose="02000000000000000000" pitchFamily="2" charset="0"/>
                <a:cs typeface="Arial Narrow"/>
              </a:rPr>
              <a:t>Sheraton </a:t>
            </a:r>
            <a:r>
              <a:rPr lang="en-CA" sz="1200" spc="-30">
                <a:solidFill>
                  <a:srgbClr val="464646"/>
                </a:solidFill>
                <a:latin typeface="Roboto Condensed Light" panose="02000000000000000000" pitchFamily="2" charset="0"/>
                <a:cs typeface="Arial Narrow"/>
              </a:rPr>
              <a:t>Hotel, </a:t>
            </a:r>
            <a:r>
              <a:rPr lang="en-CA" sz="1200" spc="-45">
                <a:solidFill>
                  <a:srgbClr val="464646"/>
                </a:solidFill>
                <a:latin typeface="Roboto Condensed Light" panose="02000000000000000000" pitchFamily="2" charset="0"/>
                <a:cs typeface="Arial Narrow"/>
              </a:rPr>
              <a:t>Toronto, </a:t>
            </a:r>
            <a:r>
              <a:rPr lang="en-CA" sz="1200" spc="-24">
                <a:solidFill>
                  <a:srgbClr val="464646"/>
                </a:solidFill>
                <a:latin typeface="Roboto Condensed Light" panose="02000000000000000000" pitchFamily="2" charset="0"/>
                <a:cs typeface="Arial Narrow"/>
              </a:rPr>
              <a:t>ON. </a:t>
            </a:r>
            <a:r>
              <a:rPr lang="en-CA" sz="1200" spc="-21">
                <a:solidFill>
                  <a:srgbClr val="464646"/>
                </a:solidFill>
                <a:latin typeface="Roboto Condensed Light" panose="02000000000000000000" pitchFamily="2" charset="0"/>
                <a:cs typeface="Arial Narrow"/>
              </a:rPr>
              <a:t>12 </a:t>
            </a:r>
            <a:r>
              <a:rPr lang="en-CA" sz="1200" spc="-49">
                <a:solidFill>
                  <a:srgbClr val="464646"/>
                </a:solidFill>
                <a:latin typeface="Roboto Condensed Light" panose="02000000000000000000" pitchFamily="2" charset="0"/>
                <a:cs typeface="Arial Narrow"/>
              </a:rPr>
              <a:t>Nov. </a:t>
            </a:r>
            <a:r>
              <a:rPr lang="en-CA" sz="1200" spc="-30">
                <a:solidFill>
                  <a:srgbClr val="464646"/>
                </a:solidFill>
                <a:latin typeface="Roboto Condensed Light" panose="02000000000000000000" pitchFamily="2" charset="0"/>
                <a:cs typeface="Arial Narrow"/>
              </a:rPr>
              <a:t>2013. </a:t>
            </a:r>
            <a:r>
              <a:rPr lang="en-CA" sz="1200" spc="-36">
                <a:solidFill>
                  <a:srgbClr val="464646"/>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err="1">
                <a:solidFill>
                  <a:srgbClr val="464646"/>
                </a:solidFill>
                <a:latin typeface="Roboto Condensed Light" panose="02000000000000000000" pitchFamily="2" charset="0"/>
                <a:cs typeface="Arial Narrow"/>
              </a:rPr>
              <a:t>Culbert</a:t>
            </a:r>
            <a:r>
              <a:rPr lang="en-CA" sz="1200" spc="-33">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Samuel. </a:t>
            </a:r>
            <a:r>
              <a:rPr lang="en-CA" sz="1200" spc="-24">
                <a:solidFill>
                  <a:srgbClr val="464646"/>
                </a:solidFill>
                <a:latin typeface="Roboto Condensed Light" panose="02000000000000000000" pitchFamily="2" charset="0"/>
                <a:cs typeface="Arial Narrow"/>
              </a:rPr>
              <a:t>“10 </a:t>
            </a:r>
            <a:r>
              <a:rPr lang="en-CA" sz="1200" spc="-33">
                <a:solidFill>
                  <a:srgbClr val="464646"/>
                </a:solidFill>
                <a:latin typeface="Roboto Condensed Light" panose="02000000000000000000" pitchFamily="2" charset="0"/>
                <a:cs typeface="Arial Narrow"/>
              </a:rPr>
              <a:t>Reasons </a:t>
            </a:r>
            <a:r>
              <a:rPr lang="en-CA" sz="1200" spc="-18">
                <a:solidFill>
                  <a:srgbClr val="464646"/>
                </a:solidFill>
                <a:latin typeface="Roboto Condensed Light" panose="02000000000000000000" pitchFamily="2" charset="0"/>
                <a:cs typeface="Arial Narrow"/>
              </a:rPr>
              <a:t>to </a:t>
            </a:r>
            <a:r>
              <a:rPr lang="en-CA" sz="1200" spc="-24">
                <a:solidFill>
                  <a:srgbClr val="464646"/>
                </a:solidFill>
                <a:latin typeface="Roboto Condensed Light" panose="02000000000000000000" pitchFamily="2" charset="0"/>
                <a:cs typeface="Arial Narrow"/>
              </a:rPr>
              <a:t>Get Rid </a:t>
            </a:r>
            <a:r>
              <a:rPr lang="en-CA" sz="1200" spc="-18">
                <a:solidFill>
                  <a:srgbClr val="464646"/>
                </a:solidFill>
                <a:latin typeface="Roboto Condensed Light" panose="02000000000000000000" pitchFamily="2" charset="0"/>
                <a:cs typeface="Arial Narrow"/>
              </a:rPr>
              <a:t>of </a:t>
            </a:r>
            <a:r>
              <a:rPr lang="en-CA" sz="1200" spc="-33">
                <a:solidFill>
                  <a:srgbClr val="464646"/>
                </a:solidFill>
                <a:latin typeface="Roboto Condensed Light" panose="02000000000000000000" pitchFamily="2" charset="0"/>
                <a:cs typeface="Arial Narrow"/>
              </a:rPr>
              <a:t>Performance Reviews.” </a:t>
            </a:r>
            <a:r>
              <a:rPr lang="en-CA" sz="1200" spc="-30">
                <a:solidFill>
                  <a:srgbClr val="464646"/>
                </a:solidFill>
                <a:latin typeface="Roboto Condensed Light" panose="02000000000000000000" pitchFamily="2" charset="0"/>
                <a:cs typeface="Arial Narrow"/>
              </a:rPr>
              <a:t>Huffington </a:t>
            </a:r>
            <a:r>
              <a:rPr lang="en-CA" sz="1200" spc="-27">
                <a:solidFill>
                  <a:srgbClr val="464646"/>
                </a:solidFill>
                <a:latin typeface="Roboto Condensed Light" panose="02000000000000000000" pitchFamily="2" charset="0"/>
                <a:cs typeface="Arial Narrow"/>
              </a:rPr>
              <a:t>Post </a:t>
            </a:r>
            <a:r>
              <a:rPr lang="en-CA" sz="1200" spc="-36">
                <a:solidFill>
                  <a:srgbClr val="464646"/>
                </a:solidFill>
                <a:latin typeface="Roboto Condensed Light" panose="02000000000000000000" pitchFamily="2" charset="0"/>
                <a:cs typeface="Arial Narrow"/>
              </a:rPr>
              <a:t>Business.  </a:t>
            </a:r>
            <a:r>
              <a:rPr lang="en-CA" sz="1200" spc="-21">
                <a:solidFill>
                  <a:srgbClr val="464646"/>
                </a:solidFill>
                <a:latin typeface="Roboto Condensed Light" panose="02000000000000000000" pitchFamily="2" charset="0"/>
                <a:cs typeface="Arial Narrow"/>
              </a:rPr>
              <a:t>18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Dec.</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28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0076B7"/>
                </a:solidFill>
                <a:latin typeface="Roboto Condensed Light" panose="02000000000000000000" pitchFamily="2" charset="0"/>
                <a:cs typeface="Arial Narrow"/>
              </a:rPr>
              <a:t> reviews_b_2325104.html&gt;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a:solidFill>
                  <a:srgbClr val="464646"/>
                </a:solidFill>
                <a:latin typeface="Roboto Condensed Light" panose="02000000000000000000" pitchFamily="2" charset="0"/>
                <a:cs typeface="Arial Narrow"/>
              </a:rPr>
              <a:t>Denning, </a:t>
            </a:r>
            <a:r>
              <a:rPr lang="en-CA" sz="1200" spc="-30">
                <a:solidFill>
                  <a:srgbClr val="464646"/>
                </a:solidFill>
                <a:latin typeface="Roboto Condensed Light" panose="02000000000000000000" pitchFamily="2" charset="0"/>
                <a:cs typeface="Arial Narrow"/>
              </a:rPr>
              <a:t>Steve. </a:t>
            </a:r>
            <a:r>
              <a:rPr lang="en-CA" sz="1200" spc="-27">
                <a:solidFill>
                  <a:srgbClr val="464646"/>
                </a:solidFill>
                <a:latin typeface="Roboto Condensed Light" panose="02000000000000000000" pitchFamily="2" charset="0"/>
                <a:cs typeface="Arial Narrow"/>
              </a:rPr>
              <a:t>“The Case </a:t>
            </a:r>
            <a:r>
              <a:rPr lang="en-CA" sz="1200" spc="-30">
                <a:solidFill>
                  <a:srgbClr val="464646"/>
                </a:solidFill>
                <a:latin typeface="Roboto Condensed Light" panose="02000000000000000000" pitchFamily="2" charset="0"/>
                <a:cs typeface="Arial Narrow"/>
              </a:rPr>
              <a:t>Against Agile: </a:t>
            </a:r>
            <a:r>
              <a:rPr lang="en-CA" sz="1200" spc="-64">
                <a:solidFill>
                  <a:srgbClr val="464646"/>
                </a:solidFill>
                <a:latin typeface="Roboto Condensed Light" panose="02000000000000000000" pitchFamily="2" charset="0"/>
                <a:cs typeface="Arial Narrow"/>
              </a:rPr>
              <a:t>Ten </a:t>
            </a:r>
            <a:r>
              <a:rPr lang="en-CA" sz="1200" spc="-33">
                <a:solidFill>
                  <a:srgbClr val="464646"/>
                </a:solidFill>
                <a:latin typeface="Roboto Condensed Light" panose="02000000000000000000" pitchFamily="2" charset="0"/>
                <a:cs typeface="Arial Narrow"/>
              </a:rPr>
              <a:t>Perennial Management Objections.” </a:t>
            </a:r>
            <a:r>
              <a:rPr lang="en-CA" sz="1200" spc="-36">
                <a:solidFill>
                  <a:srgbClr val="464646"/>
                </a:solidFill>
                <a:latin typeface="Roboto Condensed Light" panose="02000000000000000000" pitchFamily="2" charset="0"/>
                <a:cs typeface="Arial Narrow"/>
              </a:rPr>
              <a:t>Forbes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12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Apr.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0076B7"/>
                </a:solidFill>
                <a:latin typeface="Roboto Condensed Light" panose="02000000000000000000" pitchFamily="2" charset="0"/>
                <a:cs typeface="Arial Narrow"/>
              </a:rPr>
              <a:t> the-case-against-agile-ten-perennial-management-objections/&gt;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0" err="1">
                <a:solidFill>
                  <a:srgbClr val="464646"/>
                </a:solidFill>
                <a:latin typeface="Roboto Condensed Light" panose="02000000000000000000" pitchFamily="2" charset="0"/>
                <a:cs typeface="Arial Narrow"/>
              </a:rPr>
              <a:t>Estis</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Ryan.</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“Blowing</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up</a:t>
            </a:r>
            <a:r>
              <a:rPr lang="en-CA" sz="1200" spc="-61">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Review:</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Interview</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Adobe’s</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Donna</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Morris.”</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Ryan  </a:t>
            </a:r>
            <a:r>
              <a:rPr lang="en-CA" sz="1200" spc="-30" err="1">
                <a:solidFill>
                  <a:srgbClr val="464646"/>
                </a:solidFill>
                <a:latin typeface="Roboto Condensed Light" panose="02000000000000000000" pitchFamily="2" charset="0"/>
                <a:cs typeface="Arial Narrow"/>
              </a:rPr>
              <a:t>Estis</a:t>
            </a:r>
            <a:r>
              <a:rPr lang="en-CA" sz="1200" spc="-61">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&amp;</a:t>
            </a:r>
            <a:r>
              <a:rPr lang="en-CA" sz="1200" spc="-118">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Associates.</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&lt;</a:t>
            </a:r>
            <a:r>
              <a:rPr lang="en-CA" sz="1200" spc="-36">
                <a:solidFill>
                  <a:srgbClr val="00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lvl="0"/>
            <a:endParaRPr lang="en-US"/>
          </a:p>
        </p:txBody>
      </p:sp>
    </p:spTree>
    <p:extLst>
      <p:ext uri="{BB962C8B-B14F-4D97-AF65-F5344CB8AC3E}">
        <p14:creationId xmlns:p14="http://schemas.microsoft.com/office/powerpoint/2010/main" val="11938110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7885768"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5" y="3114371"/>
            <a:ext cx="6678613" cy="24039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60999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2"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524049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608376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59025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Content Slide-Dark-bk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5BD26176-8E72-8545-BF35-F0975CEECAC1}"/>
              </a:ext>
            </a:extLst>
          </p:cNvPr>
          <p:cNvSpPr/>
          <p:nvPr userDrawn="1"/>
        </p:nvSpPr>
        <p:spPr>
          <a:xfrm>
            <a:off x="8005764" y="0"/>
            <a:ext cx="4187824" cy="6858000"/>
          </a:xfrm>
          <a:prstGeom prst="rect">
            <a:avLst/>
          </a:prstGeom>
          <a:gradFill>
            <a:gsLst>
              <a:gs pos="0">
                <a:srgbClr val="414141"/>
              </a:gs>
              <a:gs pos="85000">
                <a:schemeClr val="tx2">
                  <a:lumMod val="5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951967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3" y="6451496"/>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rPr>
              <a:t>Info-</a:t>
            </a:r>
            <a:r>
              <a:rPr lang="en-CA" sz="800" spc="-103">
                <a:solidFill>
                  <a:schemeClr val="tx1">
                    <a:lumMod val="50000"/>
                  </a:schemeClr>
                </a:solidFill>
                <a:latin typeface="Exo" panose="02000503000000000000" pitchFamily="2" charset="77"/>
              </a:rPr>
              <a:t>T</a:t>
            </a:r>
            <a:r>
              <a:rPr lang="en-CA" sz="800" spc="-15">
                <a:solidFill>
                  <a:schemeClr val="tx1">
                    <a:lumMod val="50000"/>
                  </a:schemeClr>
                </a:solidFill>
                <a:latin typeface="Exo" panose="02000503000000000000" pitchFamily="2" charset="77"/>
              </a:rPr>
              <a:t>ec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Researc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Grou</a:t>
            </a:r>
            <a:r>
              <a:rPr lang="en-CA" sz="800" spc="6">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5" y="3135637"/>
            <a:ext cx="5689600"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75701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39749"/>
            <a:ext cx="4967041" cy="1130188"/>
          </a:xfrm>
        </p:spPr>
        <p:txBody>
          <a:bodyPr>
            <a:noAutofit/>
          </a:bodyPr>
          <a:lstStyle>
            <a:lvl1pPr>
              <a:lnSpc>
                <a:spcPct val="90000"/>
              </a:lnSpc>
              <a:defRPr sz="3000" b="0" i="0"/>
            </a:lvl1pPr>
          </a:lstStyle>
          <a:p>
            <a:r>
              <a:rPr lang="en-US"/>
              <a:t>Click to edit Master title style</a:t>
            </a:r>
          </a:p>
        </p:txBody>
      </p:sp>
      <p:sp>
        <p:nvSpPr>
          <p:cNvPr id="8" name="Text Placeholder 4">
            <a:extLst>
              <a:ext uri="{FF2B5EF4-FFF2-40B4-BE49-F238E27FC236}">
                <a16:creationId xmlns:a16="http://schemas.microsoft.com/office/drawing/2014/main" id="{72B6490B-6D4F-0845-B0AE-4710BA366ADC}"/>
              </a:ext>
            </a:extLst>
          </p:cNvPr>
          <p:cNvSpPr>
            <a:spLocks noGrp="1"/>
          </p:cNvSpPr>
          <p:nvPr>
            <p:ph type="body" sz="quarter" idx="33"/>
          </p:nvPr>
        </p:nvSpPr>
        <p:spPr>
          <a:xfrm>
            <a:off x="371475" y="3135637"/>
            <a:ext cx="6678613" cy="264847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6896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ackCover-Light-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B9BD9F-7A9F-7349-BC43-F51F09199B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40258552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28191"/>
            <a:ext cx="4967041" cy="1130188"/>
          </a:xfrm>
        </p:spPr>
        <p:txBody>
          <a:bodyPr>
            <a:noAutofit/>
          </a:bodyPr>
          <a:lstStyle>
            <a:lvl1pPr>
              <a:lnSpc>
                <a:spcPct val="90000"/>
              </a:lnSpc>
              <a:defRPr sz="3000" b="0" i="0">
                <a:solidFill>
                  <a:srgbClr val="2576B7"/>
                </a:solidFill>
              </a:defRPr>
            </a:lvl1pPr>
          </a:lstStyle>
          <a:p>
            <a:r>
              <a:rPr lang="en-US"/>
              <a:t>Click to edit Master title style</a:t>
            </a:r>
          </a:p>
        </p:txBody>
      </p:sp>
      <p:sp>
        <p:nvSpPr>
          <p:cNvPr id="8" name="Text Placeholder 4">
            <a:extLst>
              <a:ext uri="{FF2B5EF4-FFF2-40B4-BE49-F238E27FC236}">
                <a16:creationId xmlns:a16="http://schemas.microsoft.com/office/drawing/2014/main" id="{E2FF14F4-5112-EB4A-875A-8BC71999E52F}"/>
              </a:ext>
            </a:extLst>
          </p:cNvPr>
          <p:cNvSpPr>
            <a:spLocks noGrp="1"/>
          </p:cNvSpPr>
          <p:nvPr>
            <p:ph type="body" sz="quarter" idx="33"/>
          </p:nvPr>
        </p:nvSpPr>
        <p:spPr>
          <a:xfrm>
            <a:off x="371475" y="3135637"/>
            <a:ext cx="6678613" cy="276543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886366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3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9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14">
            <a:extLst>
              <a:ext uri="{FF2B5EF4-FFF2-40B4-BE49-F238E27FC236}">
                <a16:creationId xmlns:a16="http://schemas.microsoft.com/office/drawing/2014/main" id="{4B8B8A6C-F3E5-4C48-A9BB-D5FCE566C12E}"/>
              </a:ext>
            </a:extLst>
          </p:cNvPr>
          <p:cNvSpPr>
            <a:spLocks noGrp="1"/>
          </p:cNvSpPr>
          <p:nvPr>
            <p:ph type="body" sz="quarter" idx="12"/>
          </p:nvPr>
        </p:nvSpPr>
        <p:spPr>
          <a:xfrm>
            <a:off x="371476" y="3127757"/>
            <a:ext cx="3744912" cy="2680175"/>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39749"/>
            <a:ext cx="4967041" cy="1130188"/>
          </a:xfrm>
        </p:spPr>
        <p:txBody>
          <a:bodyPr>
            <a:noAutofit/>
          </a:bodyPr>
          <a:lstStyle>
            <a:lvl1pPr>
              <a:lnSpc>
                <a:spcPct val="90000"/>
              </a:lnSpc>
              <a:defRPr sz="3000" b="0" i="0"/>
            </a:lvl1pPr>
          </a:lstStyle>
          <a:p>
            <a:r>
              <a:rPr lang="en-US"/>
              <a:t>Click to edit Master title style</a:t>
            </a:r>
          </a:p>
        </p:txBody>
      </p:sp>
    </p:spTree>
    <p:extLst>
      <p:ext uri="{BB962C8B-B14F-4D97-AF65-F5344CB8AC3E}">
        <p14:creationId xmlns:p14="http://schemas.microsoft.com/office/powerpoint/2010/main" val="367700942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Header / Subhead / Bodycopy">
    <p:spTree>
      <p:nvGrpSpPr>
        <p:cNvPr id="1" name=""/>
        <p:cNvGrpSpPr/>
        <p:nvPr/>
      </p:nvGrpSpPr>
      <p:grpSpPr>
        <a:xfrm>
          <a:off x="0" y="0"/>
          <a:ext cx="0" cy="0"/>
          <a:chOff x="0" y="0"/>
          <a:chExt cx="0" cy="0"/>
        </a:xfrm>
      </p:grpSpPr>
      <p:cxnSp>
        <p:nvCxnSpPr>
          <p:cNvPr id="11" name="Straight Connector 10"/>
          <p:cNvCxnSpPr/>
          <p:nvPr userDrawn="1"/>
        </p:nvCxnSpPr>
        <p:spPr>
          <a:xfrm>
            <a:off x="431427" y="1124744"/>
            <a:ext cx="11330734" cy="0"/>
          </a:xfrm>
          <a:prstGeom prst="line">
            <a:avLst/>
          </a:prstGeom>
          <a:ln w="22225">
            <a:solidFill>
              <a:srgbClr val="45433E">
                <a:alpha val="41961"/>
              </a:srgbClr>
            </a:solidFill>
          </a:ln>
        </p:spPr>
        <p:style>
          <a:lnRef idx="1">
            <a:schemeClr val="accent1"/>
          </a:lnRef>
          <a:fillRef idx="0">
            <a:schemeClr val="accent1"/>
          </a:fillRef>
          <a:effectRef idx="0">
            <a:schemeClr val="accent1"/>
          </a:effectRef>
          <a:fontRef idx="minor">
            <a:schemeClr val="tx1"/>
          </a:fontRef>
        </p:style>
      </p:cxnSp>
      <p:sp>
        <p:nvSpPr>
          <p:cNvPr id="33" name="Text Placeholder 53"/>
          <p:cNvSpPr>
            <a:spLocks noGrp="1"/>
          </p:cNvSpPr>
          <p:nvPr>
            <p:ph type="body" sz="quarter" idx="19" hasCustomPrompt="1"/>
          </p:nvPr>
        </p:nvSpPr>
        <p:spPr>
          <a:xfrm>
            <a:off x="342946" y="1362076"/>
            <a:ext cx="11494996" cy="657225"/>
          </a:xfrm>
        </p:spPr>
        <p:txBody>
          <a:bodyPr/>
          <a:lstStyle>
            <a:lvl1pPr marL="0" marR="0" indent="0" algn="l" defTabSz="914400" rtl="0" eaLnBrk="0" fontAlgn="base" latinLnBrk="0" hangingPunct="0">
              <a:lnSpc>
                <a:spcPct val="100000"/>
              </a:lnSpc>
              <a:spcBef>
                <a:spcPts val="0"/>
              </a:spcBef>
              <a:spcAft>
                <a:spcPct val="0"/>
              </a:spcAft>
              <a:buClr>
                <a:schemeClr val="tx1"/>
              </a:buClr>
              <a:buSzPct val="120000"/>
              <a:buFont typeface="Arial" pitchFamily="34" charset="0"/>
              <a:buNone/>
              <a:tabLst/>
              <a:defRPr sz="1800" b="1" baseline="0"/>
            </a:lvl1pPr>
            <a:lvl2pPr marL="228600" indent="-228600">
              <a:defRPr sz="1400"/>
            </a:lvl2pPr>
            <a:lvl3pPr marL="228600" indent="-228600">
              <a:defRPr sz="1400"/>
            </a:lvl3pPr>
            <a:lvl4pPr marL="228600" indent="-228600">
              <a:defRPr sz="1400"/>
            </a:lvl4pPr>
            <a:lvl5pPr marL="228600" indent="-228600">
              <a:defRPr sz="1400"/>
            </a:lvl5pPr>
          </a:lstStyle>
          <a:p>
            <a:pPr lvl="0"/>
            <a:r>
              <a:rPr lang="en-US" dirty="0"/>
              <a:t>Page Subhead (Arial, 18pt Bold) </a:t>
            </a:r>
          </a:p>
        </p:txBody>
      </p:sp>
      <p:sp>
        <p:nvSpPr>
          <p:cNvPr id="12" name="Title 1"/>
          <p:cNvSpPr>
            <a:spLocks noGrp="1"/>
          </p:cNvSpPr>
          <p:nvPr>
            <p:ph type="title" hasCustomPrompt="1"/>
          </p:nvPr>
        </p:nvSpPr>
        <p:spPr>
          <a:xfrm>
            <a:off x="335404" y="260648"/>
            <a:ext cx="11502538" cy="864096"/>
          </a:xfrm>
        </p:spPr>
        <p:txBody>
          <a:bodyPr/>
          <a:lstStyle>
            <a:lvl1pPr algn="l">
              <a:lnSpc>
                <a:spcPts val="2600"/>
              </a:lnSpc>
              <a:defRPr sz="2400" baseline="0">
                <a:solidFill>
                  <a:schemeClr val="tx1"/>
                </a:solidFill>
              </a:defRPr>
            </a:lvl1pPr>
          </a:lstStyle>
          <a:p>
            <a:r>
              <a:rPr lang="en-US" dirty="0"/>
              <a:t>Page Header (Georgia, 24pt) </a:t>
            </a:r>
            <a:endParaRPr lang="en-CA" dirty="0"/>
          </a:p>
        </p:txBody>
      </p:sp>
      <p:sp>
        <p:nvSpPr>
          <p:cNvPr id="55" name="Text Placeholder 41"/>
          <p:cNvSpPr>
            <a:spLocks noGrp="1"/>
          </p:cNvSpPr>
          <p:nvPr>
            <p:ph type="body" sz="quarter" idx="16" hasCustomPrompt="1"/>
          </p:nvPr>
        </p:nvSpPr>
        <p:spPr>
          <a:xfrm>
            <a:off x="332447" y="2022216"/>
            <a:ext cx="11505494" cy="4313785"/>
          </a:xfrm>
        </p:spPr>
        <p:txBody>
          <a:bodyPr/>
          <a:lstStyle>
            <a:lvl1pPr marL="174625" indent="-174625">
              <a:lnSpc>
                <a:spcPct val="100000"/>
              </a:lnSpc>
              <a:spcBef>
                <a:spcPts val="500"/>
              </a:spcBef>
              <a:buClr>
                <a:schemeClr val="tx1"/>
              </a:buClr>
              <a:buSzPct val="120000"/>
              <a:buFont typeface="Arial" pitchFamily="34" charset="0"/>
              <a:buChar char="•"/>
              <a:defRPr sz="1200" baseline="0"/>
            </a:lvl1pPr>
            <a:lvl2pPr marL="361950" indent="-180975">
              <a:lnSpc>
                <a:spcPct val="100000"/>
              </a:lnSpc>
              <a:spcBef>
                <a:spcPts val="500"/>
              </a:spcBef>
              <a:buClr>
                <a:schemeClr val="tx1"/>
              </a:buClr>
              <a:buSzPct val="150000"/>
              <a:buFont typeface="Arial" pitchFamily="34" charset="0"/>
              <a:buChar char="◦"/>
              <a:defRPr sz="1200"/>
            </a:lvl2pPr>
            <a:lvl3pPr marL="542925" indent="-180975">
              <a:lnSpc>
                <a:spcPct val="100000"/>
              </a:lnSpc>
              <a:spcBef>
                <a:spcPts val="500"/>
              </a:spcBef>
              <a:buClr>
                <a:schemeClr val="tx1"/>
              </a:buClr>
              <a:buSzPct val="100000"/>
              <a:buFont typeface="Arial" pitchFamily="34" charset="0"/>
              <a:buChar char="–"/>
              <a:defRPr sz="1200" baseline="0"/>
            </a:lvl3pPr>
            <a:lvl4pPr marL="714375" indent="-171450">
              <a:lnSpc>
                <a:spcPct val="100000"/>
              </a:lnSpc>
              <a:spcBef>
                <a:spcPts val="500"/>
              </a:spcBef>
              <a:buSzPct val="100000"/>
              <a:buFont typeface="Wingdings" pitchFamily="2" charset="2"/>
              <a:buChar char="§"/>
              <a:defRPr sz="1200"/>
            </a:lvl4pPr>
            <a:lvl5pPr marL="1614488" indent="-174625">
              <a:lnSpc>
                <a:spcPts val="1350"/>
              </a:lnSpc>
              <a:spcBef>
                <a:spcPts val="500"/>
              </a:spcBef>
              <a:buSzPct val="150000"/>
              <a:buFont typeface="Arial" pitchFamily="34" charset="0"/>
              <a:buChar char="◦"/>
              <a:tabLst/>
              <a:defRPr sz="1200" baseline="0"/>
            </a:lvl5pPr>
          </a:lstStyle>
          <a:p>
            <a:pPr lvl="0"/>
            <a:r>
              <a:rPr lang="en-US" dirty="0"/>
              <a:t>First Level (Arial, 12pt)</a:t>
            </a:r>
          </a:p>
          <a:p>
            <a:pPr lvl="1"/>
            <a:r>
              <a:rPr lang="en-US" dirty="0"/>
              <a:t>Second Level (Arial, 12pt)</a:t>
            </a:r>
          </a:p>
          <a:p>
            <a:pPr lvl="2"/>
            <a:r>
              <a:rPr lang="en-US" dirty="0"/>
              <a:t>Third Level (Arial, 12pt)</a:t>
            </a:r>
          </a:p>
          <a:p>
            <a:pPr lvl="3"/>
            <a:r>
              <a:rPr lang="en-US" dirty="0"/>
              <a:t>Forth Level (Arial, 12pt)</a:t>
            </a:r>
          </a:p>
          <a:p>
            <a:pPr lvl="1"/>
            <a:endParaRPr lang="en-US" dirty="0"/>
          </a:p>
        </p:txBody>
      </p:sp>
    </p:spTree>
    <p:extLst>
      <p:ext uri="{BB962C8B-B14F-4D97-AF65-F5344CB8AC3E}">
        <p14:creationId xmlns:p14="http://schemas.microsoft.com/office/powerpoint/2010/main" val="260851949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cSld name="Header Only">
    <p:spTree>
      <p:nvGrpSpPr>
        <p:cNvPr id="1" name=""/>
        <p:cNvGrpSpPr/>
        <p:nvPr/>
      </p:nvGrpSpPr>
      <p:grpSpPr>
        <a:xfrm>
          <a:off x="0" y="0"/>
          <a:ext cx="0" cy="0"/>
          <a:chOff x="0" y="0"/>
          <a:chExt cx="0" cy="0"/>
        </a:xfrm>
      </p:grpSpPr>
      <p:cxnSp>
        <p:nvCxnSpPr>
          <p:cNvPr id="11" name="Straight Connector 10"/>
          <p:cNvCxnSpPr/>
          <p:nvPr userDrawn="1"/>
        </p:nvCxnSpPr>
        <p:spPr>
          <a:xfrm>
            <a:off x="431427" y="1124744"/>
            <a:ext cx="11330734" cy="0"/>
          </a:xfrm>
          <a:prstGeom prst="line">
            <a:avLst/>
          </a:prstGeom>
          <a:ln w="22225">
            <a:solidFill>
              <a:srgbClr val="45433E">
                <a:alpha val="41961"/>
              </a:srgbClr>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335404" y="260648"/>
            <a:ext cx="11502538" cy="864096"/>
          </a:xfrm>
        </p:spPr>
        <p:txBody>
          <a:bodyPr/>
          <a:lstStyle>
            <a:lvl1pPr algn="l">
              <a:lnSpc>
                <a:spcPts val="2600"/>
              </a:lnSpc>
              <a:defRPr sz="2400" baseline="0">
                <a:solidFill>
                  <a:schemeClr val="tx1"/>
                </a:solidFill>
              </a:defRPr>
            </a:lvl1pPr>
          </a:lstStyle>
          <a:p>
            <a:r>
              <a:rPr lang="en-US" dirty="0"/>
              <a:t>Page Header (Georgia, 24pt) </a:t>
            </a:r>
            <a:endParaRPr lang="en-CA" dirty="0"/>
          </a:p>
        </p:txBody>
      </p:sp>
    </p:spTree>
    <p:extLst>
      <p:ext uri="{BB962C8B-B14F-4D97-AF65-F5344CB8AC3E}">
        <p14:creationId xmlns:p14="http://schemas.microsoft.com/office/powerpoint/2010/main" val="23801610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Cover-Dar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5D97B2C-35D2-554F-8B16-5AA9817BCA13}"/>
              </a:ext>
            </a:extLst>
          </p:cNvPr>
          <p:cNvSpPr>
            <a:spLocks noGrp="1"/>
          </p:cNvSpPr>
          <p:nvPr>
            <p:ph type="body" sz="quarter" idx="10" hasCustomPrompt="1"/>
          </p:nvPr>
        </p:nvSpPr>
        <p:spPr>
          <a:xfrm>
            <a:off x="650874" y="1079498"/>
            <a:ext cx="7385845" cy="1306512"/>
          </a:xfrm>
          <a:prstGeom prst="rect">
            <a:avLst/>
          </a:prstGeom>
        </p:spPr>
        <p:txBody>
          <a:bodyPr/>
          <a:lstStyle>
            <a:lvl1pPr>
              <a:lnSpc>
                <a:spcPct val="90000"/>
              </a:lnSpc>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Observe the Evolution of Quantum Capacity</a:t>
            </a:r>
          </a:p>
        </p:txBody>
      </p:sp>
      <p:sp>
        <p:nvSpPr>
          <p:cNvPr id="4" name="Text Placeholder 12">
            <a:extLst>
              <a:ext uri="{FF2B5EF4-FFF2-40B4-BE49-F238E27FC236}">
                <a16:creationId xmlns:a16="http://schemas.microsoft.com/office/drawing/2014/main" id="{680E6FFC-D1FC-344A-A0F9-0EFE0FCC0C84}"/>
              </a:ext>
            </a:extLst>
          </p:cNvPr>
          <p:cNvSpPr>
            <a:spLocks noGrp="1"/>
          </p:cNvSpPr>
          <p:nvPr>
            <p:ph type="body" sz="quarter" idx="11" hasCustomPrompt="1"/>
          </p:nvPr>
        </p:nvSpPr>
        <p:spPr>
          <a:xfrm>
            <a:off x="650875" y="2482056"/>
            <a:ext cx="5703626" cy="1893887"/>
          </a:xfrm>
          <a:prstGeom prst="rect">
            <a:avLst/>
          </a:prstGeom>
        </p:spPr>
        <p:txBody>
          <a:bodyPr/>
          <a:lstStyle>
            <a:lvl1pPr>
              <a:lnSpc>
                <a:spcPct val="100000"/>
              </a:lnSpc>
              <a:defRPr sz="2400" b="0" i="0">
                <a:solidFill>
                  <a:schemeClr val="bg1"/>
                </a:solidFill>
                <a:latin typeface="Exo Ligh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13525999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9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14">
            <a:extLst>
              <a:ext uri="{FF2B5EF4-FFF2-40B4-BE49-F238E27FC236}">
                <a16:creationId xmlns:a16="http://schemas.microsoft.com/office/drawing/2014/main" id="{4B8B8A6C-F3E5-4C48-A9BB-D5FCE566C12E}"/>
              </a:ext>
            </a:extLst>
          </p:cNvPr>
          <p:cNvSpPr>
            <a:spLocks noGrp="1"/>
          </p:cNvSpPr>
          <p:nvPr>
            <p:ph type="body" sz="quarter" idx="12"/>
          </p:nvPr>
        </p:nvSpPr>
        <p:spPr>
          <a:xfrm>
            <a:off x="371476" y="3127757"/>
            <a:ext cx="3744912" cy="2680175"/>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8533862" cy="1130188"/>
          </a:xfrm>
        </p:spPr>
        <p:txBody>
          <a:bodyPr>
            <a:noAutofit/>
          </a:bodyPr>
          <a:lstStyle>
            <a:lvl1pPr>
              <a:lnSpc>
                <a:spcPct val="90000"/>
              </a:lnSpc>
              <a:defRPr b="0" i="0"/>
            </a:lvl1pPr>
          </a:lstStyle>
          <a:p>
            <a:r>
              <a:rPr lang="en-US"/>
              <a:t>Click to edit Master title style</a:t>
            </a:r>
          </a:p>
        </p:txBody>
      </p:sp>
    </p:spTree>
    <p:extLst>
      <p:ext uri="{BB962C8B-B14F-4D97-AF65-F5344CB8AC3E}">
        <p14:creationId xmlns:p14="http://schemas.microsoft.com/office/powerpoint/2010/main" val="103682355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Divider-Light-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C1543A14-FBE3-E74D-9BF8-2D7D77196EF2}"/>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CADED78A-D9C6-374D-B07F-1B03506009A5}"/>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4963842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Divid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E453C2-D989-DD4C-9EFE-3D02BE90C63E}"/>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E4A3061E-6A9C-E94C-9B08-2714448996A1}"/>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251743796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Divid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0F3D0AD-86D8-2D4D-BCBE-2699EBE711E0}"/>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4" name="Text Placeholder 12">
            <a:extLst>
              <a:ext uri="{FF2B5EF4-FFF2-40B4-BE49-F238E27FC236}">
                <a16:creationId xmlns:a16="http://schemas.microsoft.com/office/drawing/2014/main" id="{496569F5-6B5F-5241-8B9B-BA1EF9C35014}"/>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394273162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Divid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81DF0FFB-F8E2-464F-B20A-C02D00DFF9C1}"/>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4" name="Text Placeholder 12">
            <a:extLst>
              <a:ext uri="{FF2B5EF4-FFF2-40B4-BE49-F238E27FC236}">
                <a16:creationId xmlns:a16="http://schemas.microsoft.com/office/drawing/2014/main" id="{64BE1039-5896-F44C-ADFC-E9BCAF0CA51B}"/>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2508192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BackCov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4F0444-218F-494B-BC2E-F0EA2E530B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385188523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BackCover-Light-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B9BD9F-7A9F-7349-BC43-F51F09199B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223579486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2_BackCov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4F0444-218F-494B-BC2E-F0EA2E530B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29705843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_Back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CED2D3-C5F7-A340-9A6C-DD3EEEE7C8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141149973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BackCov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4F0444-218F-494B-BC2E-F0EA2E530B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279835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6" name="Text Placeholder 12">
            <a:extLst>
              <a:ext uri="{FF2B5EF4-FFF2-40B4-BE49-F238E27FC236}">
                <a16:creationId xmlns:a16="http://schemas.microsoft.com/office/drawing/2014/main" id="{85C6A1F9-C420-9640-AF59-2E698DB2C0A5}"/>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Keep track of a transformational technology as it evolves.</a:t>
            </a:r>
          </a:p>
        </p:txBody>
      </p:sp>
    </p:spTree>
    <p:extLst>
      <p:ext uri="{BB962C8B-B14F-4D97-AF65-F5344CB8AC3E}">
        <p14:creationId xmlns:p14="http://schemas.microsoft.com/office/powerpoint/2010/main" val="3079196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ack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CED2D3-C5F7-A340-9A6C-DD3EEEE7C8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85599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ackCov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4F0444-218F-494B-BC2E-F0EA2E530B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65108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81123"/>
      </p:ext>
    </p:extLst>
  </p:cSld>
  <p:clrMapOvr>
    <a:masterClrMapping/>
  </p:clrMapOvr>
  <p:extLst>
    <p:ext uri="{DCECCB84-F9BA-43D5-87BE-67443E8EF086}">
      <p15:sldGuideLst xmlns:p15="http://schemas.microsoft.com/office/powerpoint/2012/main">
        <p15:guide id="1" orient="horz" pos="57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6" y="530021"/>
            <a:ext cx="2644071"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8" marR="0" indent="-230188"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439738" algn="l"/>
              </a:tabLst>
              <a:defRPr sz="1600" b="0" i="0">
                <a:solidFill>
                  <a:srgbClr val="4A4A4A"/>
                </a:solidFill>
                <a:latin typeface="Montserrat Medium"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3968229900"/>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9739219" cy="1130188"/>
          </a:xfrm>
        </p:spPr>
        <p:txBody>
          <a:bodyPr>
            <a:noAutofit/>
          </a:bodyPr>
          <a:lstStyle>
            <a:lvl1pPr>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ct val="110000"/>
              </a:lnSpc>
              <a:buNone/>
              <a:defRPr sz="2000" b="0" i="0" spc="0">
                <a:solidFill>
                  <a:srgbClr val="4A4A4A"/>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200" indent="0">
              <a:lnSpc>
                <a:spcPct val="110000"/>
              </a:lnSpc>
              <a:spcBef>
                <a:spcPts val="0"/>
              </a:spcBef>
              <a:buNone/>
              <a:defRPr sz="1200" b="0" i="0">
                <a:solidFill>
                  <a:srgbClr val="2576B7"/>
                </a:solidFill>
                <a:latin typeface="Montserrat Medium" pitchFamily="2" charset="77"/>
                <a:cs typeface="Arial" panose="020B0604020202020204" pitchFamily="34" charset="0"/>
              </a:defRPr>
            </a:lvl2pPr>
            <a:lvl3pPr marL="914400" indent="0">
              <a:lnSpc>
                <a:spcPct val="110000"/>
              </a:lnSpc>
              <a:spcBef>
                <a:spcPts val="0"/>
              </a:spcBef>
              <a:buNone/>
              <a:defRPr sz="1200" b="0" i="0">
                <a:solidFill>
                  <a:srgbClr val="2576B7"/>
                </a:solidFill>
                <a:latin typeface="Montserrat Medium" pitchFamily="2" charset="77"/>
                <a:cs typeface="Arial" panose="020B0604020202020204" pitchFamily="34" charset="0"/>
              </a:defRPr>
            </a:lvl3pPr>
            <a:lvl4pPr marL="1371600" indent="0">
              <a:lnSpc>
                <a:spcPct val="110000"/>
              </a:lnSpc>
              <a:spcBef>
                <a:spcPts val="0"/>
              </a:spcBef>
              <a:buNone/>
              <a:defRPr sz="1200" b="0" i="0">
                <a:solidFill>
                  <a:srgbClr val="2576B7"/>
                </a:solidFill>
                <a:latin typeface="Montserrat Medium" pitchFamily="2" charset="77"/>
                <a:cs typeface="Arial" panose="020B0604020202020204" pitchFamily="34" charset="0"/>
              </a:defRPr>
            </a:lvl4pPr>
            <a:lvl5pPr marL="1828800" indent="0">
              <a:lnSpc>
                <a:spcPct val="110000"/>
              </a:lnSpc>
              <a:spcBef>
                <a:spcPts val="0"/>
              </a:spcBef>
              <a:buNone/>
              <a:defRPr sz="1200" b="0" i="0">
                <a:solidFill>
                  <a:srgbClr val="2576B7"/>
                </a:solidFill>
                <a:latin typeface="Montserrat Medium" pitchFamily="2" charset="77"/>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6" y="1753404"/>
            <a:ext cx="6661150" cy="4218417"/>
          </a:xfrm>
          <a:prstGeom prst="rect">
            <a:avLst/>
          </a:prstGeom>
        </p:spPr>
        <p:txBody>
          <a:bodyPr lIns="0" tIns="0" rIns="0" bIns="0"/>
          <a:lstStyle>
            <a:lvl1pPr marL="179388" indent="-179388">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7646507"/>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xecSummary-Situa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B5A0D7-1CFE-114F-BE64-C4BB6DE4825E}"/>
              </a:ext>
            </a:extLst>
          </p:cNvPr>
          <p:cNvSpPr/>
          <p:nvPr userDrawn="1"/>
        </p:nvSpPr>
        <p:spPr>
          <a:xfrm>
            <a:off x="1" y="0"/>
            <a:ext cx="3293806" cy="6858000"/>
          </a:xfrm>
          <a:prstGeom prst="rect">
            <a:avLst/>
          </a:prstGeom>
          <a:gradFill>
            <a:gsLst>
              <a:gs pos="27000">
                <a:srgbClr val="B3252E"/>
              </a:gs>
              <a:gs pos="100000">
                <a:schemeClr val="accent5">
                  <a:lumMod val="60000"/>
                  <a:lumOff val="40000"/>
                  <a:alpha val="83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defRPr b="0" i="0">
                <a:solidFill>
                  <a:schemeClr val="bg1"/>
                </a:solidFill>
              </a:defRPr>
            </a:lvl1pPr>
          </a:lstStyle>
          <a:p>
            <a:r>
              <a:rPr lang="en-US" dirty="0"/>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95A47295-3336-6046-B665-4016009884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886" t="2140" r="30868" b="8926"/>
          <a:stretch/>
        </p:blipFill>
        <p:spPr>
          <a:xfrm>
            <a:off x="0" y="2039815"/>
            <a:ext cx="3296168" cy="4816800"/>
          </a:xfrm>
          <a:prstGeom prst="rect">
            <a:avLst/>
          </a:prstGeom>
        </p:spPr>
      </p:pic>
      <p:sp>
        <p:nvSpPr>
          <p:cNvPr id="8" name="Text Placeholder 11">
            <a:extLst>
              <a:ext uri="{FF2B5EF4-FFF2-40B4-BE49-F238E27FC236}">
                <a16:creationId xmlns:a16="http://schemas.microsoft.com/office/drawing/2014/main" id="{E92CA91A-4327-E649-BDB7-0B30E06376CD}"/>
              </a:ext>
            </a:extLst>
          </p:cNvPr>
          <p:cNvSpPr>
            <a:spLocks noGrp="1"/>
          </p:cNvSpPr>
          <p:nvPr>
            <p:ph type="body" sz="quarter" idx="11"/>
          </p:nvPr>
        </p:nvSpPr>
        <p:spPr>
          <a:xfrm>
            <a:off x="367657" y="1643564"/>
            <a:ext cx="1938567" cy="1689100"/>
          </a:xfrm>
          <a:prstGeom prst="rect">
            <a:avLst/>
          </a:prstGeom>
        </p:spPr>
        <p:txBody>
          <a:bodyPr lIns="0" tIns="0" rIns="0" bIns="0" anchor="t">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F6687A7F-9C00-B742-8C4F-A99637E14E60}"/>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7345795"/>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xecSummary-Complic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12F0F0-7ED7-E04F-8CCE-E5086DAB9ED0}"/>
              </a:ext>
            </a:extLst>
          </p:cNvPr>
          <p:cNvSpPr/>
          <p:nvPr userDrawn="1"/>
        </p:nvSpPr>
        <p:spPr>
          <a:xfrm>
            <a:off x="1" y="0"/>
            <a:ext cx="3293806" cy="6858000"/>
          </a:xfrm>
          <a:prstGeom prst="rect">
            <a:avLst/>
          </a:prstGeom>
          <a:gradFill>
            <a:gsLst>
              <a:gs pos="5000">
                <a:srgbClr val="F17A26"/>
              </a:gs>
              <a:gs pos="99000">
                <a:schemeClr val="accent6">
                  <a:lumMod val="60000"/>
                  <a:lumOff val="40000"/>
                  <a:alpha val="86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8164E876-EF92-D04A-AD22-79C09C5D94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971" r="35825" b="19361"/>
          <a:stretch/>
        </p:blipFill>
        <p:spPr>
          <a:xfrm>
            <a:off x="-1" y="2074127"/>
            <a:ext cx="3289611" cy="4783874"/>
          </a:xfrm>
          <a:prstGeom prst="rect">
            <a:avLst/>
          </a:prstGeom>
        </p:spPr>
      </p:pic>
      <p:sp>
        <p:nvSpPr>
          <p:cNvPr id="15" name="Text Placeholder 11">
            <a:extLst>
              <a:ext uri="{FF2B5EF4-FFF2-40B4-BE49-F238E27FC236}">
                <a16:creationId xmlns:a16="http://schemas.microsoft.com/office/drawing/2014/main" id="{FBDCF573-0606-AE4B-81C3-75507023CE55}"/>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4">
            <a:extLst>
              <a:ext uri="{FF2B5EF4-FFF2-40B4-BE49-F238E27FC236}">
                <a16:creationId xmlns:a16="http://schemas.microsoft.com/office/drawing/2014/main" id="{671F3CAE-CECA-8E4D-8A10-590756C93A61}"/>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8836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xecSummary-Resolu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0109CA-D1B3-9242-AFBD-3B98EF620AB6}"/>
              </a:ext>
            </a:extLst>
          </p:cNvPr>
          <p:cNvSpPr/>
          <p:nvPr userDrawn="1"/>
        </p:nvSpPr>
        <p:spPr>
          <a:xfrm>
            <a:off x="1" y="0"/>
            <a:ext cx="3293806" cy="6858000"/>
          </a:xfrm>
          <a:prstGeom prst="rect">
            <a:avLst/>
          </a:prstGeom>
          <a:gradFill>
            <a:gsLst>
              <a:gs pos="21000">
                <a:srgbClr val="2B9E48"/>
              </a:gs>
              <a:gs pos="100000">
                <a:schemeClr val="accent4">
                  <a:lumMod val="60000"/>
                  <a:lumOff val="40000"/>
                  <a:alpha val="8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56E9B647-9AFE-2044-840F-85CE251FAB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971" t="7332" r="35825" b="19360"/>
          <a:stretch/>
        </p:blipFill>
        <p:spPr>
          <a:xfrm>
            <a:off x="0" y="2509025"/>
            <a:ext cx="3289610" cy="4348975"/>
          </a:xfrm>
          <a:prstGeom prst="rect">
            <a:avLst/>
          </a:prstGeom>
        </p:spPr>
      </p:pic>
      <p:sp>
        <p:nvSpPr>
          <p:cNvPr id="16" name="Text Placeholder 11">
            <a:extLst>
              <a:ext uri="{FF2B5EF4-FFF2-40B4-BE49-F238E27FC236}">
                <a16:creationId xmlns:a16="http://schemas.microsoft.com/office/drawing/2014/main" id="{1D7403FD-7A26-084E-889B-C321E8984873}"/>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Text Placeholder 4">
            <a:extLst>
              <a:ext uri="{FF2B5EF4-FFF2-40B4-BE49-F238E27FC236}">
                <a16:creationId xmlns:a16="http://schemas.microsoft.com/office/drawing/2014/main" id="{AA3D98B5-D921-874D-A4FE-904585B6DA69}"/>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4173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014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373356"/>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Keep track of a transformational technology as it evolves.</a:t>
            </a:r>
          </a:p>
        </p:txBody>
      </p:sp>
    </p:spTree>
    <p:extLst>
      <p:ext uri="{BB962C8B-B14F-4D97-AF65-F5344CB8AC3E}">
        <p14:creationId xmlns:p14="http://schemas.microsoft.com/office/powerpoint/2010/main" val="17411734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se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30021"/>
            <a:ext cx="4983207" cy="1130188"/>
          </a:xfrm>
        </p:spPr>
        <p:txBody>
          <a:bodyPr>
            <a:noAutofit/>
          </a:bodyPr>
          <a:lstStyle>
            <a:lvl1pPr>
              <a:lnSpc>
                <a:spcPct val="90000"/>
              </a:lnSpc>
              <a:defRPr b="0" i="0">
                <a:solidFill>
                  <a:srgbClr val="4A4A4A"/>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7032625"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8005763" y="1124222"/>
            <a:ext cx="1445326" cy="394612"/>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8005763" y="977814"/>
            <a:ext cx="1251459" cy="15356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54" name="Text Placeholder 14">
            <a:extLst>
              <a:ext uri="{FF2B5EF4-FFF2-40B4-BE49-F238E27FC236}">
                <a16:creationId xmlns:a16="http://schemas.microsoft.com/office/drawing/2014/main" id="{F31ECC89-3950-A44A-B9C2-4DF5545FAD1B}"/>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4A4A4A"/>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6" name="Text Placeholder 14">
            <a:extLst>
              <a:ext uri="{FF2B5EF4-FFF2-40B4-BE49-F238E27FC236}">
                <a16:creationId xmlns:a16="http://schemas.microsoft.com/office/drawing/2014/main" id="{A22EAF47-EEBC-D948-B06F-19136CA108E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7" name="Text Placeholder 14">
            <a:extLst>
              <a:ext uri="{FF2B5EF4-FFF2-40B4-BE49-F238E27FC236}">
                <a16:creationId xmlns:a16="http://schemas.microsoft.com/office/drawing/2014/main" id="{225195DF-386A-244D-B51F-F0ACC086AAA5}"/>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8" name="Text Placeholder 14">
            <a:extLst>
              <a:ext uri="{FF2B5EF4-FFF2-40B4-BE49-F238E27FC236}">
                <a16:creationId xmlns:a16="http://schemas.microsoft.com/office/drawing/2014/main" id="{E048AD23-3AE7-3B47-A0E6-79A758C4FE7C}"/>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9" name="Text Placeholder 14">
            <a:extLst>
              <a:ext uri="{FF2B5EF4-FFF2-40B4-BE49-F238E27FC236}">
                <a16:creationId xmlns:a16="http://schemas.microsoft.com/office/drawing/2014/main" id="{E09D719C-E598-1F42-A9D2-1903F3008133}"/>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0" name="Text Placeholder 14">
            <a:extLst>
              <a:ext uri="{FF2B5EF4-FFF2-40B4-BE49-F238E27FC236}">
                <a16:creationId xmlns:a16="http://schemas.microsoft.com/office/drawing/2014/main" id="{D32BE5B8-1D82-2A41-AFFB-C4E4055FFAA1}"/>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1" name="Text Placeholder 14">
            <a:extLst>
              <a:ext uri="{FF2B5EF4-FFF2-40B4-BE49-F238E27FC236}">
                <a16:creationId xmlns:a16="http://schemas.microsoft.com/office/drawing/2014/main" id="{8772DFBE-EF03-9343-AAE3-3C089F7E3230}"/>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3" name="Text Placeholder 14">
            <a:extLst>
              <a:ext uri="{FF2B5EF4-FFF2-40B4-BE49-F238E27FC236}">
                <a16:creationId xmlns:a16="http://schemas.microsoft.com/office/drawing/2014/main" id="{668AF041-2646-BB44-9FCB-DC5E5E798237}"/>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367657" y="1998139"/>
            <a:ext cx="52473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0" name="Text Placeholder 4">
            <a:extLst>
              <a:ext uri="{FF2B5EF4-FFF2-40B4-BE49-F238E27FC236}">
                <a16:creationId xmlns:a16="http://schemas.microsoft.com/office/drawing/2014/main" id="{0EA0FFF8-F61B-EC44-B4DB-C862F0CA1FB3}"/>
              </a:ext>
            </a:extLst>
          </p:cNvPr>
          <p:cNvSpPr>
            <a:spLocks noGrp="1"/>
          </p:cNvSpPr>
          <p:nvPr>
            <p:ph type="body" sz="quarter" idx="32"/>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CDAEF467-C38A-4640-8685-AE1876532B8F}"/>
              </a:ext>
            </a:extLst>
          </p:cNvPr>
          <p:cNvSpPr>
            <a:spLocks noGrp="1"/>
          </p:cNvSpPr>
          <p:nvPr>
            <p:ph type="body" sz="quarter" idx="33"/>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23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seStudy-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4A4A4A"/>
                </a:solidFill>
              </a:defRPr>
            </a:lvl1pPr>
          </a:lstStyle>
          <a:p>
            <a:r>
              <a:rPr lang="en-CA" spc="-85" dirty="0">
                <a:solidFill>
                  <a:srgbClr val="636363"/>
                </a:solidFill>
              </a:rPr>
              <a:t>Executive</a:t>
            </a:r>
            <a:r>
              <a:rPr lang="en-CA" spc="-188" dirty="0">
                <a:solidFill>
                  <a:srgbClr val="636363"/>
                </a:solidFill>
              </a:rPr>
              <a:t> </a:t>
            </a:r>
            <a:r>
              <a:rPr lang="en-CA" spc="-79" dirty="0">
                <a:solidFill>
                  <a:srgbClr val="636363"/>
                </a:solidFill>
              </a:rPr>
              <a:t>Brief  </a:t>
            </a:r>
            <a:r>
              <a:rPr lang="en-CA" spc="-61" dirty="0">
                <a:solidFill>
                  <a:srgbClr val="636363"/>
                </a:solidFill>
              </a:rPr>
              <a:t>Case</a:t>
            </a:r>
            <a:r>
              <a:rPr lang="en-CA" spc="-158" dirty="0">
                <a:solidFill>
                  <a:srgbClr val="636363"/>
                </a:solidFill>
              </a:rPr>
              <a:t> </a:t>
            </a:r>
            <a:r>
              <a:rPr lang="en-CA" spc="-79" dirty="0">
                <a:solidFill>
                  <a:srgbClr val="636363"/>
                </a:solidFill>
              </a:rPr>
              <a:t>Study</a:t>
            </a:r>
            <a:endParaRPr lang="en-US" dirty="0"/>
          </a:p>
        </p:txBody>
      </p:sp>
      <p:sp>
        <p:nvSpPr>
          <p:cNvPr id="35" name="Picture Placeholder 4">
            <a:extLst>
              <a:ext uri="{FF2B5EF4-FFF2-40B4-BE49-F238E27FC236}">
                <a16:creationId xmlns:a16="http://schemas.microsoft.com/office/drawing/2014/main" id="{AFE4CAC1-B9B9-024E-B3E7-4D1206EF72DF}"/>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a:p>
        </p:txBody>
      </p:sp>
      <p:sp>
        <p:nvSpPr>
          <p:cNvPr id="14" name="Text Placeholder 12">
            <a:extLst>
              <a:ext uri="{FF2B5EF4-FFF2-40B4-BE49-F238E27FC236}">
                <a16:creationId xmlns:a16="http://schemas.microsoft.com/office/drawing/2014/main" id="{7D441952-BD23-B242-9B5C-D5C6DA3DE40B}"/>
              </a:ext>
            </a:extLst>
          </p:cNvPr>
          <p:cNvSpPr>
            <a:spLocks noGrp="1"/>
          </p:cNvSpPr>
          <p:nvPr>
            <p:ph type="body" sz="quarter" idx="15"/>
          </p:nvPr>
        </p:nvSpPr>
        <p:spPr>
          <a:xfrm>
            <a:off x="8005763" y="1124222"/>
            <a:ext cx="1404051" cy="410110"/>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8D823B61-7726-3346-846D-40B1264E5986}"/>
              </a:ext>
            </a:extLst>
          </p:cNvPr>
          <p:cNvSpPr>
            <a:spLocks noGrp="1"/>
          </p:cNvSpPr>
          <p:nvPr>
            <p:ph type="body" sz="quarter" idx="16" hasCustomPrompt="1"/>
          </p:nvPr>
        </p:nvSpPr>
        <p:spPr>
          <a:xfrm>
            <a:off x="8005764" y="977814"/>
            <a:ext cx="1173968" cy="122566"/>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16" name="Text Placeholder 12">
            <a:extLst>
              <a:ext uri="{FF2B5EF4-FFF2-40B4-BE49-F238E27FC236}">
                <a16:creationId xmlns:a16="http://schemas.microsoft.com/office/drawing/2014/main" id="{AF958D72-D010-BD41-AAB3-D39EB2105AF5}"/>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B09F62B-9BDB-BC45-A3AC-9FFB6C0402B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20" name="Text Placeholder 14">
            <a:extLst>
              <a:ext uri="{FF2B5EF4-FFF2-40B4-BE49-F238E27FC236}">
                <a16:creationId xmlns:a16="http://schemas.microsoft.com/office/drawing/2014/main" id="{1BC12CB5-9BB7-8C49-8194-139E3BAA7D69}"/>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1" name="Text Placeholder 11">
            <a:extLst>
              <a:ext uri="{FF2B5EF4-FFF2-40B4-BE49-F238E27FC236}">
                <a16:creationId xmlns:a16="http://schemas.microsoft.com/office/drawing/2014/main" id="{36501568-0B5A-3B46-9D7A-7765F33AA1B2}"/>
              </a:ext>
            </a:extLst>
          </p:cNvPr>
          <p:cNvSpPr>
            <a:spLocks noGrp="1"/>
          </p:cNvSpPr>
          <p:nvPr>
            <p:ph type="body" sz="quarter" idx="11"/>
          </p:nvPr>
        </p:nvSpPr>
        <p:spPr>
          <a:xfrm>
            <a:off x="367657" y="1998139"/>
            <a:ext cx="52473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ext Placeholder 4">
            <a:extLst>
              <a:ext uri="{FF2B5EF4-FFF2-40B4-BE49-F238E27FC236}">
                <a16:creationId xmlns:a16="http://schemas.microsoft.com/office/drawing/2014/main" id="{462CEC65-B9EA-EA44-A6D5-1231E78B0881}"/>
              </a:ext>
            </a:extLst>
          </p:cNvPr>
          <p:cNvSpPr>
            <a:spLocks noGrp="1"/>
          </p:cNvSpPr>
          <p:nvPr>
            <p:ph type="body" sz="quarter" idx="33"/>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1C874C85-5C23-4C46-A544-C114B1F3C76E}"/>
              </a:ext>
            </a:extLst>
          </p:cNvPr>
          <p:cNvSpPr>
            <a:spLocks noGrp="1"/>
          </p:cNvSpPr>
          <p:nvPr>
            <p:ph type="body" sz="quarter" idx="34"/>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6256557"/>
      </p:ext>
    </p:extLst>
  </p:cSld>
  <p:clrMapOvr>
    <a:masterClrMapping/>
  </p:clrMapOvr>
  <p:extLst>
    <p:ext uri="{DCECCB84-F9BA-43D5-87BE-67443E8EF086}">
      <p15:sldGuideLst xmlns:p15="http://schemas.microsoft.com/office/powerpoint/2012/main">
        <p15:guide id="1" orient="horz" pos="88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Study-Text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4A4A4A"/>
                </a:solidFill>
              </a:defRPr>
            </a:lvl1pPr>
          </a:lstStyle>
          <a:p>
            <a:r>
              <a:rPr lang="en-CA" spc="-85" dirty="0">
                <a:solidFill>
                  <a:srgbClr val="636363"/>
                </a:solidFill>
              </a:rPr>
              <a:t>Executive</a:t>
            </a:r>
            <a:r>
              <a:rPr lang="en-CA" spc="-188" dirty="0">
                <a:solidFill>
                  <a:srgbClr val="636363"/>
                </a:solidFill>
              </a:rPr>
              <a:t> </a:t>
            </a:r>
            <a:r>
              <a:rPr lang="en-CA" spc="-79" dirty="0">
                <a:solidFill>
                  <a:srgbClr val="636363"/>
                </a:solidFill>
              </a:rPr>
              <a:t>Brief  </a:t>
            </a:r>
            <a:r>
              <a:rPr lang="en-CA" spc="-61" dirty="0">
                <a:solidFill>
                  <a:srgbClr val="636363"/>
                </a:solidFill>
              </a:rPr>
              <a:t>Case</a:t>
            </a:r>
            <a:r>
              <a:rPr lang="en-CA" spc="-158" dirty="0">
                <a:solidFill>
                  <a:srgbClr val="636363"/>
                </a:solidFill>
              </a:rPr>
              <a:t> </a:t>
            </a:r>
            <a:r>
              <a:rPr lang="en-CA" spc="-79" dirty="0">
                <a:solidFill>
                  <a:srgbClr val="636363"/>
                </a:solidFill>
              </a:rPr>
              <a:t>Study</a:t>
            </a:r>
            <a:endParaRPr lang="en-US" dirty="0"/>
          </a:p>
        </p:txBody>
      </p:sp>
      <p:sp>
        <p:nvSpPr>
          <p:cNvPr id="23" name="Text Placeholder 12">
            <a:extLst>
              <a:ext uri="{FF2B5EF4-FFF2-40B4-BE49-F238E27FC236}">
                <a16:creationId xmlns:a16="http://schemas.microsoft.com/office/drawing/2014/main" id="{29150395-533A-924C-B5E0-5EE9880D89B5}"/>
              </a:ext>
            </a:extLst>
          </p:cNvPr>
          <p:cNvSpPr>
            <a:spLocks noGrp="1"/>
          </p:cNvSpPr>
          <p:nvPr>
            <p:ph type="body" sz="quarter" idx="28"/>
          </p:nvPr>
        </p:nvSpPr>
        <p:spPr>
          <a:xfrm>
            <a:off x="5151718" y="925505"/>
            <a:ext cx="2597946" cy="381201"/>
          </a:xfrm>
          <a:prstGeom prst="rect">
            <a:avLst/>
          </a:prstGeom>
        </p:spPr>
        <p:txBody>
          <a:bodyPr lIns="0" tIns="0" rIns="0" bIns="0">
            <a:noAutofit/>
          </a:bodyPr>
          <a:lstStyle>
            <a:lvl1pPr marL="0" indent="0" algn="r">
              <a:lnSpc>
                <a:spcPct val="90000"/>
              </a:lnSpc>
              <a:buNone/>
              <a:defRPr sz="2000" b="0" i="0">
                <a:solidFill>
                  <a:srgbClr val="4A4A4A"/>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4" name="Text Placeholder 12">
            <a:extLst>
              <a:ext uri="{FF2B5EF4-FFF2-40B4-BE49-F238E27FC236}">
                <a16:creationId xmlns:a16="http://schemas.microsoft.com/office/drawing/2014/main" id="{3300E188-1864-0246-AEEF-0DA302745A09}"/>
              </a:ext>
            </a:extLst>
          </p:cNvPr>
          <p:cNvSpPr>
            <a:spLocks noGrp="1"/>
          </p:cNvSpPr>
          <p:nvPr>
            <p:ph type="body" sz="quarter" idx="15"/>
          </p:nvPr>
        </p:nvSpPr>
        <p:spPr>
          <a:xfrm>
            <a:off x="8260185" y="1124222"/>
            <a:ext cx="138152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4042EDEF-8EFA-AA4F-9826-DC81E340633B}"/>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32" name="Text Placeholder 12">
            <a:extLst>
              <a:ext uri="{FF2B5EF4-FFF2-40B4-BE49-F238E27FC236}">
                <a16:creationId xmlns:a16="http://schemas.microsoft.com/office/drawing/2014/main" id="{70B19ABB-4B00-E74B-89A8-C90E3AFF7591}"/>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3" name="Text Placeholder 12">
            <a:extLst>
              <a:ext uri="{FF2B5EF4-FFF2-40B4-BE49-F238E27FC236}">
                <a16:creationId xmlns:a16="http://schemas.microsoft.com/office/drawing/2014/main" id="{4481DEEF-1C68-3741-B514-B679F5DBB67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36" name="Text Placeholder 14">
            <a:extLst>
              <a:ext uri="{FF2B5EF4-FFF2-40B4-BE49-F238E27FC236}">
                <a16:creationId xmlns:a16="http://schemas.microsoft.com/office/drawing/2014/main" id="{92FE754F-3797-DD43-AF5E-29DB12099C03}"/>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7" name="Text Placeholder 11">
            <a:extLst>
              <a:ext uri="{FF2B5EF4-FFF2-40B4-BE49-F238E27FC236}">
                <a16:creationId xmlns:a16="http://schemas.microsoft.com/office/drawing/2014/main" id="{80FAEFFE-1DAD-5547-BDCC-FC025A6BEEB1}"/>
              </a:ext>
            </a:extLst>
          </p:cNvPr>
          <p:cNvSpPr>
            <a:spLocks noGrp="1"/>
          </p:cNvSpPr>
          <p:nvPr>
            <p:ph type="body" sz="quarter" idx="11"/>
          </p:nvPr>
        </p:nvSpPr>
        <p:spPr>
          <a:xfrm>
            <a:off x="367657" y="1998139"/>
            <a:ext cx="4761556"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Rectangle 37">
            <a:extLst>
              <a:ext uri="{FF2B5EF4-FFF2-40B4-BE49-F238E27FC236}">
                <a16:creationId xmlns:a16="http://schemas.microsoft.com/office/drawing/2014/main" id="{B584FF99-9DA9-0047-B0E1-4CADD3930676}"/>
              </a:ext>
            </a:extLst>
          </p:cNvPr>
          <p:cNvSpPr/>
          <p:nvPr userDrawn="1"/>
        </p:nvSpPr>
        <p:spPr>
          <a:xfrm>
            <a:off x="7032625"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39" name="Text Placeholder 14">
            <a:extLst>
              <a:ext uri="{FF2B5EF4-FFF2-40B4-BE49-F238E27FC236}">
                <a16:creationId xmlns:a16="http://schemas.microsoft.com/office/drawing/2014/main" id="{258EAA78-7F51-8E4F-9E61-E2647A6F8767}"/>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4A4A4A"/>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0" name="Text Placeholder 14">
            <a:extLst>
              <a:ext uri="{FF2B5EF4-FFF2-40B4-BE49-F238E27FC236}">
                <a16:creationId xmlns:a16="http://schemas.microsoft.com/office/drawing/2014/main" id="{4B9AA5B1-BA22-C24C-A0E6-CA575EEBE6A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1" name="Text Placeholder 14">
            <a:extLst>
              <a:ext uri="{FF2B5EF4-FFF2-40B4-BE49-F238E27FC236}">
                <a16:creationId xmlns:a16="http://schemas.microsoft.com/office/drawing/2014/main" id="{2755B4EA-F05E-CC41-A285-92E1AF10B13A}"/>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2" name="Text Placeholder 14">
            <a:extLst>
              <a:ext uri="{FF2B5EF4-FFF2-40B4-BE49-F238E27FC236}">
                <a16:creationId xmlns:a16="http://schemas.microsoft.com/office/drawing/2014/main" id="{6A0DA0F8-4895-FF44-B91D-5112B0B838EB}"/>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3" name="Text Placeholder 14">
            <a:extLst>
              <a:ext uri="{FF2B5EF4-FFF2-40B4-BE49-F238E27FC236}">
                <a16:creationId xmlns:a16="http://schemas.microsoft.com/office/drawing/2014/main" id="{2A95364D-BAED-AE40-AC31-BEBB9DD40ABD}"/>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4" name="Text Placeholder 14">
            <a:extLst>
              <a:ext uri="{FF2B5EF4-FFF2-40B4-BE49-F238E27FC236}">
                <a16:creationId xmlns:a16="http://schemas.microsoft.com/office/drawing/2014/main" id="{B765E2A1-DDBC-BF46-9AC6-3AE0D46B4085}"/>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5" name="Text Placeholder 14">
            <a:extLst>
              <a:ext uri="{FF2B5EF4-FFF2-40B4-BE49-F238E27FC236}">
                <a16:creationId xmlns:a16="http://schemas.microsoft.com/office/drawing/2014/main" id="{371799F4-9286-BF45-92F2-0A8083CE9245}"/>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6" name="Text Placeholder 14">
            <a:extLst>
              <a:ext uri="{FF2B5EF4-FFF2-40B4-BE49-F238E27FC236}">
                <a16:creationId xmlns:a16="http://schemas.microsoft.com/office/drawing/2014/main" id="{103D2457-DE1F-044E-87B3-0D345D9FABC4}"/>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4">
            <a:extLst>
              <a:ext uri="{FF2B5EF4-FFF2-40B4-BE49-F238E27FC236}">
                <a16:creationId xmlns:a16="http://schemas.microsoft.com/office/drawing/2014/main" id="{279345FD-BE68-FC47-9A8F-DB7EFEC6E2C9}"/>
              </a:ext>
            </a:extLst>
          </p:cNvPr>
          <p:cNvSpPr>
            <a:spLocks noGrp="1"/>
          </p:cNvSpPr>
          <p:nvPr>
            <p:ph type="body" sz="quarter" idx="32"/>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4">
            <a:extLst>
              <a:ext uri="{FF2B5EF4-FFF2-40B4-BE49-F238E27FC236}">
                <a16:creationId xmlns:a16="http://schemas.microsoft.com/office/drawing/2014/main" id="{FCCF63A8-C5C7-7A40-847E-1DA929CB145A}"/>
              </a:ext>
            </a:extLst>
          </p:cNvPr>
          <p:cNvSpPr>
            <a:spLocks noGrp="1"/>
          </p:cNvSpPr>
          <p:nvPr>
            <p:ph type="body" sz="quarter" idx="33"/>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684148"/>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3906"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eStudy-TextLogo-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4A4A4A"/>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5" name="Picture Placeholder 4">
            <a:extLst>
              <a:ext uri="{FF2B5EF4-FFF2-40B4-BE49-F238E27FC236}">
                <a16:creationId xmlns:a16="http://schemas.microsoft.com/office/drawing/2014/main" id="{BD02F7BC-5E27-B947-98B0-D0410A83F4FB}"/>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a:p>
        </p:txBody>
      </p:sp>
      <p:sp>
        <p:nvSpPr>
          <p:cNvPr id="15" name="Text Placeholder 12">
            <a:extLst>
              <a:ext uri="{FF2B5EF4-FFF2-40B4-BE49-F238E27FC236}">
                <a16:creationId xmlns:a16="http://schemas.microsoft.com/office/drawing/2014/main" id="{45266D87-0C7A-414D-A0E7-C3EE0FAF03AF}"/>
              </a:ext>
            </a:extLst>
          </p:cNvPr>
          <p:cNvSpPr>
            <a:spLocks noGrp="1"/>
          </p:cNvSpPr>
          <p:nvPr>
            <p:ph type="body" sz="quarter" idx="28"/>
          </p:nvPr>
        </p:nvSpPr>
        <p:spPr>
          <a:xfrm>
            <a:off x="5151718" y="925505"/>
            <a:ext cx="2597946" cy="381201"/>
          </a:xfrm>
          <a:prstGeom prst="rect">
            <a:avLst/>
          </a:prstGeom>
        </p:spPr>
        <p:txBody>
          <a:bodyPr lIns="0" tIns="0" rIns="0" bIns="0">
            <a:noAutofit/>
          </a:bodyPr>
          <a:lstStyle>
            <a:lvl1pPr marL="0" indent="0" algn="r">
              <a:lnSpc>
                <a:spcPct val="90000"/>
              </a:lnSpc>
              <a:buNone/>
              <a:defRPr sz="2000" b="0" i="0">
                <a:solidFill>
                  <a:srgbClr val="4A4A4A"/>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19C0AE2-AB57-1644-8AF6-82870D4A15E9}"/>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Text Placeholder 12">
            <a:extLst>
              <a:ext uri="{FF2B5EF4-FFF2-40B4-BE49-F238E27FC236}">
                <a16:creationId xmlns:a16="http://schemas.microsoft.com/office/drawing/2014/main" id="{294AE0B8-F042-3F4C-A603-A61DB8663A8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22" name="Text Placeholder 14">
            <a:extLst>
              <a:ext uri="{FF2B5EF4-FFF2-40B4-BE49-F238E27FC236}">
                <a16:creationId xmlns:a16="http://schemas.microsoft.com/office/drawing/2014/main" id="{768D6B12-D592-844A-A11A-1D641D012FC3}"/>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4" name="Text Placeholder 11">
            <a:extLst>
              <a:ext uri="{FF2B5EF4-FFF2-40B4-BE49-F238E27FC236}">
                <a16:creationId xmlns:a16="http://schemas.microsoft.com/office/drawing/2014/main" id="{0AE0CB94-67C4-3F42-91A7-2523A297FAF1}"/>
              </a:ext>
            </a:extLst>
          </p:cNvPr>
          <p:cNvSpPr>
            <a:spLocks noGrp="1"/>
          </p:cNvSpPr>
          <p:nvPr>
            <p:ph type="body" sz="quarter" idx="11"/>
          </p:nvPr>
        </p:nvSpPr>
        <p:spPr>
          <a:xfrm>
            <a:off x="367657" y="1998139"/>
            <a:ext cx="42186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5" name="Text Placeholder 12">
            <a:extLst>
              <a:ext uri="{FF2B5EF4-FFF2-40B4-BE49-F238E27FC236}">
                <a16:creationId xmlns:a16="http://schemas.microsoft.com/office/drawing/2014/main" id="{2AF4A2C2-413E-9F46-8232-6C8CD572737C}"/>
              </a:ext>
            </a:extLst>
          </p:cNvPr>
          <p:cNvSpPr>
            <a:spLocks noGrp="1"/>
          </p:cNvSpPr>
          <p:nvPr>
            <p:ph type="body" sz="quarter" idx="15"/>
          </p:nvPr>
        </p:nvSpPr>
        <p:spPr>
          <a:xfrm>
            <a:off x="8260185" y="1124222"/>
            <a:ext cx="138152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0" name="Text Placeholder 12">
            <a:extLst>
              <a:ext uri="{FF2B5EF4-FFF2-40B4-BE49-F238E27FC236}">
                <a16:creationId xmlns:a16="http://schemas.microsoft.com/office/drawing/2014/main" id="{6C559F7C-31EF-B041-94F9-D3CE8E504EFC}"/>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13" name="Text Placeholder 4">
            <a:extLst>
              <a:ext uri="{FF2B5EF4-FFF2-40B4-BE49-F238E27FC236}">
                <a16:creationId xmlns:a16="http://schemas.microsoft.com/office/drawing/2014/main" id="{6E334AE2-793B-9F46-A419-F162100593A5}"/>
              </a:ext>
            </a:extLst>
          </p:cNvPr>
          <p:cNvSpPr>
            <a:spLocks noGrp="1"/>
          </p:cNvSpPr>
          <p:nvPr>
            <p:ph type="body" sz="quarter" idx="33"/>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a:extLst>
              <a:ext uri="{FF2B5EF4-FFF2-40B4-BE49-F238E27FC236}">
                <a16:creationId xmlns:a16="http://schemas.microsoft.com/office/drawing/2014/main" id="{F263D700-4A55-874F-9875-649ED8EF2AD4}"/>
              </a:ext>
            </a:extLst>
          </p:cNvPr>
          <p:cNvSpPr>
            <a:spLocks noGrp="1"/>
          </p:cNvSpPr>
          <p:nvPr>
            <p:ph type="body" sz="quarter" idx="34"/>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028539"/>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4A4A4A"/>
                </a:solidFill>
              </a:defRPr>
            </a:lvl1pPr>
          </a:lstStyle>
          <a:p>
            <a:r>
              <a:rPr lang="en-US" dirty="0"/>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6971444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3305343"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3434407"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12E6863-BDB7-D44D-B1CC-7376119A5141}"/>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0CBD82B0-B116-3445-A793-D0EDAB24F10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2" name="Oval 1">
            <a:extLst>
              <a:ext uri="{FF2B5EF4-FFF2-40B4-BE49-F238E27FC236}">
                <a16:creationId xmlns:a16="http://schemas.microsoft.com/office/drawing/2014/main" id="{0DA71C9C-A5A5-1848-9CFA-69359FB0B067}"/>
              </a:ext>
            </a:extLst>
          </p:cNvPr>
          <p:cNvSpPr/>
          <p:nvPr userDrawn="1"/>
        </p:nvSpPr>
        <p:spPr>
          <a:xfrm>
            <a:off x="3026131" y="2367553"/>
            <a:ext cx="2619118" cy="2619118"/>
          </a:xfrm>
          <a:prstGeom prst="ellipse">
            <a:avLst/>
          </a:prstGeom>
          <a:noFill/>
          <a:ln w="508000">
            <a:solidFill>
              <a:srgbClr val="257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449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2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390" y="3088263"/>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45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7510" y="3088263"/>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65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12E6863-BDB7-D44D-B1CC-7376119A5141}"/>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0CBD82B0-B116-3445-A793-D0EDAB24F10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916523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Phases -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6F24D62-0AF3-0345-8903-F5D9E8017FFF}"/>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8" y="1697742"/>
            <a:ext cx="10581003"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39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45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75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65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6" name="Text Placeholder 14">
            <a:extLst>
              <a:ext uri="{FF2B5EF4-FFF2-40B4-BE49-F238E27FC236}">
                <a16:creationId xmlns:a16="http://schemas.microsoft.com/office/drawing/2014/main" id="{CB6B5EA5-1A6A-AA4D-A42C-881B41C31A8E}"/>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6DA26D8F-F449-F647-89CF-859BCE537307}"/>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061654157"/>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Phases -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94A49C4-26C6-F747-A948-6F248247D1D3}"/>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20"/>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CD080FB1-EBFC-8046-8481-0C6839CE648F}"/>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9FAD2C74-B2C9-3C42-A9A3-29E2877B57E6}"/>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A239B8F6-3AE0-4D93-A3DA-A8577D884267}"/>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30C801AE-00D6-4820-A793-C41E238CF846}"/>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9703010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Phases - 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527A54-705D-3546-96E2-BEB5EFD3F2C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411517B8-6A3E-EA46-B44F-5257BEE2FF8B}"/>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EAB38534-59C8-AB42-8101-EB37B1EC4E88}"/>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364B2857-0349-4295-A09F-BC1F3F187279}"/>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17E7439-B4AF-49B8-ACA3-5699AC95DD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46656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6" name="Text Placeholder 12">
            <a:extLst>
              <a:ext uri="{FF2B5EF4-FFF2-40B4-BE49-F238E27FC236}">
                <a16:creationId xmlns:a16="http://schemas.microsoft.com/office/drawing/2014/main" id="{166CBD23-F230-3A4E-AC77-C2D2D4B6CADB}"/>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Keep track of a transformational technology as it evolves.</a:t>
            </a:r>
          </a:p>
        </p:txBody>
      </p:sp>
    </p:spTree>
    <p:extLst>
      <p:ext uri="{BB962C8B-B14F-4D97-AF65-F5344CB8AC3E}">
        <p14:creationId xmlns:p14="http://schemas.microsoft.com/office/powerpoint/2010/main" val="1503973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Phases - 3">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AB425FD-3D89-C248-A85B-4B68C01FA877}"/>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700496"/>
            <a:ext cx="10581006" cy="3965811"/>
          </a:xfrm>
          <a:prstGeom prst="rect">
            <a:avLst/>
          </a:prstGeom>
        </p:spPr>
      </p:pic>
      <p:sp>
        <p:nvSpPr>
          <p:cNvPr id="6" name="Text Placeholder 14">
            <a:extLst>
              <a:ext uri="{FF2B5EF4-FFF2-40B4-BE49-F238E27FC236}">
                <a16:creationId xmlns:a16="http://schemas.microsoft.com/office/drawing/2014/main" id="{74E863AB-F0D1-E945-8334-6F5A93C81567}"/>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16075586-BA0A-1847-A4BF-C2DDA4965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C35D8806-3285-4BE5-B0AE-3463590F7BBA}"/>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5B3A946-1D9F-49EB-B505-DC02CC241C9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6400387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Phases - 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3B8FA13-DDF5-7548-8A67-CB12EDA06DD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4D995306-C8D6-E447-965A-D9329857EEF5}"/>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B0DAA7CC-40D8-3E41-9CD3-83C0C10AE9AB}"/>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4DC97C7-02F3-463B-9D89-A5808487AD51}"/>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5536D64-8A46-4C17-B8EF-74A9D3B557E3}"/>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2493091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A94E45-B883-3943-B236-D1329A7EC98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61922"/>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0A5C0A8B-9191-DF4B-9E93-A86912D8DBE4}"/>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6D8C871D-3515-494A-B816-02DBB2F88ED0}"/>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3C891429-3435-46A2-9A21-EA265BF822F1}"/>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7F43F4BC-37EB-4E91-98B2-834E7E762368}"/>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2498539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FE4F615-BD55-9045-AFAD-98070A997A4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51E5FA73-4AE8-EA45-9C15-894C1F59D7E9}"/>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33BEE54B-D3A2-EB40-8CE7-12910A4679F3}"/>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997632BC-BD38-4FFA-8A49-6CDD221B5778}"/>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170C4F8-BB47-4B45-B9B1-CE3ECEE1D97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3931736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533029-8ABD-B44A-A64E-B9DD9901561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D0B2E5C-C80D-3043-93DB-55F002ABB964}"/>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46FA83B6-F384-A04C-A1D2-4073FDC6FF71}"/>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6DFD0F89-7A9E-4354-8071-82B4B6AB98ED}"/>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CD29BA36-3574-4625-8138-6820D7E948FE}"/>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5452609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Phases - 5">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7866EFA-B98A-6249-958E-DB853F856A08}"/>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A20F9423-1112-3344-A4CB-4B415DDF96A0}"/>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E1C97AB-EEDF-4305-8621-CC06849E2A4E}"/>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A9921107-ABDC-435C-B787-CC3DAE1D36EA}"/>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4155022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Phases -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11F567C2-76D8-5C40-89C6-D69B0FB05A5C}"/>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345207F7-C52E-B341-AB58-8C4B67B9AE8E}"/>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7" name="Title 9">
            <a:extLst>
              <a:ext uri="{FF2B5EF4-FFF2-40B4-BE49-F238E27FC236}">
                <a16:creationId xmlns:a16="http://schemas.microsoft.com/office/drawing/2014/main" id="{BBF1825F-D3DD-4B7A-8BE4-C5DBA654C410}"/>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88FAAAF5-6BC6-4BA5-A366-89F49D4EB8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2724505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F88C0029-8423-2840-9D9A-D481031AEB21}"/>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86EA329F-0476-2243-890D-1CF74AB7760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4720829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26EB3AA1-C1E1-C840-A0B5-67D720C4643B}"/>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A453A9C9-4CC4-3945-9AF3-39B2C8D9A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6242467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1"/>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582793"/>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582793"/>
            <a:ext cx="20672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B3319451-64B4-1E41-83F2-9E6FFA4414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454508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ver-Dark-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079498"/>
            <a:ext cx="7385845" cy="1306512"/>
          </a:xfrm>
          <a:prstGeom prst="rect">
            <a:avLst/>
          </a:prstGeom>
        </p:spPr>
        <p:txBody>
          <a:bodyPr/>
          <a:lstStyle>
            <a:lvl1pPr>
              <a:lnSpc>
                <a:spcPct val="90000"/>
              </a:lnSpc>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6" name="Text Placeholder 12">
            <a:extLst>
              <a:ext uri="{FF2B5EF4-FFF2-40B4-BE49-F238E27FC236}">
                <a16:creationId xmlns:a16="http://schemas.microsoft.com/office/drawing/2014/main" id="{EACDCC9E-4FFE-3440-9239-AC0300ACAB44}"/>
              </a:ext>
            </a:extLst>
          </p:cNvPr>
          <p:cNvSpPr>
            <a:spLocks noGrp="1"/>
          </p:cNvSpPr>
          <p:nvPr>
            <p:ph type="body" sz="quarter" idx="11" hasCustomPrompt="1"/>
          </p:nvPr>
        </p:nvSpPr>
        <p:spPr>
          <a:xfrm>
            <a:off x="650875" y="2482056"/>
            <a:ext cx="5703626" cy="1893887"/>
          </a:xfrm>
          <a:prstGeom prst="rect">
            <a:avLst/>
          </a:prstGeom>
        </p:spPr>
        <p:txBody>
          <a:bodyPr/>
          <a:lstStyle>
            <a:lvl1pPr>
              <a:lnSpc>
                <a:spcPct val="100000"/>
              </a:lnSpc>
              <a:defRPr sz="2400" b="0" i="0">
                <a:solidFill>
                  <a:schemeClr val="bg1"/>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35870785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ases tab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1" y="5054266"/>
            <a:ext cx="12193586" cy="1937084"/>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371475" y="5198224"/>
            <a:ext cx="5689600" cy="1334923"/>
          </a:xfrm>
          <a:prstGeom prst="rect">
            <a:avLst/>
          </a:prstGeom>
        </p:spPr>
        <p:txBody>
          <a:bodyPr lIns="0" tIns="0" rIns="0" bIns="0" numCol="2"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7193883" y="5190061"/>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87CC9A51-A52D-E842-9650-65635AA1CCED}"/>
              </a:ext>
            </a:extLst>
          </p:cNvPr>
          <p:cNvSpPr>
            <a:spLocks noGrp="1"/>
          </p:cNvSpPr>
          <p:nvPr>
            <p:ph type="body" sz="quarter" idx="16"/>
          </p:nvPr>
        </p:nvSpPr>
        <p:spPr>
          <a:xfrm>
            <a:off x="1814518" y="2667857"/>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EE7AE534-5D92-7542-94CD-46B93F8B035B}"/>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9556F70E-8924-D244-81F8-898F318C8A2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0657774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9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3" y="4835636"/>
            <a:ext cx="7070567" cy="93937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3"/>
            <a:ext cx="5237948" cy="1263015"/>
          </a:xfrm>
          <a:prstGeom prst="rect">
            <a:avLst/>
          </a:prstGeom>
        </p:spPr>
        <p:txBody>
          <a:bodyPr lIns="0" tIns="0" rIns="0" bIns="0">
            <a:noAutofit/>
          </a:bodyPr>
          <a:lstStyle>
            <a:lvl1pPr marL="0" indent="0">
              <a:lnSpc>
                <a:spcPct val="9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6526390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aseStudy-Overview">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933AFED-7F68-D14D-8FF8-7CF369A24AA9}"/>
              </a:ext>
            </a:extLst>
          </p:cNvPr>
          <p:cNvSpPr/>
          <p:nvPr userDrawn="1"/>
        </p:nvSpPr>
        <p:spPr>
          <a:xfrm>
            <a:off x="467837" y="2211573"/>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26" name="Rectangle 25">
            <a:extLst>
              <a:ext uri="{FF2B5EF4-FFF2-40B4-BE49-F238E27FC236}">
                <a16:creationId xmlns:a16="http://schemas.microsoft.com/office/drawing/2014/main" id="{B38A9B09-49D1-CE44-A049-6DA802C9A72D}"/>
              </a:ext>
            </a:extLst>
          </p:cNvPr>
          <p:cNvSpPr/>
          <p:nvPr userDrawn="1"/>
        </p:nvSpPr>
        <p:spPr>
          <a:xfrm>
            <a:off x="4354834" y="2200941"/>
            <a:ext cx="3678865" cy="3891517"/>
          </a:xfrm>
          <a:prstGeom prst="rect">
            <a:avLst/>
          </a:prstGeom>
          <a:gradFill>
            <a:gsLst>
              <a:gs pos="0">
                <a:srgbClr val="299D48">
                  <a:alpha val="17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27458"/>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27458"/>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882007" y="2478199"/>
            <a:ext cx="2777181"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1">
            <a:extLst>
              <a:ext uri="{FF2B5EF4-FFF2-40B4-BE49-F238E27FC236}">
                <a16:creationId xmlns:a16="http://schemas.microsoft.com/office/drawing/2014/main" id="{12597800-6F28-C54E-B9B2-4BE07EA00286}"/>
              </a:ext>
            </a:extLst>
          </p:cNvPr>
          <p:cNvSpPr>
            <a:spLocks noGrp="1"/>
          </p:cNvSpPr>
          <p:nvPr>
            <p:ph type="body" sz="quarter" idx="33"/>
          </p:nvPr>
        </p:nvSpPr>
        <p:spPr>
          <a:xfrm>
            <a:off x="4782344" y="2478199"/>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Rectangle 19">
            <a:extLst>
              <a:ext uri="{FF2B5EF4-FFF2-40B4-BE49-F238E27FC236}">
                <a16:creationId xmlns:a16="http://schemas.microsoft.com/office/drawing/2014/main" id="{19BB4306-6F73-514A-8275-451C49DE6376}"/>
              </a:ext>
            </a:extLst>
          </p:cNvPr>
          <p:cNvSpPr/>
          <p:nvPr userDrawn="1"/>
        </p:nvSpPr>
        <p:spPr>
          <a:xfrm>
            <a:off x="4274820" y="2124635"/>
            <a:ext cx="7612380"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23" name="Rectangle 22">
            <a:extLst>
              <a:ext uri="{FF2B5EF4-FFF2-40B4-BE49-F238E27FC236}">
                <a16:creationId xmlns:a16="http://schemas.microsoft.com/office/drawing/2014/main" id="{06CD7AF2-1439-1042-84B1-9FA17C1579F2}"/>
              </a:ext>
            </a:extLst>
          </p:cNvPr>
          <p:cNvSpPr/>
          <p:nvPr userDrawn="1"/>
        </p:nvSpPr>
        <p:spPr>
          <a:xfrm>
            <a:off x="381794" y="2124635"/>
            <a:ext cx="3887787"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8002111" y="2124635"/>
            <a:ext cx="38880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497094" y="2478199"/>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Rectangle 28">
            <a:extLst>
              <a:ext uri="{FF2B5EF4-FFF2-40B4-BE49-F238E27FC236}">
                <a16:creationId xmlns:a16="http://schemas.microsoft.com/office/drawing/2014/main" id="{D84F50E7-9C84-0041-B92B-5909E8001F65}"/>
              </a:ext>
            </a:extLst>
          </p:cNvPr>
          <p:cNvSpPr/>
          <p:nvPr userDrawn="1"/>
        </p:nvSpPr>
        <p:spPr>
          <a:xfrm>
            <a:off x="8001845" y="2119122"/>
            <a:ext cx="38880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Roboto Condensed Light" panose="02000000000000000000" pitchFamily="2" charset="0"/>
            </a:endParaRPr>
          </a:p>
        </p:txBody>
      </p:sp>
      <p:sp>
        <p:nvSpPr>
          <p:cNvPr id="21" name="Text Placeholder 4">
            <a:extLst>
              <a:ext uri="{FF2B5EF4-FFF2-40B4-BE49-F238E27FC236}">
                <a16:creationId xmlns:a16="http://schemas.microsoft.com/office/drawing/2014/main" id="{D66884E8-D3EE-4E4C-B7CB-7A9079FAB012}"/>
              </a:ext>
            </a:extLst>
          </p:cNvPr>
          <p:cNvSpPr>
            <a:spLocks noGrp="1"/>
          </p:cNvSpPr>
          <p:nvPr>
            <p:ph type="body" sz="quarter" idx="36"/>
          </p:nvPr>
        </p:nvSpPr>
        <p:spPr>
          <a:xfrm>
            <a:off x="881838"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4">
            <a:extLst>
              <a:ext uri="{FF2B5EF4-FFF2-40B4-BE49-F238E27FC236}">
                <a16:creationId xmlns:a16="http://schemas.microsoft.com/office/drawing/2014/main" id="{39AD2FE5-1A1C-8F4A-8981-1B6428087B4F}"/>
              </a:ext>
            </a:extLst>
          </p:cNvPr>
          <p:cNvSpPr>
            <a:spLocks noGrp="1"/>
          </p:cNvSpPr>
          <p:nvPr>
            <p:ph type="body" sz="quarter" idx="37"/>
          </p:nvPr>
        </p:nvSpPr>
        <p:spPr>
          <a:xfrm>
            <a:off x="4788992"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4">
            <a:extLst>
              <a:ext uri="{FF2B5EF4-FFF2-40B4-BE49-F238E27FC236}">
                <a16:creationId xmlns:a16="http://schemas.microsoft.com/office/drawing/2014/main" id="{9B48A8C3-06D8-B942-939C-E150561466EB}"/>
              </a:ext>
            </a:extLst>
          </p:cNvPr>
          <p:cNvSpPr>
            <a:spLocks noGrp="1"/>
          </p:cNvSpPr>
          <p:nvPr>
            <p:ph type="body" sz="quarter" idx="38"/>
          </p:nvPr>
        </p:nvSpPr>
        <p:spPr>
          <a:xfrm>
            <a:off x="8501526"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7978983"/>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aseStudy-Challeng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CCCD150-1E43-B047-BBCD-E7CD4E6655BC}"/>
              </a:ext>
            </a:extLst>
          </p:cNvPr>
          <p:cNvSpPr/>
          <p:nvPr userDrawn="1"/>
        </p:nvSpPr>
        <p:spPr>
          <a:xfrm>
            <a:off x="471384" y="2215122"/>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27458"/>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27458"/>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7CC5F6BB-EA9F-D840-8B69-03B879A19A3B}"/>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8869445"/>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seStudy-Soluti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6B6B27B-BCD4-EC48-AEB7-B3D393D6BBC5}"/>
              </a:ext>
            </a:extLst>
          </p:cNvPr>
          <p:cNvSpPr/>
          <p:nvPr userDrawn="1"/>
        </p:nvSpPr>
        <p:spPr>
          <a:xfrm>
            <a:off x="471384" y="2215122"/>
            <a:ext cx="3678865" cy="3891517"/>
          </a:xfrm>
          <a:prstGeom prst="rect">
            <a:avLst/>
          </a:prstGeom>
          <a:gradFill>
            <a:gsLst>
              <a:gs pos="0">
                <a:srgbClr val="299D48">
                  <a:alpha val="18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16" name="Rectangle 15">
            <a:extLst>
              <a:ext uri="{FF2B5EF4-FFF2-40B4-BE49-F238E27FC236}">
                <a16:creationId xmlns:a16="http://schemas.microsoft.com/office/drawing/2014/main" id="{95371860-ED38-0C40-8EE6-0ED187190BD6}"/>
              </a:ext>
            </a:extLst>
          </p:cNvPr>
          <p:cNvSpPr/>
          <p:nvPr userDrawn="1"/>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5358"/>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12711"/>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1066302"/>
            <a:ext cx="1395981" cy="200057"/>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12711"/>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66303"/>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37122"/>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EBC06712-582F-5A4A-B1A9-40F085BF682E}"/>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508613"/>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seStudy-Resul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5357"/>
            <a:ext cx="4983207" cy="1130188"/>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2" y="1212711"/>
            <a:ext cx="1411479" cy="379114"/>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1066302"/>
            <a:ext cx="197410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12710"/>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66302"/>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37121"/>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300" y="2124635"/>
            <a:ext cx="115164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Rectangle 23">
            <a:extLst>
              <a:ext uri="{FF2B5EF4-FFF2-40B4-BE49-F238E27FC236}">
                <a16:creationId xmlns:a16="http://schemas.microsoft.com/office/drawing/2014/main" id="{B39A272B-80C2-6041-B7D7-2757D1FF9673}"/>
              </a:ext>
            </a:extLst>
          </p:cNvPr>
          <p:cNvSpPr/>
          <p:nvPr userDrawn="1"/>
        </p:nvSpPr>
        <p:spPr>
          <a:xfrm>
            <a:off x="378301" y="2119122"/>
            <a:ext cx="115164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Roboto Condensed Light" panose="02000000000000000000" pitchFamily="2" charset="0"/>
            </a:endParaRPr>
          </a:p>
        </p:txBody>
      </p:sp>
      <p:sp>
        <p:nvSpPr>
          <p:cNvPr id="13" name="Text Placeholder 4">
            <a:extLst>
              <a:ext uri="{FF2B5EF4-FFF2-40B4-BE49-F238E27FC236}">
                <a16:creationId xmlns:a16="http://schemas.microsoft.com/office/drawing/2014/main" id="{4F68E92D-CD33-6243-896E-3C6A0C308B22}"/>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4079180"/>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1911"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5632357"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4057389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84806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stablish Baseline Metric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F98D3B-482F-0747-9502-8D7180CE448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1547" b="28119"/>
          <a:stretch/>
        </p:blipFill>
        <p:spPr>
          <a:xfrm>
            <a:off x="0" y="-1"/>
            <a:ext cx="4116388" cy="6873276"/>
          </a:xfrm>
          <a:prstGeom prst="rect">
            <a:avLst/>
          </a:prstGeom>
        </p:spPr>
      </p:pic>
      <p:sp>
        <p:nvSpPr>
          <p:cNvPr id="12" name="Rectangle 11">
            <a:extLst>
              <a:ext uri="{FF2B5EF4-FFF2-40B4-BE49-F238E27FC236}">
                <a16:creationId xmlns:a16="http://schemas.microsoft.com/office/drawing/2014/main" id="{E7372BDB-ADAA-F141-8B07-251E621C94BC}"/>
              </a:ext>
            </a:extLst>
          </p:cNvPr>
          <p:cNvSpPr/>
          <p:nvPr userDrawn="1"/>
        </p:nvSpPr>
        <p:spPr>
          <a:xfrm>
            <a:off x="1" y="0"/>
            <a:ext cx="4116387"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30" name="Table Placeholder 17">
            <a:extLst>
              <a:ext uri="{FF2B5EF4-FFF2-40B4-BE49-F238E27FC236}">
                <a16:creationId xmlns:a16="http://schemas.microsoft.com/office/drawing/2014/main" id="{7A09F54A-526E-F440-AECD-03D132A8D622}"/>
              </a:ext>
            </a:extLst>
          </p:cNvPr>
          <p:cNvSpPr>
            <a:spLocks noGrp="1"/>
          </p:cNvSpPr>
          <p:nvPr>
            <p:ph type="tbl" sz="quarter" idx="11"/>
          </p:nvPr>
        </p:nvSpPr>
        <p:spPr>
          <a:xfrm>
            <a:off x="4578171" y="515733"/>
            <a:ext cx="7242353" cy="5708493"/>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a:p>
        </p:txBody>
      </p:sp>
      <p:sp>
        <p:nvSpPr>
          <p:cNvPr id="32" name="Text Placeholder 2">
            <a:extLst>
              <a:ext uri="{FF2B5EF4-FFF2-40B4-BE49-F238E27FC236}">
                <a16:creationId xmlns:a16="http://schemas.microsoft.com/office/drawing/2014/main" id="{3A6860E1-C025-B84A-897E-EE5DA2B84DBC}"/>
              </a:ext>
            </a:extLst>
          </p:cNvPr>
          <p:cNvSpPr>
            <a:spLocks noGrp="1"/>
          </p:cNvSpPr>
          <p:nvPr>
            <p:ph type="body" sz="quarter" idx="13" hasCustomPrompt="1"/>
          </p:nvPr>
        </p:nvSpPr>
        <p:spPr>
          <a:xfrm>
            <a:off x="354013" y="3073956"/>
            <a:ext cx="3146833" cy="3379898"/>
          </a:xfrm>
          <a:prstGeom prst="rect">
            <a:avLst/>
          </a:prstGeom>
        </p:spPr>
        <p:txBody>
          <a:bodyPr lIns="0">
            <a:noAutofit/>
          </a:bodyPr>
          <a:lstStyle>
            <a:lvl1pPr marL="342900" indent="-342900">
              <a:lnSpc>
                <a:spcPct val="110000"/>
              </a:lnSpc>
              <a:buFont typeface="+mj-lt"/>
              <a:buAutoNum type="arabicPeriod"/>
              <a:defRPr sz="1400" b="0" i="0">
                <a:solidFill>
                  <a:schemeClr val="bg1"/>
                </a:solidFill>
                <a:latin typeface="Roboto Condensed Light" panose="02000000000000000000" pitchFamily="2" charset="0"/>
                <a:ea typeface="Roboto Condensed Light" panose="02000000000000000000" pitchFamily="2" charset="0"/>
              </a:defRPr>
            </a:lvl1pPr>
            <a:lvl2pPr marL="457200" indent="0">
              <a:lnSpc>
                <a:spcPct val="110000"/>
              </a:lnSpc>
              <a:buNone/>
              <a:defRPr sz="1400" b="0" i="0">
                <a:solidFill>
                  <a:schemeClr val="bg1"/>
                </a:solidFill>
                <a:latin typeface="Roboto Condensed Light" panose="02000000000000000000" pitchFamily="2" charset="0"/>
                <a:ea typeface="Roboto Condensed Light" panose="02000000000000000000" pitchFamily="2" charset="0"/>
              </a:defRPr>
            </a:lvl2pPr>
            <a:lvl3pPr>
              <a:defRPr sz="1800" b="0" i="0">
                <a:solidFill>
                  <a:schemeClr val="bg1"/>
                </a:solidFill>
                <a:latin typeface="Montserrat Light" pitchFamily="2" charset="77"/>
              </a:defRPr>
            </a:lvl3pPr>
            <a:lvl4pPr>
              <a:defRPr sz="1800" b="0" i="0">
                <a:solidFill>
                  <a:schemeClr val="bg1"/>
                </a:solidFill>
                <a:latin typeface="Montserrat Light" pitchFamily="2" charset="77"/>
              </a:defRPr>
            </a:lvl4pPr>
            <a:lvl5pPr>
              <a:defRPr sz="1800" b="0" i="0">
                <a:solidFill>
                  <a:schemeClr val="bg1"/>
                </a:solidFill>
                <a:latin typeface="Montserrat Light" pitchFamily="2" charset="77"/>
              </a:defRPr>
            </a:lvl5pPr>
          </a:lstStyle>
          <a:p>
            <a:pPr lvl="0"/>
            <a:r>
              <a:rPr lang="en-US"/>
              <a:t>Increased Help Desk Efficiency</a:t>
            </a:r>
            <a:br>
              <a:rPr lang="en-US"/>
            </a:br>
            <a:r>
              <a:rPr lang="en-US"/>
              <a:t>Through training of personnel and increased efficiency of processes</a:t>
            </a:r>
          </a:p>
          <a:p>
            <a:pPr lvl="1"/>
            <a:endParaRPr lang="en-US"/>
          </a:p>
          <a:p>
            <a:pPr lvl="0"/>
            <a:endParaRPr lang="en-US"/>
          </a:p>
        </p:txBody>
      </p:sp>
      <p:sp>
        <p:nvSpPr>
          <p:cNvPr id="2" name="TextBox 1">
            <a:extLst>
              <a:ext uri="{FF2B5EF4-FFF2-40B4-BE49-F238E27FC236}">
                <a16:creationId xmlns:a16="http://schemas.microsoft.com/office/drawing/2014/main" id="{F16E9EDA-45C8-534C-88DF-427C9EF2E9E8}"/>
              </a:ext>
            </a:extLst>
          </p:cNvPr>
          <p:cNvSpPr txBox="1"/>
          <p:nvPr userDrawn="1"/>
        </p:nvSpPr>
        <p:spPr>
          <a:xfrm>
            <a:off x="365460" y="2212911"/>
            <a:ext cx="2995596" cy="758486"/>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55"/>
              </a:spcBef>
              <a:spcAft>
                <a:spcPts val="0"/>
              </a:spcAft>
              <a:buClrTx/>
              <a:buSzTx/>
              <a:buFontTx/>
              <a:buNone/>
              <a:tabLst/>
              <a:defRPr/>
            </a:pPr>
            <a:r>
              <a:rPr lang="en-US" sz="1600">
                <a:solidFill>
                  <a:schemeClr val="bg1"/>
                </a:solidFill>
                <a:latin typeface="Exo" panose="02000503000000000000" pitchFamily="2" charset="77"/>
              </a:rPr>
              <a:t>Baseline metrics will be improved through:</a:t>
            </a:r>
          </a:p>
          <a:p>
            <a:pPr marL="7701" marR="242975" algn="l">
              <a:lnSpc>
                <a:spcPct val="110000"/>
              </a:lnSpc>
              <a:spcBef>
                <a:spcPts val="55"/>
              </a:spcBef>
            </a:pPr>
            <a:endParaRPr lang="en-US" sz="1600" spc="-30">
              <a:solidFill>
                <a:schemeClr val="bg1"/>
              </a:solidFill>
              <a:latin typeface="Exo" panose="02000503000000000000" pitchFamily="2" charset="77"/>
              <a:cs typeface="Arial Narrow"/>
            </a:endParaRPr>
          </a:p>
        </p:txBody>
      </p:sp>
      <p:sp>
        <p:nvSpPr>
          <p:cNvPr id="8" name="TextBox 7">
            <a:extLst>
              <a:ext uri="{FF2B5EF4-FFF2-40B4-BE49-F238E27FC236}">
                <a16:creationId xmlns:a16="http://schemas.microsoft.com/office/drawing/2014/main" id="{D18D8AB7-A57D-1241-931E-54086C3A65D6}"/>
              </a:ext>
            </a:extLst>
          </p:cNvPr>
          <p:cNvSpPr txBox="1"/>
          <p:nvPr userDrawn="1"/>
        </p:nvSpPr>
        <p:spPr>
          <a:xfrm>
            <a:off x="346510" y="524427"/>
            <a:ext cx="3176337" cy="1545881"/>
          </a:xfrm>
          <a:prstGeom prst="rect">
            <a:avLst/>
          </a:prstGeom>
        </p:spPr>
        <p:txBody>
          <a:bodyPr vert="horz" wrap="square" lIns="0" tIns="6931" rIns="0" bIns="0" rtlCol="0">
            <a:noAutofit/>
          </a:bodyPr>
          <a:lstStyle/>
          <a:p>
            <a:pPr marL="7701" marR="242975" algn="just">
              <a:lnSpc>
                <a:spcPct val="90000"/>
              </a:lnSpc>
              <a:spcBef>
                <a:spcPts val="55"/>
              </a:spcBef>
            </a:pPr>
            <a:r>
              <a:rPr lang="en-US" sz="4000" b="1" i="0">
                <a:solidFill>
                  <a:schemeClr val="bg1"/>
                </a:solidFill>
                <a:latin typeface="Montserrat SemiBold" pitchFamily="2" charset="77"/>
              </a:rPr>
              <a:t>Establish Baseline Metrics</a:t>
            </a:r>
            <a:endParaRPr lang="en-US" sz="4000" b="1" i="0" spc="-30">
              <a:solidFill>
                <a:schemeClr val="bg1"/>
              </a:solidFill>
              <a:latin typeface="Montserrat SemiBold" pitchFamily="2" charset="77"/>
              <a:cs typeface="Arial Narrow"/>
            </a:endParaRPr>
          </a:p>
        </p:txBody>
      </p:sp>
    </p:spTree>
    <p:extLst>
      <p:ext uri="{BB962C8B-B14F-4D97-AF65-F5344CB8AC3E}">
        <p14:creationId xmlns:p14="http://schemas.microsoft.com/office/powerpoint/2010/main" val="30206218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rack Metric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80233" y="530021"/>
            <a:ext cx="4239409" cy="511093"/>
          </a:xfrm>
        </p:spPr>
        <p:txBody>
          <a:bodyPr>
            <a:noAutofit/>
          </a:bodyPr>
          <a:lstStyle>
            <a:lvl1pPr>
              <a:lnSpc>
                <a:spcPct val="90000"/>
              </a:lnSpc>
              <a:defRPr b="0" i="0">
                <a:solidFill>
                  <a:srgbClr val="2576B7"/>
                </a:solidFill>
              </a:defRPr>
            </a:lvl1pPr>
          </a:lstStyle>
          <a:p>
            <a:r>
              <a:rPr lang="en-US"/>
              <a:t>Track Metrics</a:t>
            </a:r>
          </a:p>
        </p:txBody>
      </p:sp>
      <p:sp>
        <p:nvSpPr>
          <p:cNvPr id="3" name="Text Placeholder 2">
            <a:extLst>
              <a:ext uri="{FF2B5EF4-FFF2-40B4-BE49-F238E27FC236}">
                <a16:creationId xmlns:a16="http://schemas.microsoft.com/office/drawing/2014/main" id="{301B465C-B3AC-CE48-A04D-8964E9E436C5}"/>
              </a:ext>
            </a:extLst>
          </p:cNvPr>
          <p:cNvSpPr>
            <a:spLocks noGrp="1"/>
          </p:cNvSpPr>
          <p:nvPr>
            <p:ph type="body" sz="quarter" idx="10" hasCustomPrompt="1"/>
          </p:nvPr>
        </p:nvSpPr>
        <p:spPr>
          <a:xfrm>
            <a:off x="380232" y="1097774"/>
            <a:ext cx="3762283" cy="966157"/>
          </a:xfrm>
          <a:prstGeom prst="rect">
            <a:avLst/>
          </a:prstGeom>
        </p:spPr>
        <p:txBody>
          <a:bodyPr lIns="0">
            <a:noAutofit/>
          </a:bodyPr>
          <a:lstStyle>
            <a:lvl1pPr marL="0" indent="0">
              <a:lnSpc>
                <a:spcPct val="110000"/>
              </a:lnSpc>
              <a:buNone/>
              <a:defRPr sz="1600" b="0" i="0">
                <a:solidFill>
                  <a:srgbClr val="000000"/>
                </a:solidFill>
                <a:latin typeface="Exo" panose="020B0604020202020204" charset="0"/>
                <a:ea typeface="Roboto Condensed Light" panose="02000000000000000000" pitchFamily="2" charset="0"/>
              </a:defRPr>
            </a:lvl1pPr>
            <a:lvl2pPr>
              <a:defRPr sz="2000" b="0" i="0">
                <a:latin typeface="Roboto Condensed Light" panose="02000000000000000000" pitchFamily="2" charset="0"/>
                <a:ea typeface="Roboto Condensed Light" panose="02000000000000000000" pitchFamily="2" charset="0"/>
              </a:defRPr>
            </a:lvl2pPr>
            <a:lvl3pPr>
              <a:defRPr sz="2000" b="0" i="0">
                <a:latin typeface="Roboto Condensed Light" panose="02000000000000000000" pitchFamily="2" charset="0"/>
                <a:ea typeface="Roboto Condensed Light" panose="02000000000000000000" pitchFamily="2" charset="0"/>
              </a:defRPr>
            </a:lvl3pPr>
            <a:lvl4pPr>
              <a:defRPr sz="2000" b="0" i="0">
                <a:latin typeface="Roboto Condensed Light" panose="02000000000000000000" pitchFamily="2" charset="0"/>
                <a:ea typeface="Roboto Condensed Light" panose="02000000000000000000" pitchFamily="2" charset="0"/>
              </a:defRPr>
            </a:lvl4pPr>
            <a:lvl5pPr>
              <a:defRPr sz="2000" b="0" i="0">
                <a:latin typeface="Roboto Condensed Light" panose="02000000000000000000" pitchFamily="2" charset="0"/>
                <a:ea typeface="Roboto Condensed Light" panose="02000000000000000000" pitchFamily="2" charset="0"/>
              </a:defRPr>
            </a:lvl5pPr>
          </a:lstStyle>
          <a:p>
            <a:pPr lvl="0"/>
            <a:r>
              <a:rPr lang="en-US" dirty="0"/>
              <a:t>Track metrics throughout the project to keep stakeholders informed</a:t>
            </a:r>
          </a:p>
        </p:txBody>
      </p:sp>
      <p:sp>
        <p:nvSpPr>
          <p:cNvPr id="18" name="Table Placeholder 17">
            <a:extLst>
              <a:ext uri="{FF2B5EF4-FFF2-40B4-BE49-F238E27FC236}">
                <a16:creationId xmlns:a16="http://schemas.microsoft.com/office/drawing/2014/main" id="{49673129-DC2E-FA40-A288-610FE0AB920C}"/>
              </a:ext>
            </a:extLst>
          </p:cNvPr>
          <p:cNvSpPr>
            <a:spLocks noGrp="1"/>
          </p:cNvSpPr>
          <p:nvPr>
            <p:ph type="tbl" sz="quarter" idx="11"/>
          </p:nvPr>
        </p:nvSpPr>
        <p:spPr>
          <a:xfrm>
            <a:off x="373063" y="3274287"/>
            <a:ext cx="11447462" cy="2949939"/>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a:p>
        </p:txBody>
      </p:sp>
      <p:sp>
        <p:nvSpPr>
          <p:cNvPr id="20" name="Text Placeholder 19">
            <a:extLst>
              <a:ext uri="{FF2B5EF4-FFF2-40B4-BE49-F238E27FC236}">
                <a16:creationId xmlns:a16="http://schemas.microsoft.com/office/drawing/2014/main" id="{4782DCFE-ADE5-3844-AFE5-4BA068CE7F23}"/>
              </a:ext>
            </a:extLst>
          </p:cNvPr>
          <p:cNvSpPr>
            <a:spLocks noGrp="1"/>
          </p:cNvSpPr>
          <p:nvPr>
            <p:ph type="body" sz="quarter" idx="12" hasCustomPrompt="1"/>
          </p:nvPr>
        </p:nvSpPr>
        <p:spPr>
          <a:xfrm>
            <a:off x="7189016" y="718229"/>
            <a:ext cx="3559175" cy="339468"/>
          </a:xfrm>
          <a:prstGeom prst="rect">
            <a:avLst/>
          </a:prstGeom>
        </p:spPr>
        <p:txBody>
          <a:bodyPr lIns="0">
            <a:noAutofit/>
          </a:bodyPr>
          <a:lstStyle>
            <a:lvl1pPr marL="0" indent="0">
              <a:lnSpc>
                <a:spcPct val="110000"/>
              </a:lnSpc>
              <a:buNone/>
              <a:defRPr sz="1400">
                <a:solidFill>
                  <a:srgbClr val="000000"/>
                </a:solidFill>
                <a:latin typeface="Exo" panose="020B0604020202020204" charset="0"/>
                <a:ea typeface="Roboto Condensed Light" panose="02000000000000000000" pitchFamily="2" charset="0"/>
              </a:defRPr>
            </a:lvl1pPr>
            <a:lvl2pPr>
              <a:defRPr>
                <a:latin typeface="Roboto Condensed Light" panose="02000000000000000000" pitchFamily="2" charset="0"/>
                <a:ea typeface="Roboto Condensed Light" panose="02000000000000000000" pitchFamily="2" charset="0"/>
              </a:defRPr>
            </a:lvl2pPr>
            <a:lvl3pPr>
              <a:defRPr>
                <a:latin typeface="Roboto Condensed Light" panose="02000000000000000000" pitchFamily="2" charset="0"/>
                <a:ea typeface="Roboto Condensed Light" panose="02000000000000000000" pitchFamily="2" charset="0"/>
              </a:defRPr>
            </a:lvl3pPr>
            <a:lvl4pPr>
              <a:defRPr>
                <a:latin typeface="Roboto Condensed Light" panose="02000000000000000000" pitchFamily="2" charset="0"/>
                <a:ea typeface="Roboto Condensed Light" panose="02000000000000000000" pitchFamily="2" charset="0"/>
              </a:defRPr>
            </a:lvl4pPr>
            <a:lvl5pPr>
              <a:defRPr>
                <a:latin typeface="Roboto Condensed Light" panose="02000000000000000000" pitchFamily="2" charset="0"/>
                <a:ea typeface="Roboto Condensed Light" panose="02000000000000000000" pitchFamily="2" charset="0"/>
              </a:defRPr>
            </a:lvl5pPr>
          </a:lstStyle>
          <a:p>
            <a:pPr lvl="0"/>
            <a:r>
              <a:rPr lang="en-US" sz="1600" dirty="0"/>
              <a:t>As the project nears completion:</a:t>
            </a:r>
            <a:endParaRPr lang="en-US" dirty="0"/>
          </a:p>
        </p:txBody>
      </p:sp>
      <p:sp>
        <p:nvSpPr>
          <p:cNvPr id="25" name="Text Placeholder 4">
            <a:extLst>
              <a:ext uri="{FF2B5EF4-FFF2-40B4-BE49-F238E27FC236}">
                <a16:creationId xmlns:a16="http://schemas.microsoft.com/office/drawing/2014/main" id="{4F63F1AB-A833-D948-BE31-90BABA3914CD}"/>
              </a:ext>
            </a:extLst>
          </p:cNvPr>
          <p:cNvSpPr>
            <a:spLocks noGrp="1"/>
          </p:cNvSpPr>
          <p:nvPr>
            <p:ph type="body" sz="quarter" idx="13" hasCustomPrompt="1"/>
          </p:nvPr>
        </p:nvSpPr>
        <p:spPr>
          <a:xfrm>
            <a:off x="7189016" y="1105437"/>
            <a:ext cx="4295259" cy="2165643"/>
          </a:xfrm>
          <a:prstGeom prst="rect">
            <a:avLst/>
          </a:prstGeom>
        </p:spPr>
        <p:txBody>
          <a:bodyPr lIns="0">
            <a:noAutofit/>
          </a:bodyPr>
          <a:lstStyle>
            <a:lvl1pPr marL="342900" indent="-342900">
              <a:lnSpc>
                <a:spcPct val="110000"/>
              </a:lnSpc>
              <a:buClr>
                <a:srgbClr val="2576B7"/>
              </a:buClr>
              <a:buSzPct val="100000"/>
              <a:buFont typeface="+mj-lt"/>
              <a:buAutoNum type="arabicPeriod"/>
              <a:defRPr sz="14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The number of tickets should decrease.</a:t>
            </a:r>
          </a:p>
          <a:p>
            <a:pPr lvl="0"/>
            <a:r>
              <a:rPr lang="en-US" b="0" i="0">
                <a:latin typeface="Roboto Condensed Light" panose="02000000000000000000" pitchFamily="2" charset="0"/>
                <a:ea typeface="Roboto Condensed Light" panose="02000000000000000000" pitchFamily="2" charset="0"/>
              </a:rPr>
              <a:t>Percentage of calls resolved at first contact and at Tier 1 should increase.</a:t>
            </a:r>
          </a:p>
          <a:p>
            <a:pPr lvl="0"/>
            <a:r>
              <a:rPr lang="en-US" b="0" i="0">
                <a:latin typeface="Roboto Condensed Light" panose="02000000000000000000" pitchFamily="2" charset="0"/>
                <a:ea typeface="Roboto Condensed Light" panose="02000000000000000000" pitchFamily="2" charset="0"/>
              </a:rPr>
              <a:t>Average time to resolve and escalate an incident should decrease.</a:t>
            </a:r>
          </a:p>
        </p:txBody>
      </p:sp>
    </p:spTree>
    <p:extLst>
      <p:ext uri="{BB962C8B-B14F-4D97-AF65-F5344CB8AC3E}">
        <p14:creationId xmlns:p14="http://schemas.microsoft.com/office/powerpoint/2010/main" val="336759556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Dar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C159DB-E140-2142-A538-00EA82E4EAB0}"/>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9F40FDD0-3CC9-E242-BC04-78D2DEF4846A}"/>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26263076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sight Breakdown">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F654C735-FD88-7044-AFDF-38F27B3DBF4F}"/>
              </a:ext>
            </a:extLst>
          </p:cNvPr>
          <p:cNvSpPr>
            <a:spLocks noGrp="1"/>
          </p:cNvSpPr>
          <p:nvPr>
            <p:ph type="body" sz="quarter" idx="11" hasCustomPrompt="1"/>
          </p:nvPr>
        </p:nvSpPr>
        <p:spPr>
          <a:xfrm>
            <a:off x="354106"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54106" y="530021"/>
            <a:ext cx="5146582" cy="570117"/>
          </a:xfrm>
        </p:spPr>
        <p:txBody>
          <a:bodyPr>
            <a:noAutofit/>
          </a:bodyPr>
          <a:lstStyle>
            <a:lvl1pPr>
              <a:defRPr b="0" i="0">
                <a:solidFill>
                  <a:srgbClr val="2576B7"/>
                </a:solidFill>
              </a:defRPr>
            </a:lvl1pPr>
          </a:lstStyle>
          <a:p>
            <a:r>
              <a:rPr lang="en-US"/>
              <a:t>Insight Breakdown</a:t>
            </a:r>
          </a:p>
        </p:txBody>
      </p:sp>
      <p:sp>
        <p:nvSpPr>
          <p:cNvPr id="21" name="object 16">
            <a:extLst>
              <a:ext uri="{FF2B5EF4-FFF2-40B4-BE49-F238E27FC236}">
                <a16:creationId xmlns:a16="http://schemas.microsoft.com/office/drawing/2014/main" id="{D04A7FA4-1F63-4045-89C0-A25EC0589AD3}"/>
              </a:ext>
            </a:extLst>
          </p:cNvPr>
          <p:cNvSpPr/>
          <p:nvPr userDrawn="1"/>
        </p:nvSpPr>
        <p:spPr>
          <a:xfrm>
            <a:off x="354106"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24" name="Text Placeholder 23">
            <a:extLst>
              <a:ext uri="{FF2B5EF4-FFF2-40B4-BE49-F238E27FC236}">
                <a16:creationId xmlns:a16="http://schemas.microsoft.com/office/drawing/2014/main" id="{A65B8B33-0F77-6C46-B190-E0EB622E48D4}"/>
              </a:ext>
            </a:extLst>
          </p:cNvPr>
          <p:cNvSpPr>
            <a:spLocks noGrp="1"/>
          </p:cNvSpPr>
          <p:nvPr>
            <p:ph type="body" sz="quarter" idx="10" hasCustomPrompt="1"/>
          </p:nvPr>
        </p:nvSpPr>
        <p:spPr>
          <a:xfrm>
            <a:off x="354106"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1</a:t>
            </a:r>
          </a:p>
        </p:txBody>
      </p:sp>
      <p:sp>
        <p:nvSpPr>
          <p:cNvPr id="28" name="Text Placeholder 26">
            <a:extLst>
              <a:ext uri="{FF2B5EF4-FFF2-40B4-BE49-F238E27FC236}">
                <a16:creationId xmlns:a16="http://schemas.microsoft.com/office/drawing/2014/main" id="{7C3E8B87-3295-C145-8AD0-F82DD56BEEBA}"/>
              </a:ext>
            </a:extLst>
          </p:cNvPr>
          <p:cNvSpPr>
            <a:spLocks noGrp="1"/>
          </p:cNvSpPr>
          <p:nvPr>
            <p:ph type="body" sz="quarter" idx="12" hasCustomPrompt="1"/>
          </p:nvPr>
        </p:nvSpPr>
        <p:spPr>
          <a:xfrm>
            <a:off x="4274132"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30" name="Text Placeholder 23">
            <a:extLst>
              <a:ext uri="{FF2B5EF4-FFF2-40B4-BE49-F238E27FC236}">
                <a16:creationId xmlns:a16="http://schemas.microsoft.com/office/drawing/2014/main" id="{9743512F-3223-8E49-BB0C-4A8840D17C23}"/>
              </a:ext>
            </a:extLst>
          </p:cNvPr>
          <p:cNvSpPr>
            <a:spLocks noGrp="1"/>
          </p:cNvSpPr>
          <p:nvPr>
            <p:ph type="body" sz="quarter" idx="13" hasCustomPrompt="1"/>
          </p:nvPr>
        </p:nvSpPr>
        <p:spPr>
          <a:xfrm>
            <a:off x="4274132"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2</a:t>
            </a:r>
          </a:p>
        </p:txBody>
      </p:sp>
      <p:sp>
        <p:nvSpPr>
          <p:cNvPr id="31" name="Text Placeholder 26">
            <a:extLst>
              <a:ext uri="{FF2B5EF4-FFF2-40B4-BE49-F238E27FC236}">
                <a16:creationId xmlns:a16="http://schemas.microsoft.com/office/drawing/2014/main" id="{80D89366-ED52-A949-A16B-4146CDE0F6F2}"/>
              </a:ext>
            </a:extLst>
          </p:cNvPr>
          <p:cNvSpPr>
            <a:spLocks noGrp="1"/>
          </p:cNvSpPr>
          <p:nvPr>
            <p:ph type="body" sz="quarter" idx="14" hasCustomPrompt="1"/>
          </p:nvPr>
        </p:nvSpPr>
        <p:spPr>
          <a:xfrm>
            <a:off x="8194158"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33" name="Text Placeholder 23">
            <a:extLst>
              <a:ext uri="{FF2B5EF4-FFF2-40B4-BE49-F238E27FC236}">
                <a16:creationId xmlns:a16="http://schemas.microsoft.com/office/drawing/2014/main" id="{E6236606-0F02-C14B-9674-361BBE98B74C}"/>
              </a:ext>
            </a:extLst>
          </p:cNvPr>
          <p:cNvSpPr>
            <a:spLocks noGrp="1"/>
          </p:cNvSpPr>
          <p:nvPr>
            <p:ph type="body" sz="quarter" idx="15" hasCustomPrompt="1"/>
          </p:nvPr>
        </p:nvSpPr>
        <p:spPr>
          <a:xfrm>
            <a:off x="8194158"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3</a:t>
            </a:r>
          </a:p>
        </p:txBody>
      </p:sp>
      <p:sp>
        <p:nvSpPr>
          <p:cNvPr id="34" name="object 16">
            <a:extLst>
              <a:ext uri="{FF2B5EF4-FFF2-40B4-BE49-F238E27FC236}">
                <a16:creationId xmlns:a16="http://schemas.microsoft.com/office/drawing/2014/main" id="{5C72A593-5B47-6640-87D0-7DC19FF0C12E}"/>
              </a:ext>
            </a:extLst>
          </p:cNvPr>
          <p:cNvSpPr/>
          <p:nvPr userDrawn="1"/>
        </p:nvSpPr>
        <p:spPr>
          <a:xfrm>
            <a:off x="4272711"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35" name="object 16">
            <a:extLst>
              <a:ext uri="{FF2B5EF4-FFF2-40B4-BE49-F238E27FC236}">
                <a16:creationId xmlns:a16="http://schemas.microsoft.com/office/drawing/2014/main" id="{BD3F10A2-41C4-BB46-A5B1-57481F194818}"/>
              </a:ext>
            </a:extLst>
          </p:cNvPr>
          <p:cNvSpPr/>
          <p:nvPr userDrawn="1"/>
        </p:nvSpPr>
        <p:spPr>
          <a:xfrm>
            <a:off x="8194397"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Tree>
    <p:extLst>
      <p:ext uri="{BB962C8B-B14F-4D97-AF65-F5344CB8AC3E}">
        <p14:creationId xmlns:p14="http://schemas.microsoft.com/office/powerpoint/2010/main" val="39349658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ummary of Accomplishm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B14535-AFB4-DB4C-ADB9-BBB42A2A64E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8" name="Rectangle 17">
            <a:extLst>
              <a:ext uri="{FF2B5EF4-FFF2-40B4-BE49-F238E27FC236}">
                <a16:creationId xmlns:a16="http://schemas.microsoft.com/office/drawing/2014/main" id="{75343A8B-D3CE-D643-83E5-369C20113AA8}"/>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14" name="Text Placeholder 13">
            <a:extLst>
              <a:ext uri="{FF2B5EF4-FFF2-40B4-BE49-F238E27FC236}">
                <a16:creationId xmlns:a16="http://schemas.microsoft.com/office/drawing/2014/main" id="{B3A129CD-E31F-6C4B-AE63-A4E96E7F66D2}"/>
              </a:ext>
            </a:extLst>
          </p:cNvPr>
          <p:cNvSpPr>
            <a:spLocks noGrp="1"/>
          </p:cNvSpPr>
          <p:nvPr>
            <p:ph type="body" sz="quarter" idx="10" hasCustomPrompt="1"/>
          </p:nvPr>
        </p:nvSpPr>
        <p:spPr>
          <a:xfrm>
            <a:off x="374493" y="1827340"/>
            <a:ext cx="5319668" cy="377825"/>
          </a:xfrm>
          <a:prstGeom prst="rect">
            <a:avLst/>
          </a:prstGeom>
        </p:spPr>
        <p:txBody>
          <a:bodyPr lIns="0">
            <a:noAutofit/>
          </a:bodyPr>
          <a:lstStyle>
            <a:lvl1pPr marL="0" indent="0">
              <a:lnSpc>
                <a:spcPct val="110000"/>
              </a:lnSpc>
              <a:buNone/>
              <a:defRPr sz="2000" b="1" i="0" u="none">
                <a:solidFill>
                  <a:schemeClr val="accent1"/>
                </a:solidFill>
                <a:latin typeface="Montserrat SemiBold" pitchFamily="2" charset="77"/>
              </a:defRPr>
            </a:lvl1pPr>
            <a:lvl2pPr>
              <a:defRPr sz="2000" b="1" i="0">
                <a:solidFill>
                  <a:schemeClr val="accent1"/>
                </a:solidFill>
                <a:latin typeface="Montserrat SemiBold" pitchFamily="2" charset="77"/>
              </a:defRPr>
            </a:lvl2pPr>
            <a:lvl3pPr>
              <a:defRPr sz="2000" b="1" i="0">
                <a:solidFill>
                  <a:schemeClr val="accent1"/>
                </a:solidFill>
                <a:latin typeface="Montserrat SemiBold" pitchFamily="2" charset="77"/>
              </a:defRPr>
            </a:lvl3pPr>
            <a:lvl4pPr>
              <a:defRPr sz="2000" b="1" i="0">
                <a:solidFill>
                  <a:schemeClr val="accent1"/>
                </a:solidFill>
                <a:latin typeface="Montserrat SemiBold" pitchFamily="2" charset="77"/>
              </a:defRPr>
            </a:lvl4pPr>
            <a:lvl5pPr>
              <a:defRPr sz="2000" b="1" i="0">
                <a:solidFill>
                  <a:schemeClr val="accent1"/>
                </a:solidFill>
                <a:latin typeface="Montserrat SemiBold" pitchFamily="2" charset="77"/>
              </a:defRPr>
            </a:lvl5pPr>
          </a:lstStyle>
          <a:p>
            <a:pPr lvl="0"/>
            <a:r>
              <a:rPr lang="en-US"/>
              <a:t>Problem Solved</a:t>
            </a:r>
          </a:p>
        </p:txBody>
      </p:sp>
      <p:sp>
        <p:nvSpPr>
          <p:cNvPr id="11" name="TextBox 10">
            <a:extLst>
              <a:ext uri="{FF2B5EF4-FFF2-40B4-BE49-F238E27FC236}">
                <a16:creationId xmlns:a16="http://schemas.microsoft.com/office/drawing/2014/main" id="{1FAADCBA-255E-B849-A84F-D25B3C02195D}"/>
              </a:ext>
            </a:extLst>
          </p:cNvPr>
          <p:cNvSpPr txBox="1"/>
          <p:nvPr userDrawn="1"/>
        </p:nvSpPr>
        <p:spPr>
          <a:xfrm>
            <a:off x="8460606" y="739094"/>
            <a:ext cx="3128212" cy="1668992"/>
          </a:xfrm>
          <a:prstGeom prst="rect">
            <a:avLst/>
          </a:prstGeom>
        </p:spPr>
        <p:txBody>
          <a:bodyPr vert="horz" wrap="square" lIns="0" tIns="6931" rIns="0" bIns="0" rtlCol="0">
            <a:noAutofit/>
          </a:bodyPr>
          <a:lstStyle/>
          <a:p>
            <a:pPr rtl="0">
              <a:lnSpc>
                <a:spcPct val="11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If you would like additional support, have our analysts guide you through other phases as part of an Info-Tech workshop.</a:t>
            </a:r>
          </a:p>
        </p:txBody>
      </p:sp>
      <p:sp>
        <p:nvSpPr>
          <p:cNvPr id="15" name="TextBox 14">
            <a:extLst>
              <a:ext uri="{FF2B5EF4-FFF2-40B4-BE49-F238E27FC236}">
                <a16:creationId xmlns:a16="http://schemas.microsoft.com/office/drawing/2014/main" id="{845C2704-E323-6E41-84B8-A3709A2F6FB3}"/>
              </a:ext>
            </a:extLst>
          </p:cNvPr>
          <p:cNvSpPr txBox="1"/>
          <p:nvPr userDrawn="1"/>
        </p:nvSpPr>
        <p:spPr>
          <a:xfrm>
            <a:off x="8441356" y="2914403"/>
            <a:ext cx="3628724"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a:solidFill>
                  <a:schemeClr val="bg1"/>
                </a:solidFill>
                <a:latin typeface="Exo" panose="02000503000000000000" pitchFamily="2" charset="77"/>
              </a:rPr>
              <a:t>Contact your account representative for more information.</a:t>
            </a:r>
          </a:p>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err="1">
                <a:solidFill>
                  <a:schemeClr val="bg1"/>
                </a:solidFill>
                <a:latin typeface="Exo" panose="02000503000000000000" pitchFamily="2" charset="77"/>
              </a:rPr>
              <a:t>workshops@infotech.com</a:t>
            </a:r>
            <a:r>
              <a:rPr lang="en-US" sz="1600">
                <a:solidFill>
                  <a:schemeClr val="bg1"/>
                </a:solidFill>
                <a:latin typeface="Exo" panose="02000503000000000000" pitchFamily="2" charset="77"/>
              </a:rPr>
              <a:t>  </a:t>
            </a:r>
            <a:br>
              <a:rPr lang="en-US" sz="1600">
                <a:solidFill>
                  <a:schemeClr val="bg1"/>
                </a:solidFill>
                <a:latin typeface="Exo" panose="02000503000000000000" pitchFamily="2" charset="77"/>
              </a:rPr>
            </a:br>
            <a:r>
              <a:rPr lang="en-US" sz="1600">
                <a:solidFill>
                  <a:schemeClr val="bg1"/>
                </a:solidFill>
                <a:latin typeface="Exo" panose="02000503000000000000" pitchFamily="2" charset="77"/>
              </a:rPr>
              <a:t>1-888-670-8889</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a:solidFill>
                <a:schemeClr val="bg1"/>
              </a:solidFill>
              <a:latin typeface="Exo" panose="02000503000000000000" pitchFamily="2" charset="77"/>
            </a:endParaRPr>
          </a:p>
        </p:txBody>
      </p:sp>
      <p:sp>
        <p:nvSpPr>
          <p:cNvPr id="19" name="TextBox 18">
            <a:extLst>
              <a:ext uri="{FF2B5EF4-FFF2-40B4-BE49-F238E27FC236}">
                <a16:creationId xmlns:a16="http://schemas.microsoft.com/office/drawing/2014/main" id="{E6640ACC-131C-E349-9AAB-91F1BC775CA0}"/>
              </a:ext>
            </a:extLst>
          </p:cNvPr>
          <p:cNvSpPr txBox="1"/>
          <p:nvPr userDrawn="1"/>
        </p:nvSpPr>
        <p:spPr>
          <a:xfrm>
            <a:off x="336885" y="544781"/>
            <a:ext cx="569815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Summary of Accomplishment</a:t>
            </a:r>
            <a:endParaRPr lang="en-US" sz="4000" b="1" i="0" spc="-30" dirty="0">
              <a:solidFill>
                <a:srgbClr val="4A4A4A"/>
              </a:solidFill>
              <a:latin typeface="Montserrat SemiBold" pitchFamily="2" charset="77"/>
              <a:cs typeface="Arial Narrow"/>
            </a:endParaRPr>
          </a:p>
        </p:txBody>
      </p:sp>
      <p:sp>
        <p:nvSpPr>
          <p:cNvPr id="10" name="TextBox 9">
            <a:extLst>
              <a:ext uri="{FF2B5EF4-FFF2-40B4-BE49-F238E27FC236}">
                <a16:creationId xmlns:a16="http://schemas.microsoft.com/office/drawing/2014/main" id="{79D91D97-00C2-684C-8E8B-1CA8A8AB29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3A86E219-348B-4147-B8CE-5C090235D034}"/>
              </a:ext>
            </a:extLst>
          </p:cNvPr>
          <p:cNvSpPr>
            <a:spLocks noGrp="1"/>
          </p:cNvSpPr>
          <p:nvPr>
            <p:ph type="body" sz="quarter" idx="33"/>
          </p:nvPr>
        </p:nvSpPr>
        <p:spPr>
          <a:xfrm>
            <a:off x="371476" y="2306297"/>
            <a:ext cx="5689600" cy="383932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1357972"/>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83998"/>
          </a:xfrm>
          <a:prstGeom prst="rect">
            <a:avLst/>
          </a:prstGeom>
        </p:spPr>
        <p:txBody>
          <a:bodyPr vert="horz" wrap="square" lIns="0" tIns="6931" rIns="0" bIns="0" rtlCol="0">
            <a:spAutoFit/>
          </a:bodyPr>
          <a:lstStyle/>
          <a:p>
            <a:pPr marL="7701" marR="242975" lvl="0" indent="0" algn="ctr" defTabSz="554492" rtl="0" eaLnBrk="1" fontAlgn="auto" latinLnBrk="0" hangingPunct="1">
              <a:lnSpc>
                <a:spcPct val="90000"/>
              </a:lnSpc>
              <a:spcBef>
                <a:spcPts val="1000"/>
              </a:spcBef>
              <a:spcAft>
                <a:spcPts val="0"/>
              </a:spcAft>
              <a:buClrTx/>
              <a:buSzTx/>
              <a:buFontTx/>
              <a:buNone/>
              <a:tabLst/>
              <a:defRPr/>
            </a:pPr>
            <a:r>
              <a:rPr lang="en-US" sz="2000" b="1" i="0">
                <a:solidFill>
                  <a:srgbClr val="2576B7"/>
                </a:solidFill>
                <a:latin typeface="Montserrat SemiBold" pitchFamily="2" charset="77"/>
              </a:rPr>
              <a:t>Diagnostic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12970"/>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09837"/>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Info-Tech offers various levels of support to best suit your needs</a:t>
            </a:r>
            <a:endParaRPr lang="en-US" sz="4000" b="1" i="0" spc="-30" dirty="0">
              <a:solidFill>
                <a:srgbClr val="4A4A4A"/>
              </a:solidFill>
              <a:latin typeface="Montserrat SemiBold" pitchFamily="2" charset="77"/>
              <a:cs typeface="Arial Narrow"/>
            </a:endParaRPr>
          </a:p>
        </p:txBody>
      </p:sp>
    </p:spTree>
    <p:extLst>
      <p:ext uri="{BB962C8B-B14F-4D97-AF65-F5344CB8AC3E}">
        <p14:creationId xmlns:p14="http://schemas.microsoft.com/office/powerpoint/2010/main" val="3792006705"/>
      </p:ext>
    </p:extLst>
  </p:cSld>
  <p:clrMapOvr>
    <a:masterClrMapping/>
  </p:clrMapOvr>
  <p:extLst>
    <p:ext uri="{DCECCB84-F9BA-43D5-87BE-67443E8EF086}">
      <p15:sldGuideLst xmlns:p15="http://schemas.microsoft.com/office/powerpoint/2012/main">
        <p15:guide id="1" orient="horz" pos="1865" userDrawn="1">
          <p15:clr>
            <a:srgbClr val="FBAE40"/>
          </p15:clr>
        </p15:guide>
        <p15:guide id="2" orient="horz" pos="1979"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roject Step Summar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9A2786-ECFC-144B-AE26-54D79588906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4" name="Rectangle 13">
            <a:extLst>
              <a:ext uri="{FF2B5EF4-FFF2-40B4-BE49-F238E27FC236}">
                <a16:creationId xmlns:a16="http://schemas.microsoft.com/office/drawing/2014/main" id="{332DBE19-10F2-5346-BAC1-53F174E84D7E}"/>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2" name="Title 1">
            <a:extLst>
              <a:ext uri="{FF2B5EF4-FFF2-40B4-BE49-F238E27FC236}">
                <a16:creationId xmlns:a16="http://schemas.microsoft.com/office/drawing/2014/main" id="{B88A6C45-179D-D346-9D3E-74C32F8AA777}"/>
              </a:ext>
            </a:extLst>
          </p:cNvPr>
          <p:cNvSpPr>
            <a:spLocks noGrp="1"/>
          </p:cNvSpPr>
          <p:nvPr>
            <p:ph type="title" hasCustomPrompt="1"/>
          </p:nvPr>
        </p:nvSpPr>
        <p:spPr>
          <a:xfrm>
            <a:off x="354107" y="530021"/>
            <a:ext cx="5706968" cy="1130188"/>
          </a:xfrm>
        </p:spPr>
        <p:txBody>
          <a:bodyPr>
            <a:noAutofit/>
          </a:bodyPr>
          <a:lstStyle>
            <a:lvl1pPr>
              <a:lnSpc>
                <a:spcPct val="90000"/>
              </a:lnSpc>
              <a:defRPr/>
            </a:lvl1pPr>
          </a:lstStyle>
          <a:p>
            <a:r>
              <a:rPr lang="en-US"/>
              <a:t>Project Step </a:t>
            </a:r>
            <a:br>
              <a:rPr lang="en-US"/>
            </a:br>
            <a:r>
              <a:rPr lang="en-US"/>
              <a:t>Summary</a:t>
            </a:r>
          </a:p>
        </p:txBody>
      </p:sp>
      <p:sp>
        <p:nvSpPr>
          <p:cNvPr id="5" name="Text Placeholder 4">
            <a:extLst>
              <a:ext uri="{FF2B5EF4-FFF2-40B4-BE49-F238E27FC236}">
                <a16:creationId xmlns:a16="http://schemas.microsoft.com/office/drawing/2014/main" id="{86E5F82B-DCED-8B4F-88A2-8A928648A8FF}"/>
              </a:ext>
            </a:extLst>
          </p:cNvPr>
          <p:cNvSpPr>
            <a:spLocks noGrp="1"/>
          </p:cNvSpPr>
          <p:nvPr>
            <p:ph type="body" sz="quarter" idx="11" hasCustomPrompt="1"/>
          </p:nvPr>
        </p:nvSpPr>
        <p:spPr>
          <a:xfrm>
            <a:off x="371475" y="2261454"/>
            <a:ext cx="6661150" cy="2906712"/>
          </a:xfrm>
          <a:prstGeom prst="rect">
            <a:avLst/>
          </a:prstGeom>
        </p:spPr>
        <p:txBody>
          <a:bodyPr lIns="0">
            <a:noAutofit/>
          </a:bodyPr>
          <a:lstStyle>
            <a:lvl1pPr marL="342900" indent="-342900">
              <a:lnSpc>
                <a:spcPct val="110000"/>
              </a:lnSpc>
              <a:buClr>
                <a:srgbClr val="2576B7"/>
              </a:buClr>
              <a:buSzPct val="100000"/>
              <a:buFont typeface="+mj-lt"/>
              <a:buAutoNum type="arabicPeriod"/>
              <a:defRPr sz="16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dirty="0">
                <a:latin typeface="Roboto Condensed Light" panose="02000000000000000000" pitchFamily="2" charset="0"/>
                <a:ea typeface="Roboto Condensed Light" panose="02000000000000000000" pitchFamily="2" charset="0"/>
              </a:rPr>
              <a:t>Set your goals – what do you want to achieve in your PCI project?</a:t>
            </a:r>
          </a:p>
          <a:p>
            <a:pPr lvl="0"/>
            <a:r>
              <a:rPr lang="en-US" b="0" i="0" dirty="0">
                <a:latin typeface="Roboto Condensed Light" panose="02000000000000000000" pitchFamily="2" charset="0"/>
                <a:ea typeface="Roboto Condensed Light" panose="02000000000000000000" pitchFamily="2" charset="0"/>
              </a:rPr>
              <a:t>Evaluate your current organization’s posture in relation to PCI.</a:t>
            </a:r>
          </a:p>
          <a:p>
            <a:pPr lvl="0"/>
            <a:r>
              <a:rPr lang="en-US" b="0" i="0" dirty="0">
                <a:latin typeface="Roboto Condensed Light" panose="02000000000000000000" pitchFamily="2" charset="0"/>
                <a:ea typeface="Roboto Condensed Light" panose="02000000000000000000" pitchFamily="2" charset="0"/>
              </a:rPr>
              <a:t>Map PCI’s 12 core requirements to your PCI practices.</a:t>
            </a:r>
          </a:p>
          <a:p>
            <a:pPr lvl="0"/>
            <a:r>
              <a:rPr lang="en-US" b="0" i="0" dirty="0">
                <a:latin typeface="Roboto Condensed Light" panose="02000000000000000000" pitchFamily="2" charset="0"/>
                <a:ea typeface="Roboto Condensed Light" panose="02000000000000000000" pitchFamily="2" charset="0"/>
              </a:rPr>
              <a:t>Perform a gap analysis.</a:t>
            </a:r>
          </a:p>
          <a:p>
            <a:pPr lvl="0"/>
            <a:r>
              <a:rPr lang="en-US" b="0" i="0" dirty="0">
                <a:latin typeface="Roboto Condensed Light" panose="02000000000000000000" pitchFamily="2" charset="0"/>
                <a:ea typeface="Roboto Condensed Light" panose="02000000000000000000" pitchFamily="2" charset="0"/>
              </a:rPr>
              <a:t>Complete gap prioritization.</a:t>
            </a:r>
          </a:p>
          <a:p>
            <a:pPr lvl="0"/>
            <a:r>
              <a:rPr lang="en-US" b="0" i="0" dirty="0">
                <a:latin typeface="Roboto Condensed Light" panose="02000000000000000000" pitchFamily="2" charset="0"/>
                <a:ea typeface="Roboto Condensed Light" panose="02000000000000000000" pitchFamily="2" charset="0"/>
              </a:rPr>
              <a:t>Identify PCI Simplification Strategy.</a:t>
            </a:r>
          </a:p>
          <a:p>
            <a:pPr lvl="0"/>
            <a:r>
              <a:rPr lang="en-US" b="0" i="0" dirty="0">
                <a:latin typeface="Roboto Condensed Light" panose="02000000000000000000" pitchFamily="2" charset="0"/>
                <a:ea typeface="Roboto Condensed Light" panose="02000000000000000000" pitchFamily="2" charset="0"/>
              </a:rPr>
              <a:t>Develop a PCI Simplification Launch Plan.</a:t>
            </a:r>
            <a:endParaRPr lang="en-US" dirty="0"/>
          </a:p>
        </p:txBody>
      </p:sp>
      <p:sp>
        <p:nvSpPr>
          <p:cNvPr id="16"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381817" y="1914619"/>
            <a:ext cx="5547929" cy="346835"/>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Box 7">
            <a:extLst>
              <a:ext uri="{FF2B5EF4-FFF2-40B4-BE49-F238E27FC236}">
                <a16:creationId xmlns:a16="http://schemas.microsoft.com/office/drawing/2014/main" id="{07C742F6-0374-194A-A48E-6874C2EC5AE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542984876"/>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dditional Suppor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FDF7C4F-1942-A845-B557-F88B7A27320F}"/>
              </a:ext>
            </a:extLst>
          </p:cNvPr>
          <p:cNvSpPr>
            <a:spLocks noGrp="1"/>
          </p:cNvSpPr>
          <p:nvPr>
            <p:ph type="pic" sz="quarter" idx="11"/>
          </p:nvPr>
        </p:nvSpPr>
        <p:spPr>
          <a:xfrm>
            <a:off x="6061075"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9" name="object 7">
            <a:extLst>
              <a:ext uri="{FF2B5EF4-FFF2-40B4-BE49-F238E27FC236}">
                <a16:creationId xmlns:a16="http://schemas.microsoft.com/office/drawing/2014/main" id="{84D0A54C-032B-734B-AB0B-44B5BEA685CC}"/>
              </a:ext>
            </a:extLst>
          </p:cNvPr>
          <p:cNvSpPr/>
          <p:nvPr userDrawn="1"/>
        </p:nvSpPr>
        <p:spPr>
          <a:xfrm>
            <a:off x="-8709" y="3310826"/>
            <a:ext cx="54000" cy="1224000"/>
          </a:xfrm>
          <a:custGeom>
            <a:avLst/>
            <a:gdLst/>
            <a:ahLst/>
            <a:cxnLst/>
            <a:rect l="l" t="t" r="r" b="b"/>
            <a:pathLst>
              <a:path w="104775" h="2171065">
                <a:moveTo>
                  <a:pt x="0" y="2170782"/>
                </a:moveTo>
                <a:lnTo>
                  <a:pt x="104708" y="2170782"/>
                </a:lnTo>
                <a:lnTo>
                  <a:pt x="104708" y="0"/>
                </a:lnTo>
                <a:lnTo>
                  <a:pt x="0" y="0"/>
                </a:lnTo>
                <a:lnTo>
                  <a:pt x="0" y="2170782"/>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18" name="Picture Placeholder 16">
            <a:extLst>
              <a:ext uri="{FF2B5EF4-FFF2-40B4-BE49-F238E27FC236}">
                <a16:creationId xmlns:a16="http://schemas.microsoft.com/office/drawing/2014/main" id="{5DB72151-D5F9-F64A-A051-C8EBC82549B2}"/>
              </a:ext>
            </a:extLst>
          </p:cNvPr>
          <p:cNvSpPr>
            <a:spLocks noGrp="1"/>
          </p:cNvSpPr>
          <p:nvPr>
            <p:ph type="pic" sz="quarter" idx="12"/>
          </p:nvPr>
        </p:nvSpPr>
        <p:spPr>
          <a:xfrm>
            <a:off x="9131227"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20" name="Picture Placeholder 19">
            <a:extLst>
              <a:ext uri="{FF2B5EF4-FFF2-40B4-BE49-F238E27FC236}">
                <a16:creationId xmlns:a16="http://schemas.microsoft.com/office/drawing/2014/main" id="{077EFE0D-4219-394E-9FD0-38C929E33BA2}"/>
              </a:ext>
            </a:extLst>
          </p:cNvPr>
          <p:cNvSpPr>
            <a:spLocks noGrp="1"/>
          </p:cNvSpPr>
          <p:nvPr>
            <p:ph type="pic" sz="quarter" idx="13"/>
          </p:nvPr>
        </p:nvSpPr>
        <p:spPr>
          <a:xfrm>
            <a:off x="6066872" y="541857"/>
            <a:ext cx="1026078" cy="98414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200" b="1" i="0">
                <a:latin typeface="Montserrat SemiBold" pitchFamily="2" charset="77"/>
              </a:defRPr>
            </a:lvl1pPr>
          </a:lstStyle>
          <a:p>
            <a:endParaRPr lang="en-US"/>
          </a:p>
        </p:txBody>
      </p:sp>
      <p:sp>
        <p:nvSpPr>
          <p:cNvPr id="27" name="Text Placeholder 26">
            <a:extLst>
              <a:ext uri="{FF2B5EF4-FFF2-40B4-BE49-F238E27FC236}">
                <a16:creationId xmlns:a16="http://schemas.microsoft.com/office/drawing/2014/main" id="{5EBCF6F3-8C74-8448-B393-09691B01DD72}"/>
              </a:ext>
            </a:extLst>
          </p:cNvPr>
          <p:cNvSpPr>
            <a:spLocks noGrp="1"/>
          </p:cNvSpPr>
          <p:nvPr>
            <p:ph type="body" sz="quarter" idx="14" hasCustomPrompt="1"/>
          </p:nvPr>
        </p:nvSpPr>
        <p:spPr>
          <a:xfrm>
            <a:off x="6052596"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9" name="Text Placeholder 26">
            <a:extLst>
              <a:ext uri="{FF2B5EF4-FFF2-40B4-BE49-F238E27FC236}">
                <a16:creationId xmlns:a16="http://schemas.microsoft.com/office/drawing/2014/main" id="{2AB9A0CE-721B-C049-A1F0-90286778FBFA}"/>
              </a:ext>
            </a:extLst>
          </p:cNvPr>
          <p:cNvSpPr>
            <a:spLocks noGrp="1"/>
          </p:cNvSpPr>
          <p:nvPr>
            <p:ph type="body" sz="quarter" idx="16" hasCustomPrompt="1"/>
          </p:nvPr>
        </p:nvSpPr>
        <p:spPr>
          <a:xfrm>
            <a:off x="9121775"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4"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6061075" y="2497122"/>
            <a:ext cx="5832475" cy="661714"/>
          </a:xfrm>
          <a:prstGeom prst="rect">
            <a:avLst/>
          </a:prstGeom>
        </p:spPr>
        <p:txBody>
          <a:bodyPr lIns="0" tIns="0" rIns="0" bIns="0">
            <a:noAutofit/>
          </a:bodyPr>
          <a:lstStyle>
            <a:lvl1pPr marL="0" indent="0">
              <a:lnSpc>
                <a:spcPct val="110000"/>
              </a:lnSpc>
              <a:buNone/>
              <a:defRPr sz="1600" b="0" i="0" spc="0">
                <a:solidFill>
                  <a:srgbClr val="2576B7"/>
                </a:solidFill>
                <a:latin typeface="Exo"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1">
            <a:extLst>
              <a:ext uri="{FF2B5EF4-FFF2-40B4-BE49-F238E27FC236}">
                <a16:creationId xmlns:a16="http://schemas.microsoft.com/office/drawing/2014/main" id="{85DDFA7D-F891-5541-AA0E-D25B89A7FB95}"/>
              </a:ext>
            </a:extLst>
          </p:cNvPr>
          <p:cNvSpPr>
            <a:spLocks noGrp="1"/>
          </p:cNvSpPr>
          <p:nvPr>
            <p:ph type="body" sz="quarter" idx="36" hasCustomPrompt="1"/>
          </p:nvPr>
        </p:nvSpPr>
        <p:spPr>
          <a:xfrm>
            <a:off x="7336972" y="778330"/>
            <a:ext cx="2960914" cy="1028700"/>
          </a:xfrm>
          <a:prstGeom prst="rect">
            <a:avLst/>
          </a:prstGeom>
        </p:spPr>
        <p:txBody>
          <a:bodyPr lIns="0" tIns="0" rIns="0" bIns="0">
            <a:noAutofit/>
          </a:bodyPr>
          <a:lstStyle>
            <a:lvl1pPr marL="0" indent="0">
              <a:lnSpc>
                <a:spcPct val="110000"/>
              </a:lnSpc>
              <a:spcBef>
                <a:spcPts val="0"/>
              </a:spcBef>
              <a:buNone/>
              <a:defRPr sz="1200" b="0" i="0" spc="0">
                <a:solidFill>
                  <a:srgbClr val="2576B7"/>
                </a:solidFill>
                <a:latin typeface="Montserrat"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Contact your account representative for more information.</a:t>
            </a:r>
            <a:br>
              <a:rPr lang="en-US"/>
            </a:br>
            <a:r>
              <a:rPr lang="en-US" err="1"/>
              <a:t>workshops@infotech.com</a:t>
            </a:r>
            <a:r>
              <a:rPr lang="en-US"/>
              <a:t>   </a:t>
            </a:r>
            <a:br>
              <a:rPr lang="en-US"/>
            </a:br>
            <a:r>
              <a:rPr lang="en-US"/>
              <a:t>1-888-670-8889</a:t>
            </a:r>
          </a:p>
          <a:p>
            <a:pPr lvl="0"/>
            <a:endParaRPr lang="en-US"/>
          </a:p>
        </p:txBody>
      </p:sp>
      <p:sp>
        <p:nvSpPr>
          <p:cNvPr id="31" name="Text Placeholder 14">
            <a:extLst>
              <a:ext uri="{FF2B5EF4-FFF2-40B4-BE49-F238E27FC236}">
                <a16:creationId xmlns:a16="http://schemas.microsoft.com/office/drawing/2014/main" id="{D7149EE9-D7CB-2245-A969-E3DC476D8DF6}"/>
              </a:ext>
            </a:extLst>
          </p:cNvPr>
          <p:cNvSpPr>
            <a:spLocks noGrp="1"/>
          </p:cNvSpPr>
          <p:nvPr>
            <p:ph type="body" sz="quarter" idx="38"/>
          </p:nvPr>
        </p:nvSpPr>
        <p:spPr>
          <a:xfrm>
            <a:off x="6061075" y="4884772"/>
            <a:ext cx="2916238"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4">
            <a:extLst>
              <a:ext uri="{FF2B5EF4-FFF2-40B4-BE49-F238E27FC236}">
                <a16:creationId xmlns:a16="http://schemas.microsoft.com/office/drawing/2014/main" id="{D7149EE9-D7CB-2245-A969-E3DC476D8DF6}"/>
              </a:ext>
            </a:extLst>
          </p:cNvPr>
          <p:cNvSpPr>
            <a:spLocks noGrp="1"/>
          </p:cNvSpPr>
          <p:nvPr>
            <p:ph type="body" sz="quarter" idx="39"/>
          </p:nvPr>
        </p:nvSpPr>
        <p:spPr>
          <a:xfrm>
            <a:off x="9131227" y="4884772"/>
            <a:ext cx="2762323"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4">
            <a:extLst>
              <a:ext uri="{FF2B5EF4-FFF2-40B4-BE49-F238E27FC236}">
                <a16:creationId xmlns:a16="http://schemas.microsoft.com/office/drawing/2014/main" id="{D7149EE9-D7CB-2245-A969-E3DC476D8DF6}"/>
              </a:ext>
            </a:extLst>
          </p:cNvPr>
          <p:cNvSpPr>
            <a:spLocks noGrp="1"/>
          </p:cNvSpPr>
          <p:nvPr>
            <p:ph type="body" sz="quarter" idx="40"/>
          </p:nvPr>
        </p:nvSpPr>
        <p:spPr>
          <a:xfrm>
            <a:off x="354106" y="3310826"/>
            <a:ext cx="4733832" cy="180147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1A52D467-0F26-DA4A-97AF-2CD0DAFEB6E1}"/>
              </a:ext>
            </a:extLst>
          </p:cNvPr>
          <p:cNvSpPr txBox="1"/>
          <p:nvPr userDrawn="1"/>
        </p:nvSpPr>
        <p:spPr>
          <a:xfrm>
            <a:off x="336885" y="514801"/>
            <a:ext cx="7580199"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Additional Support</a:t>
            </a:r>
            <a:endParaRPr lang="en-US" sz="4000" b="1" i="0" spc="-30" dirty="0">
              <a:solidFill>
                <a:srgbClr val="4A4A4A"/>
              </a:solidFill>
              <a:latin typeface="Montserrat SemiBold" pitchFamily="2" charset="77"/>
              <a:cs typeface="Arial Narrow"/>
            </a:endParaRPr>
          </a:p>
        </p:txBody>
      </p:sp>
      <p:sp>
        <p:nvSpPr>
          <p:cNvPr id="21" name="TextBox 20">
            <a:extLst>
              <a:ext uri="{FF2B5EF4-FFF2-40B4-BE49-F238E27FC236}">
                <a16:creationId xmlns:a16="http://schemas.microsoft.com/office/drawing/2014/main" id="{A36A0B17-8F6F-A645-8BB5-4B6254632B2D}"/>
              </a:ext>
            </a:extLst>
          </p:cNvPr>
          <p:cNvSpPr txBox="1"/>
          <p:nvPr userDrawn="1"/>
        </p:nvSpPr>
        <p:spPr>
          <a:xfrm>
            <a:off x="362227" y="1163682"/>
            <a:ext cx="4059302"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rgbClr val="000000"/>
                </a:solidFill>
                <a:latin typeface="Exo" panose="02000503000000000000" pitchFamily="2" charset="77"/>
              </a:rPr>
              <a:t>If you would like additional support, have our analysts guide you through other phases as part of an Info-Tech Workshop.</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p:txBody>
      </p:sp>
    </p:spTree>
    <p:extLst>
      <p:ext uri="{BB962C8B-B14F-4D97-AF65-F5344CB8AC3E}">
        <p14:creationId xmlns:p14="http://schemas.microsoft.com/office/powerpoint/2010/main" val="3272561956"/>
      </p:ext>
    </p:extLst>
  </p:cSld>
  <p:clrMapOvr>
    <a:masterClrMapping/>
  </p:clrMapOvr>
  <p:extLst>
    <p:ext uri="{DCECCB84-F9BA-43D5-87BE-67443E8EF086}">
      <p15:sldGuideLst xmlns:p15="http://schemas.microsoft.com/office/powerpoint/2012/main">
        <p15:guide id="1" orient="horz" pos="845"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B">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9260A85E-D49A-B64A-B4F7-90C6CF1430F1}"/>
              </a:ext>
            </a:extLst>
          </p:cNvPr>
          <p:cNvSpPr/>
          <p:nvPr userDrawn="1"/>
        </p:nvSpPr>
        <p:spPr>
          <a:xfrm>
            <a:off x="1707594" y="2457276"/>
            <a:ext cx="4242631"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1715620"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0" name="Text Placeholder 8">
            <a:extLst>
              <a:ext uri="{FF2B5EF4-FFF2-40B4-BE49-F238E27FC236}">
                <a16:creationId xmlns:a16="http://schemas.microsoft.com/office/drawing/2014/main" id="{20CC50DE-8543-1446-90E6-8AEF1CF32DC8}"/>
              </a:ext>
            </a:extLst>
          </p:cNvPr>
          <p:cNvSpPr>
            <a:spLocks noGrp="1"/>
          </p:cNvSpPr>
          <p:nvPr>
            <p:ph type="body" sz="quarter" idx="12" hasCustomPrompt="1"/>
          </p:nvPr>
        </p:nvSpPr>
        <p:spPr>
          <a:xfrm>
            <a:off x="1715620" y="1921449"/>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a:p>
        </p:txBody>
      </p:sp>
      <p:sp>
        <p:nvSpPr>
          <p:cNvPr id="12" name="object 5">
            <a:extLst>
              <a:ext uri="{FF2B5EF4-FFF2-40B4-BE49-F238E27FC236}">
                <a16:creationId xmlns:a16="http://schemas.microsoft.com/office/drawing/2014/main" id="{AD174F76-9714-0046-8434-6A3B94BD9179}"/>
              </a:ext>
            </a:extLst>
          </p:cNvPr>
          <p:cNvSpPr/>
          <p:nvPr userDrawn="1"/>
        </p:nvSpPr>
        <p:spPr>
          <a:xfrm>
            <a:off x="7559828" y="2457276"/>
            <a:ext cx="4234076"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15" name="Text Placeholder 8">
            <a:extLst>
              <a:ext uri="{FF2B5EF4-FFF2-40B4-BE49-F238E27FC236}">
                <a16:creationId xmlns:a16="http://schemas.microsoft.com/office/drawing/2014/main" id="{9A018879-2AAE-DD4D-BED8-A9EBF65B3327}"/>
              </a:ext>
            </a:extLst>
          </p:cNvPr>
          <p:cNvSpPr>
            <a:spLocks noGrp="1"/>
          </p:cNvSpPr>
          <p:nvPr>
            <p:ph type="body" sz="quarter" idx="17" hasCustomPrompt="1"/>
          </p:nvPr>
        </p:nvSpPr>
        <p:spPr>
          <a:xfrm>
            <a:off x="7564252"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7" name="Text Placeholder 8">
            <a:extLst>
              <a:ext uri="{FF2B5EF4-FFF2-40B4-BE49-F238E27FC236}">
                <a16:creationId xmlns:a16="http://schemas.microsoft.com/office/drawing/2014/main" id="{BA22E391-D54A-C649-8259-B59C6D235D8E}"/>
              </a:ext>
            </a:extLst>
          </p:cNvPr>
          <p:cNvSpPr>
            <a:spLocks noGrp="1"/>
          </p:cNvSpPr>
          <p:nvPr>
            <p:ph type="body" sz="quarter" idx="18" hasCustomPrompt="1"/>
          </p:nvPr>
        </p:nvSpPr>
        <p:spPr>
          <a:xfrm>
            <a:off x="7564252" y="1921450"/>
            <a:ext cx="3849687" cy="455988"/>
          </a:xfrm>
          <a:prstGeom prst="rect">
            <a:avLst/>
          </a:prstGeom>
        </p:spPr>
        <p:txBody>
          <a:bodyPr lIns="0" tIns="0" rIns="0" bIns="0">
            <a:noAutofit/>
          </a:bodyPr>
          <a:lstStyle>
            <a:lvl1pPr marL="0" indent="0">
              <a:lnSpc>
                <a:spcPct val="110000"/>
              </a:lnSpc>
              <a:spcBef>
                <a:spcPts val="0"/>
              </a:spcBef>
              <a:buNone/>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20" name="Picture Placeholder 15">
            <a:extLst>
              <a:ext uri="{FF2B5EF4-FFF2-40B4-BE49-F238E27FC236}">
                <a16:creationId xmlns:a16="http://schemas.microsoft.com/office/drawing/2014/main" id="{B376A439-0F38-1245-AC0A-D61918E1F362}"/>
              </a:ext>
            </a:extLst>
          </p:cNvPr>
          <p:cNvSpPr>
            <a:spLocks noGrp="1"/>
          </p:cNvSpPr>
          <p:nvPr>
            <p:ph type="pic" sz="quarter" idx="21"/>
          </p:nvPr>
        </p:nvSpPr>
        <p:spPr>
          <a:xfrm>
            <a:off x="6199714"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a:p>
        </p:txBody>
      </p:sp>
      <p:sp>
        <p:nvSpPr>
          <p:cNvPr id="19" name="TextBox 18">
            <a:extLst>
              <a:ext uri="{FF2B5EF4-FFF2-40B4-BE49-F238E27FC236}">
                <a16:creationId xmlns:a16="http://schemas.microsoft.com/office/drawing/2014/main" id="{A6483C06-5D8D-1B47-B88B-5FEE88718A75}"/>
              </a:ext>
            </a:extLst>
          </p:cNvPr>
          <p:cNvSpPr txBox="1"/>
          <p:nvPr userDrawn="1"/>
        </p:nvSpPr>
        <p:spPr>
          <a:xfrm>
            <a:off x="336886" y="536067"/>
            <a:ext cx="11242306"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Research Contributors and Experts</a:t>
            </a:r>
            <a:endParaRPr lang="en-US" sz="4000" b="1" i="0" spc="-30" dirty="0">
              <a:solidFill>
                <a:srgbClr val="4A4A4A"/>
              </a:solidFill>
              <a:latin typeface="Montserrat SemiBold" pitchFamily="2" charset="77"/>
              <a:cs typeface="Arial Narrow"/>
            </a:endParaRPr>
          </a:p>
        </p:txBody>
      </p:sp>
      <p:sp>
        <p:nvSpPr>
          <p:cNvPr id="13" name="Text Placeholder 4">
            <a:extLst>
              <a:ext uri="{FF2B5EF4-FFF2-40B4-BE49-F238E27FC236}">
                <a16:creationId xmlns:a16="http://schemas.microsoft.com/office/drawing/2014/main" id="{BEEA8162-DD20-8A4F-A217-8DF5CF442F3D}"/>
              </a:ext>
            </a:extLst>
          </p:cNvPr>
          <p:cNvSpPr>
            <a:spLocks noGrp="1"/>
          </p:cNvSpPr>
          <p:nvPr>
            <p:ph type="body" sz="quarter" idx="33"/>
          </p:nvPr>
        </p:nvSpPr>
        <p:spPr>
          <a:xfrm>
            <a:off x="1714242"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22AA1EFD-B430-5B4D-AF9A-DB8AAC4C9735}"/>
              </a:ext>
            </a:extLst>
          </p:cNvPr>
          <p:cNvSpPr>
            <a:spLocks noGrp="1"/>
          </p:cNvSpPr>
          <p:nvPr>
            <p:ph type="body" sz="quarter" idx="34"/>
          </p:nvPr>
        </p:nvSpPr>
        <p:spPr>
          <a:xfrm>
            <a:off x="7544594"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270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EDF3A-D7BD-4347-93CE-2595601EC355}"/>
              </a:ext>
            </a:extLst>
          </p:cNvPr>
          <p:cNvSpPr>
            <a:spLocks noGrp="1"/>
          </p:cNvSpPr>
          <p:nvPr>
            <p:ph type="title" hasCustomPrompt="1"/>
          </p:nvPr>
        </p:nvSpPr>
        <p:spPr>
          <a:xfrm>
            <a:off x="354106" y="530021"/>
            <a:ext cx="6713321" cy="1130188"/>
          </a:xfrm>
        </p:spPr>
        <p:txBody>
          <a:bodyPr>
            <a:noAutofit/>
          </a:bodyPr>
          <a:lstStyle>
            <a:lvl1pPr>
              <a:lnSpc>
                <a:spcPct val="90000"/>
              </a:lnSpc>
              <a:defRPr/>
            </a:lvl1pPr>
          </a:lstStyle>
          <a:p>
            <a:r>
              <a:rPr lang="en-US" dirty="0"/>
              <a:t>Research Contributors and Experts</a:t>
            </a:r>
          </a:p>
        </p:txBody>
      </p:sp>
      <p:sp>
        <p:nvSpPr>
          <p:cNvPr id="7" name="object 5">
            <a:extLst>
              <a:ext uri="{FF2B5EF4-FFF2-40B4-BE49-F238E27FC236}">
                <a16:creationId xmlns:a16="http://schemas.microsoft.com/office/drawing/2014/main" id="{9260A85E-D49A-B64A-B4F7-90C6CF1430F1}"/>
              </a:ext>
            </a:extLst>
          </p:cNvPr>
          <p:cNvSpPr/>
          <p:nvPr userDrawn="1"/>
        </p:nvSpPr>
        <p:spPr>
          <a:xfrm>
            <a:off x="2324430" y="2457277"/>
            <a:ext cx="9576000" cy="0"/>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2323663"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806482" cy="180648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800" b="1" i="0">
                <a:latin typeface="Montserrat SemiBold" pitchFamily="2" charset="77"/>
              </a:defRPr>
            </a:lvl1pPr>
          </a:lstStyle>
          <a:p>
            <a:endParaRPr lang="en-US"/>
          </a:p>
        </p:txBody>
      </p:sp>
      <p:sp>
        <p:nvSpPr>
          <p:cNvPr id="15" name="Text Placeholder 8">
            <a:extLst>
              <a:ext uri="{FF2B5EF4-FFF2-40B4-BE49-F238E27FC236}">
                <a16:creationId xmlns:a16="http://schemas.microsoft.com/office/drawing/2014/main" id="{32FA5BF0-482C-C048-BF1A-BF2D6BE55AF6}"/>
              </a:ext>
            </a:extLst>
          </p:cNvPr>
          <p:cNvSpPr>
            <a:spLocks noGrp="1"/>
          </p:cNvSpPr>
          <p:nvPr>
            <p:ph type="body" sz="quarter" idx="12" hasCustomPrompt="1"/>
          </p:nvPr>
        </p:nvSpPr>
        <p:spPr>
          <a:xfrm>
            <a:off x="2336006" y="1956285"/>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dirty="0"/>
              <a:t>Senior Demographer</a:t>
            </a:r>
          </a:p>
          <a:p>
            <a:pPr lvl="0"/>
            <a:r>
              <a:rPr lang="en-US" dirty="0"/>
              <a:t>Info-Tech Research Group</a:t>
            </a:r>
          </a:p>
        </p:txBody>
      </p:sp>
      <p:sp>
        <p:nvSpPr>
          <p:cNvPr id="8" name="Text Placeholder 4">
            <a:extLst>
              <a:ext uri="{FF2B5EF4-FFF2-40B4-BE49-F238E27FC236}">
                <a16:creationId xmlns:a16="http://schemas.microsoft.com/office/drawing/2014/main" id="{C6B7AE9C-B978-B146-B05A-A85368127C31}"/>
              </a:ext>
            </a:extLst>
          </p:cNvPr>
          <p:cNvSpPr>
            <a:spLocks noGrp="1"/>
          </p:cNvSpPr>
          <p:nvPr>
            <p:ph type="body" sz="quarter" idx="33"/>
          </p:nvPr>
        </p:nvSpPr>
        <p:spPr>
          <a:xfrm>
            <a:off x="2316163" y="2561477"/>
            <a:ext cx="9577387" cy="33183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6718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2363" y="574675"/>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2363" y="2341386"/>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2363" y="4158897"/>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1813" y="522421"/>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1813" y="2297433"/>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1813" y="4099339"/>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19" name="Text Placeholder 4">
            <a:extLst>
              <a:ext uri="{FF2B5EF4-FFF2-40B4-BE49-F238E27FC236}">
                <a16:creationId xmlns:a16="http://schemas.microsoft.com/office/drawing/2014/main" id="{6DD138BE-D45D-9D4D-AF5B-E321D9F85B7D}"/>
              </a:ext>
            </a:extLst>
          </p:cNvPr>
          <p:cNvSpPr>
            <a:spLocks noGrp="1"/>
          </p:cNvSpPr>
          <p:nvPr>
            <p:ph type="body" sz="quarter" idx="33"/>
          </p:nvPr>
        </p:nvSpPr>
        <p:spPr>
          <a:xfrm>
            <a:off x="6495828" y="108355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a:extLst>
              <a:ext uri="{FF2B5EF4-FFF2-40B4-BE49-F238E27FC236}">
                <a16:creationId xmlns:a16="http://schemas.microsoft.com/office/drawing/2014/main" id="{5869B384-9C2F-F347-BAE3-5DCC96829BB3}"/>
              </a:ext>
            </a:extLst>
          </p:cNvPr>
          <p:cNvSpPr>
            <a:spLocks noGrp="1"/>
          </p:cNvSpPr>
          <p:nvPr>
            <p:ph type="body" sz="quarter" idx="34"/>
          </p:nvPr>
        </p:nvSpPr>
        <p:spPr>
          <a:xfrm>
            <a:off x="6495828" y="284243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C13E2497-852B-6C4D-9573-4A393AA2B2EF}"/>
              </a:ext>
            </a:extLst>
          </p:cNvPr>
          <p:cNvSpPr>
            <a:spLocks noGrp="1"/>
          </p:cNvSpPr>
          <p:nvPr>
            <p:ph type="body" sz="quarter" idx="35"/>
          </p:nvPr>
        </p:nvSpPr>
        <p:spPr>
          <a:xfrm>
            <a:off x="6495828" y="4660602"/>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66C2654F-9C93-6344-819C-768695BC5C3E}"/>
              </a:ext>
            </a:extLst>
          </p:cNvPr>
          <p:cNvSpPr txBox="1"/>
          <p:nvPr userDrawn="1"/>
        </p:nvSpPr>
        <p:spPr>
          <a:xfrm>
            <a:off x="10911840" y="64109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err="1">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 name="TextBox 2">
            <a:extLst>
              <a:ext uri="{FF2B5EF4-FFF2-40B4-BE49-F238E27FC236}">
                <a16:creationId xmlns:a16="http://schemas.microsoft.com/office/drawing/2014/main" id="{BBA02A3B-65E5-6B43-A0D5-3A83153EAC5B}"/>
              </a:ext>
            </a:extLst>
          </p:cNvPr>
          <p:cNvSpPr txBox="1"/>
          <p:nvPr userDrawn="1"/>
        </p:nvSpPr>
        <p:spPr>
          <a:xfrm>
            <a:off x="11501120" y="65125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err="1">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3294910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elated Research B">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3BF8330-F21B-D442-AE37-1705C7870D3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9" name="Rectangle 28">
            <a:extLst>
              <a:ext uri="{FF2B5EF4-FFF2-40B4-BE49-F238E27FC236}">
                <a16:creationId xmlns:a16="http://schemas.microsoft.com/office/drawing/2014/main" id="{9942D4EE-B043-184F-8E87-10B454B4B973}"/>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3983"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14" name="Picture Placeholder 31">
            <a:extLst>
              <a:ext uri="{FF2B5EF4-FFF2-40B4-BE49-F238E27FC236}">
                <a16:creationId xmlns:a16="http://schemas.microsoft.com/office/drawing/2014/main" id="{9D81BA75-D3B6-FE4B-9E28-055DAEF016DA}"/>
              </a:ext>
            </a:extLst>
          </p:cNvPr>
          <p:cNvSpPr>
            <a:spLocks noGrp="1"/>
          </p:cNvSpPr>
          <p:nvPr>
            <p:ph type="pic" sz="quarter" idx="13"/>
          </p:nvPr>
        </p:nvSpPr>
        <p:spPr>
          <a:xfrm>
            <a:off x="6463627"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15" name="Picture Placeholder 31">
            <a:extLst>
              <a:ext uri="{FF2B5EF4-FFF2-40B4-BE49-F238E27FC236}">
                <a16:creationId xmlns:a16="http://schemas.microsoft.com/office/drawing/2014/main" id="{63BF6C5D-F071-0843-B2AB-0EEC00DDAA7E}"/>
              </a:ext>
            </a:extLst>
          </p:cNvPr>
          <p:cNvSpPr>
            <a:spLocks noGrp="1"/>
          </p:cNvSpPr>
          <p:nvPr>
            <p:ph type="pic" sz="quarter" idx="14"/>
          </p:nvPr>
        </p:nvSpPr>
        <p:spPr>
          <a:xfrm>
            <a:off x="9280205"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4" name="Text Placeholder 3">
            <a:extLst>
              <a:ext uri="{FF2B5EF4-FFF2-40B4-BE49-F238E27FC236}">
                <a16:creationId xmlns:a16="http://schemas.microsoft.com/office/drawing/2014/main" id="{35FEB7B1-6275-0248-A0C2-CFA4FE5E587C}"/>
              </a:ext>
            </a:extLst>
          </p:cNvPr>
          <p:cNvSpPr>
            <a:spLocks noGrp="1"/>
          </p:cNvSpPr>
          <p:nvPr>
            <p:ph type="body" sz="quarter" idx="15" hasCustomPrompt="1"/>
          </p:nvPr>
        </p:nvSpPr>
        <p:spPr>
          <a:xfrm>
            <a:off x="3661721"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4" name="Text Placeholder 3">
            <a:extLst>
              <a:ext uri="{FF2B5EF4-FFF2-40B4-BE49-F238E27FC236}">
                <a16:creationId xmlns:a16="http://schemas.microsoft.com/office/drawing/2014/main" id="{108CB76C-02AD-EF41-B531-F5DB3CB2D699}"/>
              </a:ext>
            </a:extLst>
          </p:cNvPr>
          <p:cNvSpPr>
            <a:spLocks noGrp="1"/>
          </p:cNvSpPr>
          <p:nvPr>
            <p:ph type="body" sz="quarter" idx="19" hasCustomPrompt="1"/>
          </p:nvPr>
        </p:nvSpPr>
        <p:spPr>
          <a:xfrm>
            <a:off x="6476173"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6" name="Text Placeholder 3">
            <a:extLst>
              <a:ext uri="{FF2B5EF4-FFF2-40B4-BE49-F238E27FC236}">
                <a16:creationId xmlns:a16="http://schemas.microsoft.com/office/drawing/2014/main" id="{8AD22B1A-68AA-BD46-9959-0E6C0630032C}"/>
              </a:ext>
            </a:extLst>
          </p:cNvPr>
          <p:cNvSpPr>
            <a:spLocks noGrp="1"/>
          </p:cNvSpPr>
          <p:nvPr>
            <p:ph type="body" sz="quarter" idx="21" hasCustomPrompt="1"/>
          </p:nvPr>
        </p:nvSpPr>
        <p:spPr>
          <a:xfrm>
            <a:off x="9284687"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7" name="Title 1">
            <a:extLst>
              <a:ext uri="{FF2B5EF4-FFF2-40B4-BE49-F238E27FC236}">
                <a16:creationId xmlns:a16="http://schemas.microsoft.com/office/drawing/2014/main" id="{0E684A7A-566C-524F-9059-7AED86894B10}"/>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20" name="Text Placeholder 4">
            <a:extLst>
              <a:ext uri="{FF2B5EF4-FFF2-40B4-BE49-F238E27FC236}">
                <a16:creationId xmlns:a16="http://schemas.microsoft.com/office/drawing/2014/main" id="{601906B8-F10B-5344-931F-79A91218159A}"/>
              </a:ext>
            </a:extLst>
          </p:cNvPr>
          <p:cNvSpPr>
            <a:spLocks noGrp="1"/>
          </p:cNvSpPr>
          <p:nvPr>
            <p:ph type="body" sz="quarter" idx="33"/>
          </p:nvPr>
        </p:nvSpPr>
        <p:spPr>
          <a:xfrm>
            <a:off x="3654167"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a:extLst>
              <a:ext uri="{FF2B5EF4-FFF2-40B4-BE49-F238E27FC236}">
                <a16:creationId xmlns:a16="http://schemas.microsoft.com/office/drawing/2014/main" id="{7CDAC451-E2DC-5E43-8A65-BDD2C214A4E3}"/>
              </a:ext>
            </a:extLst>
          </p:cNvPr>
          <p:cNvSpPr>
            <a:spLocks noGrp="1"/>
          </p:cNvSpPr>
          <p:nvPr>
            <p:ph type="body" sz="quarter" idx="34"/>
          </p:nvPr>
        </p:nvSpPr>
        <p:spPr>
          <a:xfrm>
            <a:off x="6477794"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20852FC8-6DA5-4540-982F-D5CBC2F29FE2}"/>
              </a:ext>
            </a:extLst>
          </p:cNvPr>
          <p:cNvSpPr>
            <a:spLocks noGrp="1"/>
          </p:cNvSpPr>
          <p:nvPr>
            <p:ph type="body" sz="quarter" idx="35"/>
          </p:nvPr>
        </p:nvSpPr>
        <p:spPr>
          <a:xfrm>
            <a:off x="9297194"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4590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
        <p:nvSpPr>
          <p:cNvPr id="8" name="Text Placeholder 10">
            <a:extLst>
              <a:ext uri="{FF2B5EF4-FFF2-40B4-BE49-F238E27FC236}">
                <a16:creationId xmlns:a16="http://schemas.microsoft.com/office/drawing/2014/main" id="{1EAEE0FF-8280-464B-BE45-2710E99284E9}"/>
              </a:ext>
            </a:extLst>
          </p:cNvPr>
          <p:cNvSpPr>
            <a:spLocks noGrp="1"/>
          </p:cNvSpPr>
          <p:nvPr>
            <p:ph type="body" sz="quarter" idx="14" hasCustomPrompt="1"/>
          </p:nvPr>
        </p:nvSpPr>
        <p:spPr>
          <a:xfrm>
            <a:off x="6205538"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616787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Dark-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A9BAF7-9CF6-5841-AD8E-FFB5205BEB12}"/>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6" name="Text Placeholder 12">
            <a:extLst>
              <a:ext uri="{FF2B5EF4-FFF2-40B4-BE49-F238E27FC236}">
                <a16:creationId xmlns:a16="http://schemas.microsoft.com/office/drawing/2014/main" id="{015924EB-B7C6-B44F-9370-05D45757CDB8}"/>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7293879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7885768"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5" y="3114371"/>
            <a:ext cx="6678613" cy="24039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2484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2"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67353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9048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39C547E-7388-DC4A-B7BE-F29EBC5287ED}"/>
              </a:ext>
            </a:extLst>
          </p:cNvPr>
          <p:cNvSpPr txBox="1"/>
          <p:nvPr userDrawn="1"/>
        </p:nvSpPr>
        <p:spPr>
          <a:xfrm>
            <a:off x="11409680" y="647192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err="1">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3246735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ntent Slide-Dark-bk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5BD26176-8E72-8545-BF35-F0975CEECAC1}"/>
              </a:ext>
            </a:extLst>
          </p:cNvPr>
          <p:cNvSpPr/>
          <p:nvPr userDrawn="1"/>
        </p:nvSpPr>
        <p:spPr>
          <a:xfrm>
            <a:off x="8005764" y="0"/>
            <a:ext cx="4187824" cy="6858000"/>
          </a:xfrm>
          <a:prstGeom prst="rect">
            <a:avLst/>
          </a:prstGeom>
          <a:gradFill>
            <a:gsLst>
              <a:gs pos="0">
                <a:srgbClr val="414141"/>
              </a:gs>
              <a:gs pos="85000">
                <a:schemeClr val="tx2">
                  <a:lumMod val="5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55981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3" y="6451496"/>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rPr>
              <a:t>Info-</a:t>
            </a:r>
            <a:r>
              <a:rPr lang="en-CA" sz="800" spc="-103">
                <a:solidFill>
                  <a:schemeClr val="tx1">
                    <a:lumMod val="50000"/>
                  </a:schemeClr>
                </a:solidFill>
                <a:latin typeface="Exo" panose="02000503000000000000" pitchFamily="2" charset="77"/>
              </a:rPr>
              <a:t>T</a:t>
            </a:r>
            <a:r>
              <a:rPr lang="en-CA" sz="800" spc="-15">
                <a:solidFill>
                  <a:schemeClr val="tx1">
                    <a:lumMod val="50000"/>
                  </a:schemeClr>
                </a:solidFill>
                <a:latin typeface="Exo" panose="02000503000000000000" pitchFamily="2" charset="77"/>
              </a:rPr>
              <a:t>ec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Researc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Grou</a:t>
            </a:r>
            <a:r>
              <a:rPr lang="en-CA" sz="800" spc="6">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5" y="3135637"/>
            <a:ext cx="5689600"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7011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39749"/>
            <a:ext cx="4967041" cy="1130188"/>
          </a:xfrm>
        </p:spPr>
        <p:txBody>
          <a:bodyPr>
            <a:noAutofit/>
          </a:bodyPr>
          <a:lstStyle>
            <a:lvl1pPr>
              <a:lnSpc>
                <a:spcPct val="90000"/>
              </a:lnSpc>
              <a:defRPr sz="3000" b="0" i="0"/>
            </a:lvl1pPr>
          </a:lstStyle>
          <a:p>
            <a:r>
              <a:rPr lang="en-US"/>
              <a:t>Click to edit Master title style</a:t>
            </a:r>
          </a:p>
        </p:txBody>
      </p:sp>
      <p:sp>
        <p:nvSpPr>
          <p:cNvPr id="8" name="Text Placeholder 4">
            <a:extLst>
              <a:ext uri="{FF2B5EF4-FFF2-40B4-BE49-F238E27FC236}">
                <a16:creationId xmlns:a16="http://schemas.microsoft.com/office/drawing/2014/main" id="{72B6490B-6D4F-0845-B0AE-4710BA366ADC}"/>
              </a:ext>
            </a:extLst>
          </p:cNvPr>
          <p:cNvSpPr>
            <a:spLocks noGrp="1"/>
          </p:cNvSpPr>
          <p:nvPr>
            <p:ph type="body" sz="quarter" idx="33"/>
          </p:nvPr>
        </p:nvSpPr>
        <p:spPr>
          <a:xfrm>
            <a:off x="371475" y="3135637"/>
            <a:ext cx="6678613" cy="264847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3300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28191"/>
            <a:ext cx="4967041" cy="1130188"/>
          </a:xfrm>
        </p:spPr>
        <p:txBody>
          <a:bodyPr>
            <a:noAutofit/>
          </a:bodyPr>
          <a:lstStyle>
            <a:lvl1pPr>
              <a:lnSpc>
                <a:spcPct val="90000"/>
              </a:lnSpc>
              <a:defRPr sz="3000" b="0" i="0">
                <a:solidFill>
                  <a:srgbClr val="2576B7"/>
                </a:solidFill>
              </a:defRPr>
            </a:lvl1pPr>
          </a:lstStyle>
          <a:p>
            <a:r>
              <a:rPr lang="en-US"/>
              <a:t>Click to edit Master title style</a:t>
            </a:r>
          </a:p>
        </p:txBody>
      </p:sp>
      <p:sp>
        <p:nvSpPr>
          <p:cNvPr id="8" name="Text Placeholder 4">
            <a:extLst>
              <a:ext uri="{FF2B5EF4-FFF2-40B4-BE49-F238E27FC236}">
                <a16:creationId xmlns:a16="http://schemas.microsoft.com/office/drawing/2014/main" id="{E2FF14F4-5112-EB4A-875A-8BC71999E52F}"/>
              </a:ext>
            </a:extLst>
          </p:cNvPr>
          <p:cNvSpPr>
            <a:spLocks noGrp="1"/>
          </p:cNvSpPr>
          <p:nvPr>
            <p:ph type="body" sz="quarter" idx="33"/>
          </p:nvPr>
        </p:nvSpPr>
        <p:spPr>
          <a:xfrm>
            <a:off x="371475" y="3135637"/>
            <a:ext cx="6678613" cy="276543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6972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329023"/>
      </p:ext>
    </p:extLst>
  </p:cSld>
  <p:clrMapOvr>
    <a:masterClrMapping/>
  </p:clrMapOvr>
  <p:extLst>
    <p:ext uri="{DCECCB84-F9BA-43D5-87BE-67443E8EF086}">
      <p15:sldGuideLst xmlns:p15="http://schemas.microsoft.com/office/powerpoint/2012/main">
        <p15:guide id="1" orient="horz" pos="57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6" y="530021"/>
            <a:ext cx="2644071" cy="1163598"/>
          </a:xfrm>
        </p:spPr>
        <p:txBody>
          <a:bodyPr>
            <a:noAutofit/>
          </a:bodyPr>
          <a:lstStyle>
            <a:lvl1pPr>
              <a:defRPr b="0" i="0">
                <a:solidFill>
                  <a:schemeClr val="bg1"/>
                </a:solidFill>
              </a:defRPr>
            </a:lvl1pPr>
          </a:lstStyle>
          <a:p>
            <a:r>
              <a:rPr lang="en-US" dirty="0"/>
              <a:t>Table of Contents</a:t>
            </a:r>
          </a:p>
        </p:txBody>
      </p:sp>
      <p:sp>
        <p:nvSpPr>
          <p:cNvPr id="7" name="Holder 6">
            <a:extLst>
              <a:ext uri="{FF2B5EF4-FFF2-40B4-BE49-F238E27FC236}">
                <a16:creationId xmlns:a16="http://schemas.microsoft.com/office/drawing/2014/main" id="{52C49153-DBA0-1C49-A564-FF886DACFA11}"/>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spc="0" baseline="0">
                <a:solidFill>
                  <a:srgbClr val="636363"/>
                </a:solidFill>
                <a:latin typeface="Exo" pitchFamily="2" charset="77"/>
                <a:cs typeface="Arial"/>
              </a:defRPr>
            </a:lvl1pPr>
          </a:lstStyle>
          <a:p>
            <a:pPr marL="7701">
              <a:spcBef>
                <a:spcPts val="161"/>
              </a:spcBef>
              <a:tabLst>
                <a:tab pos="1309603" algn="l"/>
              </a:tabLst>
            </a:pPr>
            <a:r>
              <a:rPr lang="en-CA" dirty="0"/>
              <a:t>Info-Tech Research Group   |   </a:t>
            </a:r>
            <a:fld id="{81D60167-4931-47E6-BA6A-407CBD079E47}" type="slidenum">
              <a:rPr smtClean="0">
                <a:cs typeface="Arial" panose="020B0604020202020204" pitchFamily="34" charset="0"/>
              </a:rPr>
              <a:pPr marL="7701">
                <a:spcBef>
                  <a:spcPts val="161"/>
                </a:spcBef>
                <a:tabLst>
                  <a:tab pos="1309603" algn="l"/>
                </a:tabLst>
              </a:pPr>
              <a:t>‹#›</a:t>
            </a:fld>
            <a:endParaRPr dirty="0">
              <a:cs typeface="Arial" panose="020B0604020202020204" pitchFamily="34" charset="0"/>
            </a:endParaRP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8" marR="0" indent="-230188"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439738" algn="l"/>
              </a:tabLst>
              <a:defRPr sz="1600" b="0" i="0">
                <a:solidFill>
                  <a:srgbClr val="717171"/>
                </a:solidFill>
                <a:latin typeface="Montserrat"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2364584448"/>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A4CF44-3FA5-AB47-A9F1-3ABFB8945ADF}"/>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6" name="Text Placeholder 12">
            <a:extLst>
              <a:ext uri="{FF2B5EF4-FFF2-40B4-BE49-F238E27FC236}">
                <a16:creationId xmlns:a16="http://schemas.microsoft.com/office/drawing/2014/main" id="{905BC031-740B-CC4C-8978-657A3DB9FD02}"/>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10103240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5706969" cy="1130188"/>
          </a:xfrm>
        </p:spPr>
        <p:txBody>
          <a:bodyPr>
            <a:noAutofit/>
          </a:bodyPr>
          <a:lstStyle>
            <a:lvl1pPr>
              <a:defRPr b="0" i="0">
                <a:solidFill>
                  <a:srgbClr val="717171"/>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ts val="2400"/>
              </a:lnSpc>
              <a:buNone/>
              <a:defRPr sz="2000" b="0" i="0" spc="0">
                <a:solidFill>
                  <a:srgbClr val="71717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ts val="1600"/>
              </a:lnSpc>
              <a:spcBef>
                <a:spcPts val="0"/>
              </a:spcBef>
              <a:buNone/>
              <a:defRPr sz="1200" b="0" i="0">
                <a:solidFill>
                  <a:srgbClr val="2576B7"/>
                </a:solidFill>
                <a:latin typeface="Montserrat SemiBold" pitchFamily="2" charset="77"/>
                <a:cs typeface="Arial" panose="020B0604020202020204" pitchFamily="34" charset="0"/>
              </a:defRPr>
            </a:lvl1pPr>
            <a:lvl2pPr marL="457200" indent="0">
              <a:lnSpc>
                <a:spcPts val="1600"/>
              </a:lnSpc>
              <a:spcBef>
                <a:spcPts val="0"/>
              </a:spcBef>
              <a:buNone/>
              <a:defRPr sz="1200" b="0" i="0">
                <a:solidFill>
                  <a:srgbClr val="2576B7"/>
                </a:solidFill>
                <a:latin typeface="Montserrat Light" pitchFamily="2" charset="77"/>
                <a:cs typeface="Arial" panose="020B0604020202020204" pitchFamily="34" charset="0"/>
              </a:defRPr>
            </a:lvl2pPr>
            <a:lvl3pPr marL="914400" indent="0">
              <a:lnSpc>
                <a:spcPts val="1600"/>
              </a:lnSpc>
              <a:spcBef>
                <a:spcPts val="0"/>
              </a:spcBef>
              <a:buNone/>
              <a:defRPr sz="1200" b="0" i="0">
                <a:solidFill>
                  <a:srgbClr val="2576B7"/>
                </a:solidFill>
                <a:latin typeface="Montserrat Light" pitchFamily="2" charset="77"/>
                <a:cs typeface="Arial" panose="020B0604020202020204" pitchFamily="34" charset="0"/>
              </a:defRPr>
            </a:lvl3pPr>
            <a:lvl4pPr marL="1371600" indent="0">
              <a:lnSpc>
                <a:spcPts val="1600"/>
              </a:lnSpc>
              <a:spcBef>
                <a:spcPts val="0"/>
              </a:spcBef>
              <a:buNone/>
              <a:defRPr sz="1200" b="0" i="0">
                <a:solidFill>
                  <a:srgbClr val="2576B7"/>
                </a:solidFill>
                <a:latin typeface="Montserrat Light" pitchFamily="2" charset="77"/>
                <a:cs typeface="Arial" panose="020B0604020202020204" pitchFamily="34" charset="0"/>
              </a:defRPr>
            </a:lvl4pPr>
            <a:lvl5pPr marL="1828800" indent="0">
              <a:lnSpc>
                <a:spcPts val="1600"/>
              </a:lnSpc>
              <a:spcBef>
                <a:spcPts val="0"/>
              </a:spcBef>
              <a:buNone/>
              <a:defRPr sz="1200" b="0" i="0">
                <a:solidFill>
                  <a:srgbClr val="2576B7"/>
                </a:solidFill>
                <a:latin typeface="Montserrat Light" pitchFamily="2" charset="77"/>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Holder 6">
            <a:extLst>
              <a:ext uri="{FF2B5EF4-FFF2-40B4-BE49-F238E27FC236}">
                <a16:creationId xmlns:a16="http://schemas.microsoft.com/office/drawing/2014/main" id="{BB9704E0-170B-C546-9571-C2D5EF0C1113}"/>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baseline="0">
                <a:solidFill>
                  <a:srgbClr val="636363"/>
                </a:solidFill>
                <a:latin typeface="Exo" pitchFamily="2" charset="77"/>
                <a:cs typeface="Arial"/>
              </a:defRPr>
            </a:lvl1p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8" name="Text Placeholder 14">
            <a:extLst>
              <a:ext uri="{FF2B5EF4-FFF2-40B4-BE49-F238E27FC236}">
                <a16:creationId xmlns:a16="http://schemas.microsoft.com/office/drawing/2014/main" id="{D7149EE9-D7CB-2245-A969-E3DC476D8DF6}"/>
              </a:ext>
            </a:extLst>
          </p:cNvPr>
          <p:cNvSpPr>
            <a:spLocks noGrp="1"/>
          </p:cNvSpPr>
          <p:nvPr>
            <p:ph type="body" sz="quarter" idx="12"/>
          </p:nvPr>
        </p:nvSpPr>
        <p:spPr>
          <a:xfrm>
            <a:off x="5238006" y="1713470"/>
            <a:ext cx="6655543" cy="2992094"/>
          </a:xfrm>
          <a:prstGeom prst="rect">
            <a:avLst/>
          </a:prstGeom>
        </p:spPr>
        <p:txBody>
          <a:bodyPr lIns="0" tIns="0" rIns="0" bIns="0" numCol="2" spcCol="36000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85921040"/>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ExecSummary-Situa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B5A0D7-1CFE-114F-BE64-C4BB6DE4825E}"/>
              </a:ext>
            </a:extLst>
          </p:cNvPr>
          <p:cNvSpPr/>
          <p:nvPr userDrawn="1"/>
        </p:nvSpPr>
        <p:spPr>
          <a:xfrm>
            <a:off x="1" y="0"/>
            <a:ext cx="3293806" cy="6858000"/>
          </a:xfrm>
          <a:prstGeom prst="rect">
            <a:avLst/>
          </a:prstGeom>
          <a:gradFill>
            <a:gsLst>
              <a:gs pos="27000">
                <a:srgbClr val="B3252E"/>
              </a:gs>
              <a:gs pos="100000">
                <a:schemeClr val="accent5">
                  <a:lumMod val="60000"/>
                  <a:lumOff val="40000"/>
                  <a:alpha val="83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defRPr b="0" i="0">
                <a:solidFill>
                  <a:schemeClr val="bg1"/>
                </a:solidFill>
              </a:defRPr>
            </a:lvl1pPr>
          </a:lstStyle>
          <a:p>
            <a:r>
              <a:rPr lang="en-US" dirty="0"/>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95A47295-3336-6046-B665-4016009884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886" t="2140" r="30868" b="8926"/>
          <a:stretch/>
        </p:blipFill>
        <p:spPr>
          <a:xfrm>
            <a:off x="0" y="2039815"/>
            <a:ext cx="3296168" cy="4816800"/>
          </a:xfrm>
          <a:prstGeom prst="rect">
            <a:avLst/>
          </a:prstGeom>
        </p:spPr>
      </p:pic>
      <p:sp>
        <p:nvSpPr>
          <p:cNvPr id="7" name="Holder 6">
            <a:extLst>
              <a:ext uri="{FF2B5EF4-FFF2-40B4-BE49-F238E27FC236}">
                <a16:creationId xmlns:a16="http://schemas.microsoft.com/office/drawing/2014/main" id="{52C49153-DBA0-1C49-A564-FF886DACFA11}"/>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baseline="0">
                <a:solidFill>
                  <a:srgbClr val="636363"/>
                </a:solidFill>
                <a:latin typeface="Exo" pitchFamily="2" charset="77"/>
                <a:cs typeface="Arial"/>
              </a:defRPr>
            </a:lvl1p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8" name="Text Placeholder 11">
            <a:extLst>
              <a:ext uri="{FF2B5EF4-FFF2-40B4-BE49-F238E27FC236}">
                <a16:creationId xmlns:a16="http://schemas.microsoft.com/office/drawing/2014/main" id="{E92CA91A-4327-E649-BDB7-0B30E06376CD}"/>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ts val="24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p:nvPr>
        </p:nvSpPr>
        <p:spPr>
          <a:xfrm>
            <a:off x="5238006" y="1713470"/>
            <a:ext cx="6655543" cy="3665838"/>
          </a:xfrm>
          <a:prstGeom prst="rect">
            <a:avLst/>
          </a:prstGeom>
        </p:spPr>
        <p:txBody>
          <a:bodyPr lIns="0" tIns="0" rIns="0" bIns="0" numCol="2" spcCol="36000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980937955"/>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ExecSummary-Complic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12F0F0-7ED7-E04F-8CCE-E5086DAB9ED0}"/>
              </a:ext>
            </a:extLst>
          </p:cNvPr>
          <p:cNvSpPr/>
          <p:nvPr userDrawn="1"/>
        </p:nvSpPr>
        <p:spPr>
          <a:xfrm>
            <a:off x="1" y="0"/>
            <a:ext cx="3293806" cy="6858000"/>
          </a:xfrm>
          <a:prstGeom prst="rect">
            <a:avLst/>
          </a:prstGeom>
          <a:gradFill>
            <a:gsLst>
              <a:gs pos="5000">
                <a:srgbClr val="F17A26"/>
              </a:gs>
              <a:gs pos="99000">
                <a:schemeClr val="accent6">
                  <a:lumMod val="60000"/>
                  <a:lumOff val="40000"/>
                  <a:alpha val="86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defRPr b="0" i="0">
                <a:solidFill>
                  <a:schemeClr val="bg1"/>
                </a:solidFill>
              </a:defRPr>
            </a:lvl1pPr>
          </a:lstStyle>
          <a:p>
            <a:r>
              <a:rPr lang="en-US" dirty="0"/>
              <a:t>Click to edit Master title style</a:t>
            </a:r>
          </a:p>
        </p:txBody>
      </p:sp>
      <p:pic>
        <p:nvPicPr>
          <p:cNvPr id="8" name="Picture 7">
            <a:extLst>
              <a:ext uri="{FF2B5EF4-FFF2-40B4-BE49-F238E27FC236}">
                <a16:creationId xmlns:a16="http://schemas.microsoft.com/office/drawing/2014/main" id="{8164E876-EF92-D04A-AD22-79C09C5D94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971" r="35825" b="19361"/>
          <a:stretch/>
        </p:blipFill>
        <p:spPr>
          <a:xfrm>
            <a:off x="-1" y="2074127"/>
            <a:ext cx="3289611" cy="4783874"/>
          </a:xfrm>
          <a:prstGeom prst="rect">
            <a:avLst/>
          </a:prstGeom>
        </p:spPr>
      </p:pic>
      <p:sp>
        <p:nvSpPr>
          <p:cNvPr id="7" name="Holder 6">
            <a:extLst>
              <a:ext uri="{FF2B5EF4-FFF2-40B4-BE49-F238E27FC236}">
                <a16:creationId xmlns:a16="http://schemas.microsoft.com/office/drawing/2014/main" id="{F57CF344-8115-9E4B-BDB3-094DD33D19A6}"/>
              </a:ext>
            </a:extLst>
          </p:cNvPr>
          <p:cNvSpPr>
            <a:spLocks noGrp="1"/>
          </p:cNvSpPr>
          <p:nvPr>
            <p:ph type="sldNum" sz="quarter" idx="4"/>
          </p:nvPr>
        </p:nvSpPr>
        <p:spPr>
          <a:xfrm>
            <a:off x="9649607" y="6444427"/>
            <a:ext cx="2240706" cy="121252"/>
          </a:xfrm>
          <a:prstGeom prst="rect">
            <a:avLst/>
          </a:prstGeom>
        </p:spPr>
        <p:txBody>
          <a:bodyPr wrap="square" lIns="0" tIns="0" rIns="0" bIns="0">
            <a:noAutofit/>
          </a:bodyPr>
          <a:lstStyle>
            <a:lvl1pPr algn="r">
              <a:defRPr sz="788" b="0" i="0" baseline="0">
                <a:solidFill>
                  <a:srgbClr val="636363"/>
                </a:solidFill>
                <a:latin typeface="Exo" pitchFamily="2" charset="77"/>
                <a:cs typeface="Arial"/>
              </a:defRPr>
            </a:lvl1p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15" name="Text Placeholder 11">
            <a:extLst>
              <a:ext uri="{FF2B5EF4-FFF2-40B4-BE49-F238E27FC236}">
                <a16:creationId xmlns:a16="http://schemas.microsoft.com/office/drawing/2014/main" id="{FBDCF573-0606-AE4B-81C3-75507023CE55}"/>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ts val="24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6" name="Text Placeholder 14">
            <a:extLst>
              <a:ext uri="{FF2B5EF4-FFF2-40B4-BE49-F238E27FC236}">
                <a16:creationId xmlns:a16="http://schemas.microsoft.com/office/drawing/2014/main" id="{B797A59F-CE01-534D-93AA-89FD5B804CD6}"/>
              </a:ext>
            </a:extLst>
          </p:cNvPr>
          <p:cNvSpPr>
            <a:spLocks noGrp="1"/>
          </p:cNvSpPr>
          <p:nvPr>
            <p:ph type="body" sz="quarter" idx="12"/>
          </p:nvPr>
        </p:nvSpPr>
        <p:spPr>
          <a:xfrm>
            <a:off x="5238006" y="1713470"/>
            <a:ext cx="6655543" cy="3665838"/>
          </a:xfrm>
          <a:prstGeom prst="rect">
            <a:avLst/>
          </a:prstGeom>
        </p:spPr>
        <p:txBody>
          <a:bodyPr lIns="0" tIns="0" rIns="0" bIns="0" numCol="2" spcCol="36000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6122905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xecSummary-Resolu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0109CA-D1B3-9242-AFBD-3B98EF620AB6}"/>
              </a:ext>
            </a:extLst>
          </p:cNvPr>
          <p:cNvSpPr/>
          <p:nvPr userDrawn="1"/>
        </p:nvSpPr>
        <p:spPr>
          <a:xfrm>
            <a:off x="1" y="0"/>
            <a:ext cx="3293806" cy="6858000"/>
          </a:xfrm>
          <a:prstGeom prst="rect">
            <a:avLst/>
          </a:prstGeom>
          <a:gradFill>
            <a:gsLst>
              <a:gs pos="21000">
                <a:srgbClr val="2B9E48"/>
              </a:gs>
              <a:gs pos="100000">
                <a:schemeClr val="accent4">
                  <a:lumMod val="60000"/>
                  <a:lumOff val="40000"/>
                  <a:alpha val="8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defRPr b="0" i="0">
                <a:solidFill>
                  <a:schemeClr val="bg1"/>
                </a:solidFill>
              </a:defRPr>
            </a:lvl1pPr>
          </a:lstStyle>
          <a:p>
            <a:r>
              <a:rPr lang="en-US" dirty="0"/>
              <a:t>Click to edit Master title style</a:t>
            </a:r>
          </a:p>
        </p:txBody>
      </p:sp>
      <p:pic>
        <p:nvPicPr>
          <p:cNvPr id="7" name="Picture 6">
            <a:extLst>
              <a:ext uri="{FF2B5EF4-FFF2-40B4-BE49-F238E27FC236}">
                <a16:creationId xmlns:a16="http://schemas.microsoft.com/office/drawing/2014/main" id="{56E9B647-9AFE-2044-840F-85CE251FAB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971" t="7332" r="35825" b="19360"/>
          <a:stretch/>
        </p:blipFill>
        <p:spPr>
          <a:xfrm>
            <a:off x="0" y="2509025"/>
            <a:ext cx="3289610" cy="4348975"/>
          </a:xfrm>
          <a:prstGeom prst="rect">
            <a:avLst/>
          </a:prstGeom>
        </p:spPr>
      </p:pic>
      <p:sp>
        <p:nvSpPr>
          <p:cNvPr id="8" name="Holder 6">
            <a:extLst>
              <a:ext uri="{FF2B5EF4-FFF2-40B4-BE49-F238E27FC236}">
                <a16:creationId xmlns:a16="http://schemas.microsoft.com/office/drawing/2014/main" id="{9CAAACB5-65CA-AC40-BDA4-4DB4AD7B9ADF}"/>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baseline="0">
                <a:solidFill>
                  <a:srgbClr val="636363"/>
                </a:solidFill>
                <a:latin typeface="Exo" pitchFamily="2" charset="77"/>
                <a:cs typeface="Arial"/>
              </a:defRPr>
            </a:lvl1p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16" name="Text Placeholder 11">
            <a:extLst>
              <a:ext uri="{FF2B5EF4-FFF2-40B4-BE49-F238E27FC236}">
                <a16:creationId xmlns:a16="http://schemas.microsoft.com/office/drawing/2014/main" id="{1D7403FD-7A26-084E-889B-C321E8984873}"/>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ts val="24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4">
            <a:extLst>
              <a:ext uri="{FF2B5EF4-FFF2-40B4-BE49-F238E27FC236}">
                <a16:creationId xmlns:a16="http://schemas.microsoft.com/office/drawing/2014/main" id="{4ABBC765-F1CE-A24B-90D9-F172C600A808}"/>
              </a:ext>
            </a:extLst>
          </p:cNvPr>
          <p:cNvSpPr>
            <a:spLocks noGrp="1"/>
          </p:cNvSpPr>
          <p:nvPr>
            <p:ph type="body" sz="quarter" idx="12"/>
          </p:nvPr>
        </p:nvSpPr>
        <p:spPr>
          <a:xfrm>
            <a:off x="5238006" y="1713470"/>
            <a:ext cx="6655543" cy="3665838"/>
          </a:xfrm>
          <a:prstGeom prst="rect">
            <a:avLst/>
          </a:prstGeom>
        </p:spPr>
        <p:txBody>
          <a:bodyPr lIns="0" tIns="0" rIns="0" bIns="0" numCol="2" spcCol="36000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5747696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7843B22-DB73-FB4A-AF61-56B849B8CF50}"/>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853710" y="3098799"/>
            <a:ext cx="5994371" cy="3373199"/>
          </a:xfrm>
          <a:prstGeom prst="rect">
            <a:avLst/>
          </a:prstGeom>
        </p:spPr>
      </p:pic>
      <p:pic>
        <p:nvPicPr>
          <p:cNvPr id="11" name="Picture 10">
            <a:extLst>
              <a:ext uri="{FF2B5EF4-FFF2-40B4-BE49-F238E27FC236}">
                <a16:creationId xmlns:a16="http://schemas.microsoft.com/office/drawing/2014/main" id="{D264865B-20ED-6B48-89EC-5A740BB89DF8}"/>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086894" y="2997199"/>
            <a:ext cx="5994372" cy="3373199"/>
          </a:xfrm>
          <a:prstGeom prst="rect">
            <a:avLst/>
          </a:prstGeom>
        </p:spPr>
      </p:pic>
      <p:pic>
        <p:nvPicPr>
          <p:cNvPr id="12" name="Picture 11">
            <a:extLst>
              <a:ext uri="{FF2B5EF4-FFF2-40B4-BE49-F238E27FC236}">
                <a16:creationId xmlns:a16="http://schemas.microsoft.com/office/drawing/2014/main" id="{6A48CFC1-263B-7747-9BE4-745AFC9F5B25}"/>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6934995" y="2997199"/>
            <a:ext cx="5994637" cy="3373349"/>
          </a:xfrm>
          <a:prstGeom prst="rect">
            <a:avLst/>
          </a:prstGeom>
        </p:spPr>
      </p:pic>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4510971" cy="1163598"/>
          </a:xfrm>
        </p:spPr>
        <p:txBody>
          <a:bodyPr>
            <a:noAutofit/>
          </a:bodyPr>
          <a:lstStyle>
            <a:lvl1pPr>
              <a:defRPr b="0" i="0">
                <a:solidFill>
                  <a:srgbClr val="717171"/>
                </a:solidFill>
              </a:defRPr>
            </a:lvl1pPr>
          </a:lstStyle>
          <a:p>
            <a:r>
              <a:rPr lang="en-US" dirty="0"/>
              <a:t>Click to edit Master title style</a:t>
            </a:r>
          </a:p>
        </p:txBody>
      </p:sp>
      <p:sp>
        <p:nvSpPr>
          <p:cNvPr id="5" name="Text Placeholder 14">
            <a:extLst>
              <a:ext uri="{FF2B5EF4-FFF2-40B4-BE49-F238E27FC236}">
                <a16:creationId xmlns:a16="http://schemas.microsoft.com/office/drawing/2014/main" id="{F757EF6B-F638-A24D-9746-2B871D5BA5B9}"/>
              </a:ext>
            </a:extLst>
          </p:cNvPr>
          <p:cNvSpPr>
            <a:spLocks noGrp="1"/>
          </p:cNvSpPr>
          <p:nvPr>
            <p:ph type="body" sz="quarter" idx="12"/>
          </p:nvPr>
        </p:nvSpPr>
        <p:spPr>
          <a:xfrm>
            <a:off x="368194" y="2702692"/>
            <a:ext cx="3566173" cy="3240908"/>
          </a:xfrm>
          <a:prstGeom prst="rect">
            <a:avLst/>
          </a:prstGeom>
        </p:spPr>
        <p:txBody>
          <a:bodyPr lIns="0" tIns="0" rIns="0" bIns="0">
            <a:noAutofit/>
          </a:bodyPr>
          <a:lstStyle>
            <a:lvl1pPr marL="0" indent="0">
              <a:lnSpc>
                <a:spcPts val="17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2211427"/>
            <a:ext cx="3542400" cy="297314"/>
          </a:xfrm>
          <a:prstGeom prst="rect">
            <a:avLst/>
          </a:prstGeom>
        </p:spPr>
        <p:txBody>
          <a:bodyPr lIns="0" tIns="0" rIns="0" bIns="0">
            <a:noAutofit/>
          </a:bodyPr>
          <a:lstStyle>
            <a:lvl1pPr marL="0" indent="0" algn="l">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14">
            <a:extLst>
              <a:ext uri="{FF2B5EF4-FFF2-40B4-BE49-F238E27FC236}">
                <a16:creationId xmlns:a16="http://schemas.microsoft.com/office/drawing/2014/main" id="{6FA60A94-BDD7-CD42-AD29-7AFB8051590D}"/>
              </a:ext>
            </a:extLst>
          </p:cNvPr>
          <p:cNvSpPr>
            <a:spLocks noGrp="1"/>
          </p:cNvSpPr>
          <p:nvPr>
            <p:ph type="body" sz="quarter" idx="14"/>
          </p:nvPr>
        </p:nvSpPr>
        <p:spPr>
          <a:xfrm>
            <a:off x="4267994" y="2702692"/>
            <a:ext cx="3542400" cy="3240908"/>
          </a:xfrm>
          <a:prstGeom prst="rect">
            <a:avLst/>
          </a:prstGeom>
        </p:spPr>
        <p:txBody>
          <a:bodyPr lIns="0" tIns="0" rIns="0" bIns="0">
            <a:noAutofit/>
          </a:bodyPr>
          <a:lstStyle>
            <a:lvl1pPr marL="0" indent="0">
              <a:lnSpc>
                <a:spcPts val="17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2211427"/>
            <a:ext cx="3542400" cy="297314"/>
          </a:xfrm>
          <a:prstGeom prst="rect">
            <a:avLst/>
          </a:prstGeom>
        </p:spPr>
        <p:txBody>
          <a:bodyPr lIns="0" tIns="0" rIns="0" bIns="0">
            <a:noAutofit/>
          </a:bodyPr>
          <a:lstStyle>
            <a:lvl1pPr marL="0" indent="0" algn="l">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7" name="Text Placeholder 14">
            <a:extLst>
              <a:ext uri="{FF2B5EF4-FFF2-40B4-BE49-F238E27FC236}">
                <a16:creationId xmlns:a16="http://schemas.microsoft.com/office/drawing/2014/main" id="{43436B9A-1402-5E4D-97F0-E6F15B6C3293}"/>
              </a:ext>
            </a:extLst>
          </p:cNvPr>
          <p:cNvSpPr>
            <a:spLocks noGrp="1"/>
          </p:cNvSpPr>
          <p:nvPr>
            <p:ph type="body" sz="quarter" idx="16"/>
          </p:nvPr>
        </p:nvSpPr>
        <p:spPr>
          <a:xfrm>
            <a:off x="8130748" y="2702692"/>
            <a:ext cx="3542400" cy="3240908"/>
          </a:xfrm>
          <a:prstGeom prst="rect">
            <a:avLst/>
          </a:prstGeom>
        </p:spPr>
        <p:txBody>
          <a:bodyPr lIns="0" tIns="0" rIns="0" bIns="0">
            <a:noAutofit/>
          </a:bodyPr>
          <a:lstStyle>
            <a:lvl1pPr marL="0" indent="0">
              <a:lnSpc>
                <a:spcPts val="17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2211427"/>
            <a:ext cx="3542400" cy="297314"/>
          </a:xfrm>
          <a:prstGeom prst="rect">
            <a:avLst/>
          </a:prstGeom>
        </p:spPr>
        <p:txBody>
          <a:bodyPr lIns="0" tIns="0" rIns="0" bIns="0">
            <a:noAutofit/>
          </a:bodyPr>
          <a:lstStyle>
            <a:lvl1pPr marL="0" indent="0" algn="l">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Holder 6">
            <a:extLst>
              <a:ext uri="{FF2B5EF4-FFF2-40B4-BE49-F238E27FC236}">
                <a16:creationId xmlns:a16="http://schemas.microsoft.com/office/drawing/2014/main" id="{66B6D213-184E-C642-B783-217F15ADEF83}"/>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baseline="0">
                <a:solidFill>
                  <a:srgbClr val="636363"/>
                </a:solidFill>
                <a:latin typeface="Exo" pitchFamily="2" charset="77"/>
                <a:cs typeface="Arial"/>
              </a:defRPr>
            </a:lvl1p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14" name="Rectangle 13">
            <a:extLst>
              <a:ext uri="{FF2B5EF4-FFF2-40B4-BE49-F238E27FC236}">
                <a16:creationId xmlns:a16="http://schemas.microsoft.com/office/drawing/2014/main" id="{CD5E3FEE-06D8-DA49-9BD8-99B16B3F54FF}"/>
              </a:ext>
            </a:extLst>
          </p:cNvPr>
          <p:cNvSpPr/>
          <p:nvPr userDrawn="1"/>
        </p:nvSpPr>
        <p:spPr>
          <a:xfrm>
            <a:off x="370864" y="6015893"/>
            <a:ext cx="3708401" cy="54000"/>
          </a:xfrm>
          <a:prstGeom prst="rect">
            <a:avLst/>
          </a:prstGeom>
          <a:solidFill>
            <a:srgbClr val="B3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Roboto Condensed Light" panose="02000000000000000000" pitchFamily="2" charset="0"/>
            </a:endParaRPr>
          </a:p>
        </p:txBody>
      </p:sp>
      <p:sp>
        <p:nvSpPr>
          <p:cNvPr id="15" name="Rectangle 14">
            <a:extLst>
              <a:ext uri="{FF2B5EF4-FFF2-40B4-BE49-F238E27FC236}">
                <a16:creationId xmlns:a16="http://schemas.microsoft.com/office/drawing/2014/main" id="{159A8C4E-1D12-3343-8950-06AEA4719481}"/>
              </a:ext>
            </a:extLst>
          </p:cNvPr>
          <p:cNvSpPr/>
          <p:nvPr userDrawn="1"/>
        </p:nvSpPr>
        <p:spPr>
          <a:xfrm>
            <a:off x="4260850" y="6015893"/>
            <a:ext cx="3708401" cy="54000"/>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Roboto Condensed Light" panose="02000000000000000000" pitchFamily="2" charset="0"/>
            </a:endParaRPr>
          </a:p>
        </p:txBody>
      </p:sp>
      <p:sp>
        <p:nvSpPr>
          <p:cNvPr id="16" name="Rectangle 15">
            <a:extLst>
              <a:ext uri="{FF2B5EF4-FFF2-40B4-BE49-F238E27FC236}">
                <a16:creationId xmlns:a16="http://schemas.microsoft.com/office/drawing/2014/main" id="{259731F1-EBC2-DF47-883A-559B7713145E}"/>
              </a:ext>
            </a:extLst>
          </p:cNvPr>
          <p:cNvSpPr/>
          <p:nvPr userDrawn="1"/>
        </p:nvSpPr>
        <p:spPr>
          <a:xfrm>
            <a:off x="8169825" y="6015893"/>
            <a:ext cx="3708401" cy="54000"/>
          </a:xfrm>
          <a:prstGeom prst="rect">
            <a:avLst/>
          </a:prstGeom>
          <a:solidFill>
            <a:srgbClr val="2B9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Roboto Condensed Light" panose="02000000000000000000" pitchFamily="2" charset="0"/>
            </a:endParaRPr>
          </a:p>
        </p:txBody>
      </p:sp>
    </p:spTree>
    <p:extLst>
      <p:ext uri="{BB962C8B-B14F-4D97-AF65-F5344CB8AC3E}">
        <p14:creationId xmlns:p14="http://schemas.microsoft.com/office/powerpoint/2010/main" val="34791823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defRPr b="0" i="0">
                <a:solidFill>
                  <a:schemeClr val="bg1"/>
                </a:solidFill>
              </a:defRPr>
            </a:lvl1pPr>
          </a:lstStyle>
          <a:p>
            <a:r>
              <a:rPr lang="en-US" dirty="0"/>
              <a:t>Click to edit Master title style</a:t>
            </a:r>
          </a:p>
        </p:txBody>
      </p:sp>
      <p:sp>
        <p:nvSpPr>
          <p:cNvPr id="5" name="Text Placeholder 14">
            <a:extLst>
              <a:ext uri="{FF2B5EF4-FFF2-40B4-BE49-F238E27FC236}">
                <a16:creationId xmlns:a16="http://schemas.microsoft.com/office/drawing/2014/main" id="{F757EF6B-F638-A24D-9746-2B871D5BA5B9}"/>
              </a:ext>
            </a:extLst>
          </p:cNvPr>
          <p:cNvSpPr>
            <a:spLocks noGrp="1"/>
          </p:cNvSpPr>
          <p:nvPr>
            <p:ph type="body" sz="quarter" idx="12"/>
          </p:nvPr>
        </p:nvSpPr>
        <p:spPr>
          <a:xfrm>
            <a:off x="5249582" y="1724205"/>
            <a:ext cx="6261100" cy="1355344"/>
          </a:xfrm>
          <a:prstGeom prst="rect">
            <a:avLst/>
          </a:prstGeom>
        </p:spPr>
        <p:txBody>
          <a:bodyPr lIns="0" tIns="0" rIns="0" bIns="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696509"/>
            <a:ext cx="1363689" cy="1456894"/>
          </a:xfrm>
          <a:prstGeom prst="rect">
            <a:avLst/>
          </a:prstGeom>
        </p:spPr>
        <p:txBody>
          <a:bodyPr lIns="0" tIns="0" rIns="0" bIns="0">
            <a:noAutofit/>
          </a:bodyPr>
          <a:lstStyle>
            <a:lvl1pPr marL="0" indent="0" algn="r">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ext Placeholder 14">
            <a:extLst>
              <a:ext uri="{FF2B5EF4-FFF2-40B4-BE49-F238E27FC236}">
                <a16:creationId xmlns:a16="http://schemas.microsoft.com/office/drawing/2014/main" id="{DD35CD4B-BBFE-0547-81ED-4B5083DCFA58}"/>
              </a:ext>
            </a:extLst>
          </p:cNvPr>
          <p:cNvSpPr>
            <a:spLocks noGrp="1"/>
          </p:cNvSpPr>
          <p:nvPr>
            <p:ph type="body" sz="quarter" idx="14"/>
          </p:nvPr>
        </p:nvSpPr>
        <p:spPr>
          <a:xfrm>
            <a:off x="5249582" y="3312159"/>
            <a:ext cx="6261100" cy="1363579"/>
          </a:xfrm>
          <a:prstGeom prst="rect">
            <a:avLst/>
          </a:prstGeom>
        </p:spPr>
        <p:txBody>
          <a:bodyPr lIns="0" tIns="0" rIns="0" bIns="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74525"/>
            <a:ext cx="1363689" cy="1456894"/>
          </a:xfrm>
          <a:prstGeom prst="rect">
            <a:avLst/>
          </a:prstGeom>
        </p:spPr>
        <p:txBody>
          <a:bodyPr lIns="0" tIns="0" rIns="0" bIns="0">
            <a:noAutofit/>
          </a:bodyPr>
          <a:lstStyle>
            <a:lvl1pPr marL="0" indent="0" algn="r">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Text Placeholder 14">
            <a:extLst>
              <a:ext uri="{FF2B5EF4-FFF2-40B4-BE49-F238E27FC236}">
                <a16:creationId xmlns:a16="http://schemas.microsoft.com/office/drawing/2014/main" id="{D26860A0-72F9-5841-B7D9-167FC6DD9A13}"/>
              </a:ext>
            </a:extLst>
          </p:cNvPr>
          <p:cNvSpPr>
            <a:spLocks noGrp="1"/>
          </p:cNvSpPr>
          <p:nvPr>
            <p:ph type="body" sz="quarter" idx="16"/>
          </p:nvPr>
        </p:nvSpPr>
        <p:spPr>
          <a:xfrm>
            <a:off x="5249582" y="4904340"/>
            <a:ext cx="6261100" cy="1367588"/>
          </a:xfrm>
          <a:prstGeom prst="rect">
            <a:avLst/>
          </a:prstGeom>
        </p:spPr>
        <p:txBody>
          <a:bodyPr lIns="0" tIns="0" rIns="0" bIns="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76644"/>
            <a:ext cx="1363689" cy="1456894"/>
          </a:xfrm>
          <a:prstGeom prst="rect">
            <a:avLst/>
          </a:prstGeom>
        </p:spPr>
        <p:txBody>
          <a:bodyPr lIns="0" tIns="0" rIns="0" bIns="0">
            <a:noAutofit/>
          </a:bodyPr>
          <a:lstStyle>
            <a:lvl1pPr marL="0" indent="0" algn="r">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Holder 6">
            <a:extLst>
              <a:ext uri="{FF2B5EF4-FFF2-40B4-BE49-F238E27FC236}">
                <a16:creationId xmlns:a16="http://schemas.microsoft.com/office/drawing/2014/main" id="{449FD7C3-ED96-8449-A5E9-81285C8A2010}"/>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baseline="0">
                <a:solidFill>
                  <a:srgbClr val="636363"/>
                </a:solidFill>
                <a:latin typeface="Exo" pitchFamily="2" charset="77"/>
                <a:cs typeface="Arial"/>
              </a:defRPr>
            </a:lvl1p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ts val="24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519728831"/>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ase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30021"/>
            <a:ext cx="4983207" cy="1130188"/>
          </a:xfrm>
        </p:spPr>
        <p:txBody>
          <a:bodyPr>
            <a:noAutofit/>
          </a:bodyPr>
          <a:lstStyle>
            <a:lvl1pPr>
              <a:defRPr b="0" i="0">
                <a:solidFill>
                  <a:srgbClr val="717171"/>
                </a:solidFill>
              </a:defRPr>
            </a:lvl1pPr>
          </a:lstStyle>
          <a:p>
            <a:r>
              <a:rPr lang="en-CA" spc="-85" dirty="0">
                <a:solidFill>
                  <a:srgbClr val="636363"/>
                </a:solidFill>
              </a:rPr>
              <a:t>Executive</a:t>
            </a:r>
            <a:r>
              <a:rPr lang="en-CA" spc="-188" dirty="0">
                <a:solidFill>
                  <a:srgbClr val="636363"/>
                </a:solidFill>
              </a:rPr>
              <a:t> </a:t>
            </a:r>
            <a:r>
              <a:rPr lang="en-CA" spc="-79" dirty="0">
                <a:solidFill>
                  <a:srgbClr val="636363"/>
                </a:solidFill>
              </a:rPr>
              <a:t>Brief  </a:t>
            </a:r>
            <a:r>
              <a:rPr lang="en-CA" spc="-61" dirty="0">
                <a:solidFill>
                  <a:srgbClr val="636363"/>
                </a:solidFill>
              </a:rPr>
              <a:t>Case</a:t>
            </a:r>
            <a:r>
              <a:rPr lang="en-CA" spc="-158" dirty="0">
                <a:solidFill>
                  <a:srgbClr val="636363"/>
                </a:solidFill>
              </a:rPr>
              <a:t> </a:t>
            </a:r>
            <a:r>
              <a:rPr lang="en-CA" spc="-79" dirty="0">
                <a:solidFill>
                  <a:srgbClr val="636363"/>
                </a:solidFill>
              </a:rPr>
              <a:t>Study</a:t>
            </a:r>
            <a:endParaRPr lang="en-US" dirty="0"/>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7032625"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8156012" y="1124222"/>
            <a:ext cx="1375446" cy="394612"/>
          </a:xfrm>
          <a:prstGeom prst="rect">
            <a:avLst/>
          </a:prstGeom>
        </p:spPr>
        <p:txBody>
          <a:bodyPr lIns="0" tIns="0" rIns="0" bIns="0">
            <a:noAutofit/>
          </a:bodyPr>
          <a:lstStyle>
            <a:lvl1pPr marL="0" indent="0" algn="l">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8156012" y="977814"/>
            <a:ext cx="1251459" cy="153562"/>
          </a:xfrm>
          <a:prstGeom prst="rect">
            <a:avLst/>
          </a:prstGeom>
        </p:spPr>
        <p:txBody>
          <a:bodyPr lIns="0" tIns="0" rIns="0" bIns="0">
            <a:noAutofit/>
          </a:bodyPr>
          <a:lstStyle>
            <a:lvl1pPr marL="0" indent="0" algn="l">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a:t>
            </a:r>
          </a:p>
        </p:txBody>
      </p:sp>
      <p:sp>
        <p:nvSpPr>
          <p:cNvPr id="54" name="Text Placeholder 14">
            <a:extLst>
              <a:ext uri="{FF2B5EF4-FFF2-40B4-BE49-F238E27FC236}">
                <a16:creationId xmlns:a16="http://schemas.microsoft.com/office/drawing/2014/main" id="{F31ECC89-3950-A44A-B9C2-4DF5545FAD1B}"/>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ts val="1700"/>
              </a:lnSpc>
              <a:buNone/>
              <a:defRPr sz="1200" b="1" i="0">
                <a:solidFill>
                  <a:srgbClr val="717272"/>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6" name="Text Placeholder 14">
            <a:extLst>
              <a:ext uri="{FF2B5EF4-FFF2-40B4-BE49-F238E27FC236}">
                <a16:creationId xmlns:a16="http://schemas.microsoft.com/office/drawing/2014/main" id="{A22EAF47-EEBC-D948-B06F-19136CA108E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ts val="12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7" name="Text Placeholder 14">
            <a:extLst>
              <a:ext uri="{FF2B5EF4-FFF2-40B4-BE49-F238E27FC236}">
                <a16:creationId xmlns:a16="http://schemas.microsoft.com/office/drawing/2014/main" id="{225195DF-386A-244D-B51F-F0ACC086AAA5}"/>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8" name="Text Placeholder 14">
            <a:extLst>
              <a:ext uri="{FF2B5EF4-FFF2-40B4-BE49-F238E27FC236}">
                <a16:creationId xmlns:a16="http://schemas.microsoft.com/office/drawing/2014/main" id="{E048AD23-3AE7-3B47-A0E6-79A758C4FE7C}"/>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9" name="Text Placeholder 14">
            <a:extLst>
              <a:ext uri="{FF2B5EF4-FFF2-40B4-BE49-F238E27FC236}">
                <a16:creationId xmlns:a16="http://schemas.microsoft.com/office/drawing/2014/main" id="{E09D719C-E598-1F42-A9D2-1903F3008133}"/>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0" name="Text Placeholder 14">
            <a:extLst>
              <a:ext uri="{FF2B5EF4-FFF2-40B4-BE49-F238E27FC236}">
                <a16:creationId xmlns:a16="http://schemas.microsoft.com/office/drawing/2014/main" id="{D32BE5B8-1D82-2A41-AFFB-C4E4055FFAA1}"/>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1" name="Text Placeholder 14">
            <a:extLst>
              <a:ext uri="{FF2B5EF4-FFF2-40B4-BE49-F238E27FC236}">
                <a16:creationId xmlns:a16="http://schemas.microsoft.com/office/drawing/2014/main" id="{8772DFBE-EF03-9343-AAE3-3C089F7E3230}"/>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3" name="Text Placeholder 14">
            <a:extLst>
              <a:ext uri="{FF2B5EF4-FFF2-40B4-BE49-F238E27FC236}">
                <a16:creationId xmlns:a16="http://schemas.microsoft.com/office/drawing/2014/main" id="{668AF041-2646-BB44-9FCB-DC5E5E798237}"/>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ts val="12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8" name="Text Placeholder 14">
            <a:extLst>
              <a:ext uri="{FF2B5EF4-FFF2-40B4-BE49-F238E27FC236}">
                <a16:creationId xmlns:a16="http://schemas.microsoft.com/office/drawing/2014/main" id="{EDE435C6-A993-E44F-B2F7-97A2C7A0C760}"/>
              </a:ext>
            </a:extLst>
          </p:cNvPr>
          <p:cNvSpPr>
            <a:spLocks noGrp="1"/>
          </p:cNvSpPr>
          <p:nvPr>
            <p:ph type="body" sz="quarter" idx="12"/>
          </p:nvPr>
        </p:nvSpPr>
        <p:spPr>
          <a:xfrm>
            <a:off x="371475" y="2407024"/>
            <a:ext cx="5689600" cy="2393576"/>
          </a:xfrm>
          <a:prstGeom prst="rect">
            <a:avLst/>
          </a:prstGeom>
        </p:spPr>
        <p:txBody>
          <a:bodyPr lIns="0" tIns="0" rIns="0" bIns="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0" name="Text Placeholder 14">
            <a:extLst>
              <a:ext uri="{FF2B5EF4-FFF2-40B4-BE49-F238E27FC236}">
                <a16:creationId xmlns:a16="http://schemas.microsoft.com/office/drawing/2014/main" id="{E15036BD-AEA4-6E4A-9C27-1DAC97067A0C}"/>
              </a:ext>
            </a:extLst>
          </p:cNvPr>
          <p:cNvSpPr>
            <a:spLocks noGrp="1"/>
          </p:cNvSpPr>
          <p:nvPr>
            <p:ph type="body" sz="quarter" idx="30"/>
          </p:nvPr>
        </p:nvSpPr>
        <p:spPr>
          <a:xfrm>
            <a:off x="371475" y="5428130"/>
            <a:ext cx="5689600" cy="865093"/>
          </a:xfrm>
          <a:prstGeom prst="rect">
            <a:avLst/>
          </a:prstGeom>
        </p:spPr>
        <p:txBody>
          <a:bodyPr lIns="0" tIns="0" rIns="0" bIns="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ts val="17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1" name="Holder 6">
            <a:extLst>
              <a:ext uri="{FF2B5EF4-FFF2-40B4-BE49-F238E27FC236}">
                <a16:creationId xmlns:a16="http://schemas.microsoft.com/office/drawing/2014/main" id="{9A59CEA0-B803-C54F-854E-09209F4B1E0F}"/>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baseline="0">
                <a:solidFill>
                  <a:srgbClr val="636363"/>
                </a:solidFill>
                <a:latin typeface="Exo" pitchFamily="2" charset="77"/>
                <a:cs typeface="Arial"/>
              </a:defRPr>
            </a:lvl1p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367657" y="1998139"/>
            <a:ext cx="3302643" cy="364061"/>
          </a:xfrm>
          <a:prstGeom prst="rect">
            <a:avLst/>
          </a:prstGeom>
        </p:spPr>
        <p:txBody>
          <a:bodyPr lIns="0" tIns="0" rIns="0" bIns="0">
            <a:noAutofit/>
          </a:bodyPr>
          <a:lstStyle>
            <a:lvl1pPr marL="0" indent="0">
              <a:lnSpc>
                <a:spcPts val="2400"/>
              </a:lnSpc>
              <a:buNone/>
              <a:defRPr sz="2000" b="1" i="0" spc="0">
                <a:solidFill>
                  <a:srgbClr val="717272"/>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351239041"/>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aseStudy-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defRPr b="0" i="0">
                <a:solidFill>
                  <a:srgbClr val="717171"/>
                </a:solidFill>
              </a:defRPr>
            </a:lvl1pPr>
          </a:lstStyle>
          <a:p>
            <a:r>
              <a:rPr lang="en-CA" spc="-85" dirty="0">
                <a:solidFill>
                  <a:srgbClr val="636363"/>
                </a:solidFill>
              </a:rPr>
              <a:t>Executive</a:t>
            </a:r>
            <a:r>
              <a:rPr lang="en-CA" spc="-188" dirty="0">
                <a:solidFill>
                  <a:srgbClr val="636363"/>
                </a:solidFill>
              </a:rPr>
              <a:t> </a:t>
            </a:r>
            <a:r>
              <a:rPr lang="en-CA" spc="-79" dirty="0">
                <a:solidFill>
                  <a:srgbClr val="636363"/>
                </a:solidFill>
              </a:rPr>
              <a:t>Brief  </a:t>
            </a:r>
            <a:r>
              <a:rPr lang="en-CA" spc="-61" dirty="0">
                <a:solidFill>
                  <a:srgbClr val="636363"/>
                </a:solidFill>
              </a:rPr>
              <a:t>Case</a:t>
            </a:r>
            <a:r>
              <a:rPr lang="en-CA" spc="-158" dirty="0">
                <a:solidFill>
                  <a:srgbClr val="636363"/>
                </a:solidFill>
              </a:rPr>
              <a:t> </a:t>
            </a:r>
            <a:r>
              <a:rPr lang="en-CA" spc="-79" dirty="0">
                <a:solidFill>
                  <a:srgbClr val="636363"/>
                </a:solidFill>
              </a:rPr>
              <a:t>Study</a:t>
            </a:r>
            <a:endParaRPr lang="en-US" dirty="0"/>
          </a:p>
        </p:txBody>
      </p:sp>
      <p:sp>
        <p:nvSpPr>
          <p:cNvPr id="35" name="Picture Placeholder 4">
            <a:extLst>
              <a:ext uri="{FF2B5EF4-FFF2-40B4-BE49-F238E27FC236}">
                <a16:creationId xmlns:a16="http://schemas.microsoft.com/office/drawing/2014/main" id="{AFE4CAC1-B9B9-024E-B3E7-4D1206EF72DF}"/>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a:p>
        </p:txBody>
      </p:sp>
      <p:sp>
        <p:nvSpPr>
          <p:cNvPr id="13" name="Holder 6">
            <a:extLst>
              <a:ext uri="{FF2B5EF4-FFF2-40B4-BE49-F238E27FC236}">
                <a16:creationId xmlns:a16="http://schemas.microsoft.com/office/drawing/2014/main" id="{0461F6A4-D37C-E146-8BB5-226919BFEEB2}"/>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baseline="0">
                <a:solidFill>
                  <a:srgbClr val="636363"/>
                </a:solidFill>
                <a:latin typeface="Exo" pitchFamily="2" charset="77"/>
                <a:cs typeface="Arial"/>
              </a:defRPr>
            </a:lvl1p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14" name="Text Placeholder 12">
            <a:extLst>
              <a:ext uri="{FF2B5EF4-FFF2-40B4-BE49-F238E27FC236}">
                <a16:creationId xmlns:a16="http://schemas.microsoft.com/office/drawing/2014/main" id="{7D441952-BD23-B242-9B5C-D5C6DA3DE40B}"/>
              </a:ext>
            </a:extLst>
          </p:cNvPr>
          <p:cNvSpPr>
            <a:spLocks noGrp="1"/>
          </p:cNvSpPr>
          <p:nvPr>
            <p:ph type="body" sz="quarter" idx="15"/>
          </p:nvPr>
        </p:nvSpPr>
        <p:spPr>
          <a:xfrm>
            <a:off x="8156012" y="1124222"/>
            <a:ext cx="1375446" cy="410110"/>
          </a:xfrm>
          <a:prstGeom prst="rect">
            <a:avLst/>
          </a:prstGeom>
        </p:spPr>
        <p:txBody>
          <a:bodyPr lIns="0" tIns="0" rIns="0" bIns="0">
            <a:noAutofit/>
          </a:bodyPr>
          <a:lstStyle>
            <a:lvl1pPr marL="0" indent="0" algn="l">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5" name="Text Placeholder 12">
            <a:extLst>
              <a:ext uri="{FF2B5EF4-FFF2-40B4-BE49-F238E27FC236}">
                <a16:creationId xmlns:a16="http://schemas.microsoft.com/office/drawing/2014/main" id="{8D823B61-7726-3346-846D-40B1264E5986}"/>
              </a:ext>
            </a:extLst>
          </p:cNvPr>
          <p:cNvSpPr>
            <a:spLocks noGrp="1"/>
          </p:cNvSpPr>
          <p:nvPr>
            <p:ph type="body" sz="quarter" idx="16" hasCustomPrompt="1"/>
          </p:nvPr>
        </p:nvSpPr>
        <p:spPr>
          <a:xfrm>
            <a:off x="8156013" y="977814"/>
            <a:ext cx="1173968" cy="122566"/>
          </a:xfrm>
          <a:prstGeom prst="rect">
            <a:avLst/>
          </a:prstGeom>
        </p:spPr>
        <p:txBody>
          <a:bodyPr lIns="0" tIns="0" rIns="0" bIns="0">
            <a:noAutofit/>
          </a:bodyPr>
          <a:lstStyle>
            <a:lvl1pPr marL="0" indent="0" algn="l">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INDUSTRY</a:t>
            </a:r>
          </a:p>
        </p:txBody>
      </p:sp>
      <p:sp>
        <p:nvSpPr>
          <p:cNvPr id="16" name="Text Placeholder 12">
            <a:extLst>
              <a:ext uri="{FF2B5EF4-FFF2-40B4-BE49-F238E27FC236}">
                <a16:creationId xmlns:a16="http://schemas.microsoft.com/office/drawing/2014/main" id="{AF958D72-D010-BD41-AAB3-D39EB2105AF5}"/>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7" name="Text Placeholder 12">
            <a:extLst>
              <a:ext uri="{FF2B5EF4-FFF2-40B4-BE49-F238E27FC236}">
                <a16:creationId xmlns:a16="http://schemas.microsoft.com/office/drawing/2014/main" id="{FB09F62B-9BDB-BC45-A3AC-9FFB6C0402B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a:t>
            </a:r>
          </a:p>
        </p:txBody>
      </p:sp>
      <p:sp>
        <p:nvSpPr>
          <p:cNvPr id="18" name="Text Placeholder 14">
            <a:extLst>
              <a:ext uri="{FF2B5EF4-FFF2-40B4-BE49-F238E27FC236}">
                <a16:creationId xmlns:a16="http://schemas.microsoft.com/office/drawing/2014/main" id="{21E486E6-A13D-3E41-9153-4E0CCFB76DC5}"/>
              </a:ext>
            </a:extLst>
          </p:cNvPr>
          <p:cNvSpPr>
            <a:spLocks noGrp="1"/>
          </p:cNvSpPr>
          <p:nvPr>
            <p:ph type="body" sz="quarter" idx="12"/>
          </p:nvPr>
        </p:nvSpPr>
        <p:spPr>
          <a:xfrm>
            <a:off x="371475" y="2407024"/>
            <a:ext cx="5689600" cy="2393576"/>
          </a:xfrm>
          <a:prstGeom prst="rect">
            <a:avLst/>
          </a:prstGeom>
        </p:spPr>
        <p:txBody>
          <a:bodyPr lIns="0" tIns="0" rIns="0" bIns="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6DDE2193-D535-0543-AE01-058600E7DA3D}"/>
              </a:ext>
            </a:extLst>
          </p:cNvPr>
          <p:cNvSpPr>
            <a:spLocks noGrp="1"/>
          </p:cNvSpPr>
          <p:nvPr>
            <p:ph type="body" sz="quarter" idx="31"/>
          </p:nvPr>
        </p:nvSpPr>
        <p:spPr>
          <a:xfrm>
            <a:off x="371475" y="5428130"/>
            <a:ext cx="5689600" cy="865093"/>
          </a:xfrm>
          <a:prstGeom prst="rect">
            <a:avLst/>
          </a:prstGeom>
        </p:spPr>
        <p:txBody>
          <a:bodyPr lIns="0" tIns="0" rIns="0" bIns="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4">
            <a:extLst>
              <a:ext uri="{FF2B5EF4-FFF2-40B4-BE49-F238E27FC236}">
                <a16:creationId xmlns:a16="http://schemas.microsoft.com/office/drawing/2014/main" id="{1BC12CB5-9BB7-8C49-8194-139E3BAA7D69}"/>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ts val="17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1" name="Text Placeholder 11">
            <a:extLst>
              <a:ext uri="{FF2B5EF4-FFF2-40B4-BE49-F238E27FC236}">
                <a16:creationId xmlns:a16="http://schemas.microsoft.com/office/drawing/2014/main" id="{36501568-0B5A-3B46-9D7A-7765F33AA1B2}"/>
              </a:ext>
            </a:extLst>
          </p:cNvPr>
          <p:cNvSpPr>
            <a:spLocks noGrp="1"/>
          </p:cNvSpPr>
          <p:nvPr>
            <p:ph type="body" sz="quarter" idx="11"/>
          </p:nvPr>
        </p:nvSpPr>
        <p:spPr>
          <a:xfrm>
            <a:off x="367657" y="1998139"/>
            <a:ext cx="3302643" cy="364061"/>
          </a:xfrm>
          <a:prstGeom prst="rect">
            <a:avLst/>
          </a:prstGeom>
        </p:spPr>
        <p:txBody>
          <a:bodyPr lIns="0" tIns="0" rIns="0" bIns="0">
            <a:noAutofit/>
          </a:bodyPr>
          <a:lstStyle>
            <a:lvl1pPr marL="0" indent="0">
              <a:lnSpc>
                <a:spcPts val="2400"/>
              </a:lnSpc>
              <a:buNone/>
              <a:defRPr sz="2000" b="1" i="0" spc="0">
                <a:solidFill>
                  <a:srgbClr val="717272"/>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013206166"/>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aseStudy-Text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defRPr b="0" i="0">
                <a:solidFill>
                  <a:srgbClr val="717171"/>
                </a:solidFill>
              </a:defRPr>
            </a:lvl1pPr>
          </a:lstStyle>
          <a:p>
            <a:r>
              <a:rPr lang="en-CA" spc="-85" dirty="0">
                <a:solidFill>
                  <a:srgbClr val="636363"/>
                </a:solidFill>
              </a:rPr>
              <a:t>Executive</a:t>
            </a:r>
            <a:r>
              <a:rPr lang="en-CA" spc="-188" dirty="0">
                <a:solidFill>
                  <a:srgbClr val="636363"/>
                </a:solidFill>
              </a:rPr>
              <a:t> </a:t>
            </a:r>
            <a:r>
              <a:rPr lang="en-CA" spc="-79" dirty="0">
                <a:solidFill>
                  <a:srgbClr val="636363"/>
                </a:solidFill>
              </a:rPr>
              <a:t>Brief  </a:t>
            </a:r>
            <a:r>
              <a:rPr lang="en-CA" spc="-61" dirty="0">
                <a:solidFill>
                  <a:srgbClr val="636363"/>
                </a:solidFill>
              </a:rPr>
              <a:t>Case</a:t>
            </a:r>
            <a:r>
              <a:rPr lang="en-CA" spc="-158" dirty="0">
                <a:solidFill>
                  <a:srgbClr val="636363"/>
                </a:solidFill>
              </a:rPr>
              <a:t> </a:t>
            </a:r>
            <a:r>
              <a:rPr lang="en-CA" spc="-79" dirty="0">
                <a:solidFill>
                  <a:srgbClr val="636363"/>
                </a:solidFill>
              </a:rPr>
              <a:t>Study</a:t>
            </a:r>
            <a:endParaRPr lang="en-US" dirty="0"/>
          </a:p>
        </p:txBody>
      </p:sp>
      <p:sp>
        <p:nvSpPr>
          <p:cNvPr id="23" name="Text Placeholder 12">
            <a:extLst>
              <a:ext uri="{FF2B5EF4-FFF2-40B4-BE49-F238E27FC236}">
                <a16:creationId xmlns:a16="http://schemas.microsoft.com/office/drawing/2014/main" id="{29150395-533A-924C-B5E0-5EE9880D89B5}"/>
              </a:ext>
            </a:extLst>
          </p:cNvPr>
          <p:cNvSpPr>
            <a:spLocks noGrp="1"/>
          </p:cNvSpPr>
          <p:nvPr>
            <p:ph type="body" sz="quarter" idx="28"/>
          </p:nvPr>
        </p:nvSpPr>
        <p:spPr>
          <a:xfrm>
            <a:off x="5151718" y="925505"/>
            <a:ext cx="2597946" cy="381201"/>
          </a:xfrm>
          <a:prstGeom prst="rect">
            <a:avLst/>
          </a:prstGeom>
        </p:spPr>
        <p:txBody>
          <a:bodyPr lIns="0" tIns="0" rIns="0" bIns="0">
            <a:noAutofit/>
          </a:bodyPr>
          <a:lstStyle>
            <a:lvl1pPr marL="0" indent="0" algn="r">
              <a:buNone/>
              <a:defRPr sz="2000" b="0" i="0">
                <a:solidFill>
                  <a:srgbClr val="717272"/>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2" name="Holder 6">
            <a:extLst>
              <a:ext uri="{FF2B5EF4-FFF2-40B4-BE49-F238E27FC236}">
                <a16:creationId xmlns:a16="http://schemas.microsoft.com/office/drawing/2014/main" id="{E7732D59-7306-C842-937B-60EF63FEC740}"/>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baseline="0">
                <a:solidFill>
                  <a:srgbClr val="636363"/>
                </a:solidFill>
                <a:latin typeface="Exo" pitchFamily="2" charset="77"/>
                <a:cs typeface="Arial"/>
              </a:defRPr>
            </a:lvl1p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24" name="Text Placeholder 12">
            <a:extLst>
              <a:ext uri="{FF2B5EF4-FFF2-40B4-BE49-F238E27FC236}">
                <a16:creationId xmlns:a16="http://schemas.microsoft.com/office/drawing/2014/main" id="{3300E188-1864-0246-AEEF-0DA302745A09}"/>
              </a:ext>
            </a:extLst>
          </p:cNvPr>
          <p:cNvSpPr>
            <a:spLocks noGrp="1"/>
          </p:cNvSpPr>
          <p:nvPr>
            <p:ph type="body" sz="quarter" idx="15"/>
          </p:nvPr>
        </p:nvSpPr>
        <p:spPr>
          <a:xfrm>
            <a:off x="8260185" y="1124222"/>
            <a:ext cx="1381527" cy="381201"/>
          </a:xfrm>
          <a:prstGeom prst="rect">
            <a:avLst/>
          </a:prstGeom>
        </p:spPr>
        <p:txBody>
          <a:bodyPr lIns="0" tIns="0" rIns="0" bIns="0">
            <a:noAutofit/>
          </a:bodyPr>
          <a:lstStyle>
            <a:lvl1pPr marL="0" indent="0" algn="l">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5" name="Text Placeholder 12">
            <a:extLst>
              <a:ext uri="{FF2B5EF4-FFF2-40B4-BE49-F238E27FC236}">
                <a16:creationId xmlns:a16="http://schemas.microsoft.com/office/drawing/2014/main" id="{4042EDEF-8EFA-AA4F-9826-DC81E340633B}"/>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INDUSTRY</a:t>
            </a:r>
          </a:p>
        </p:txBody>
      </p:sp>
      <p:sp>
        <p:nvSpPr>
          <p:cNvPr id="32" name="Text Placeholder 12">
            <a:extLst>
              <a:ext uri="{FF2B5EF4-FFF2-40B4-BE49-F238E27FC236}">
                <a16:creationId xmlns:a16="http://schemas.microsoft.com/office/drawing/2014/main" id="{70B19ABB-4B00-E74B-89A8-C90E3AFF7591}"/>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3" name="Text Placeholder 12">
            <a:extLst>
              <a:ext uri="{FF2B5EF4-FFF2-40B4-BE49-F238E27FC236}">
                <a16:creationId xmlns:a16="http://schemas.microsoft.com/office/drawing/2014/main" id="{4481DEEF-1C68-3741-B514-B679F5DBB67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a:t>
            </a:r>
          </a:p>
        </p:txBody>
      </p:sp>
      <p:sp>
        <p:nvSpPr>
          <p:cNvPr id="34" name="Text Placeholder 14">
            <a:extLst>
              <a:ext uri="{FF2B5EF4-FFF2-40B4-BE49-F238E27FC236}">
                <a16:creationId xmlns:a16="http://schemas.microsoft.com/office/drawing/2014/main" id="{8A71F695-977D-9E4B-AAEF-5F2CA44C8248}"/>
              </a:ext>
            </a:extLst>
          </p:cNvPr>
          <p:cNvSpPr>
            <a:spLocks noGrp="1"/>
          </p:cNvSpPr>
          <p:nvPr>
            <p:ph type="body" sz="quarter" idx="12"/>
          </p:nvPr>
        </p:nvSpPr>
        <p:spPr>
          <a:xfrm>
            <a:off x="371475" y="2407024"/>
            <a:ext cx="5689600" cy="2393576"/>
          </a:xfrm>
          <a:prstGeom prst="rect">
            <a:avLst/>
          </a:prstGeom>
        </p:spPr>
        <p:txBody>
          <a:bodyPr lIns="0" tIns="0" rIns="0" bIns="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4">
            <a:extLst>
              <a:ext uri="{FF2B5EF4-FFF2-40B4-BE49-F238E27FC236}">
                <a16:creationId xmlns:a16="http://schemas.microsoft.com/office/drawing/2014/main" id="{D3762FC5-4DC2-CF48-80EA-39A5ABE2C929}"/>
              </a:ext>
            </a:extLst>
          </p:cNvPr>
          <p:cNvSpPr>
            <a:spLocks noGrp="1"/>
          </p:cNvSpPr>
          <p:nvPr>
            <p:ph type="body" sz="quarter" idx="30"/>
          </p:nvPr>
        </p:nvSpPr>
        <p:spPr>
          <a:xfrm>
            <a:off x="371475" y="5428130"/>
            <a:ext cx="5689600" cy="865093"/>
          </a:xfrm>
          <a:prstGeom prst="rect">
            <a:avLst/>
          </a:prstGeom>
        </p:spPr>
        <p:txBody>
          <a:bodyPr lIns="0" tIns="0" rIns="0" bIns="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4">
            <a:extLst>
              <a:ext uri="{FF2B5EF4-FFF2-40B4-BE49-F238E27FC236}">
                <a16:creationId xmlns:a16="http://schemas.microsoft.com/office/drawing/2014/main" id="{92FE754F-3797-DD43-AF5E-29DB12099C03}"/>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ts val="17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7" name="Text Placeholder 11">
            <a:extLst>
              <a:ext uri="{FF2B5EF4-FFF2-40B4-BE49-F238E27FC236}">
                <a16:creationId xmlns:a16="http://schemas.microsoft.com/office/drawing/2014/main" id="{80FAEFFE-1DAD-5547-BDCC-FC025A6BEEB1}"/>
              </a:ext>
            </a:extLst>
          </p:cNvPr>
          <p:cNvSpPr>
            <a:spLocks noGrp="1"/>
          </p:cNvSpPr>
          <p:nvPr>
            <p:ph type="body" sz="quarter" idx="11"/>
          </p:nvPr>
        </p:nvSpPr>
        <p:spPr>
          <a:xfrm>
            <a:off x="367657" y="1998139"/>
            <a:ext cx="3302643" cy="364061"/>
          </a:xfrm>
          <a:prstGeom prst="rect">
            <a:avLst/>
          </a:prstGeom>
        </p:spPr>
        <p:txBody>
          <a:bodyPr lIns="0" tIns="0" rIns="0" bIns="0">
            <a:noAutofit/>
          </a:bodyPr>
          <a:lstStyle>
            <a:lvl1pPr marL="0" indent="0">
              <a:lnSpc>
                <a:spcPts val="2400"/>
              </a:lnSpc>
              <a:buNone/>
              <a:defRPr sz="2000" b="1" i="0" spc="0">
                <a:solidFill>
                  <a:srgbClr val="717272"/>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Rectangle 37">
            <a:extLst>
              <a:ext uri="{FF2B5EF4-FFF2-40B4-BE49-F238E27FC236}">
                <a16:creationId xmlns:a16="http://schemas.microsoft.com/office/drawing/2014/main" id="{B584FF99-9DA9-0047-B0E1-4CADD3930676}"/>
              </a:ext>
            </a:extLst>
          </p:cNvPr>
          <p:cNvSpPr/>
          <p:nvPr userDrawn="1"/>
        </p:nvSpPr>
        <p:spPr>
          <a:xfrm>
            <a:off x="7032625"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39" name="Text Placeholder 14">
            <a:extLst>
              <a:ext uri="{FF2B5EF4-FFF2-40B4-BE49-F238E27FC236}">
                <a16:creationId xmlns:a16="http://schemas.microsoft.com/office/drawing/2014/main" id="{258EAA78-7F51-8E4F-9E61-E2647A6F8767}"/>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ts val="1700"/>
              </a:lnSpc>
              <a:buNone/>
              <a:defRPr sz="1200" b="1" i="0">
                <a:solidFill>
                  <a:srgbClr val="717272"/>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0" name="Text Placeholder 14">
            <a:extLst>
              <a:ext uri="{FF2B5EF4-FFF2-40B4-BE49-F238E27FC236}">
                <a16:creationId xmlns:a16="http://schemas.microsoft.com/office/drawing/2014/main" id="{4B9AA5B1-BA22-C24C-A0E6-CA575EEBE6A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ts val="12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1" name="Text Placeholder 14">
            <a:extLst>
              <a:ext uri="{FF2B5EF4-FFF2-40B4-BE49-F238E27FC236}">
                <a16:creationId xmlns:a16="http://schemas.microsoft.com/office/drawing/2014/main" id="{2755B4EA-F05E-CC41-A285-92E1AF10B13A}"/>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2" name="Text Placeholder 14">
            <a:extLst>
              <a:ext uri="{FF2B5EF4-FFF2-40B4-BE49-F238E27FC236}">
                <a16:creationId xmlns:a16="http://schemas.microsoft.com/office/drawing/2014/main" id="{6A0DA0F8-4895-FF44-B91D-5112B0B838EB}"/>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3" name="Text Placeholder 14">
            <a:extLst>
              <a:ext uri="{FF2B5EF4-FFF2-40B4-BE49-F238E27FC236}">
                <a16:creationId xmlns:a16="http://schemas.microsoft.com/office/drawing/2014/main" id="{2A95364D-BAED-AE40-AC31-BEBB9DD40ABD}"/>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4" name="Text Placeholder 14">
            <a:extLst>
              <a:ext uri="{FF2B5EF4-FFF2-40B4-BE49-F238E27FC236}">
                <a16:creationId xmlns:a16="http://schemas.microsoft.com/office/drawing/2014/main" id="{B765E2A1-DDBC-BF46-9AC6-3AE0D46B4085}"/>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5" name="Text Placeholder 14">
            <a:extLst>
              <a:ext uri="{FF2B5EF4-FFF2-40B4-BE49-F238E27FC236}">
                <a16:creationId xmlns:a16="http://schemas.microsoft.com/office/drawing/2014/main" id="{371799F4-9286-BF45-92F2-0A8083CE9245}"/>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6" name="Text Placeholder 14">
            <a:extLst>
              <a:ext uri="{FF2B5EF4-FFF2-40B4-BE49-F238E27FC236}">
                <a16:creationId xmlns:a16="http://schemas.microsoft.com/office/drawing/2014/main" id="{103D2457-DE1F-044E-87B3-0D345D9FABC4}"/>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ts val="12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489131025"/>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3906">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aseStudy-TextLogo-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defRPr b="0" i="0"/>
            </a:lvl1pPr>
          </a:lstStyle>
          <a:p>
            <a:r>
              <a:rPr lang="en-CA" spc="-85" dirty="0">
                <a:solidFill>
                  <a:srgbClr val="636363"/>
                </a:solidFill>
              </a:rPr>
              <a:t>Executive</a:t>
            </a:r>
            <a:r>
              <a:rPr lang="en-CA" spc="-188" dirty="0">
                <a:solidFill>
                  <a:srgbClr val="636363"/>
                </a:solidFill>
              </a:rPr>
              <a:t> </a:t>
            </a:r>
            <a:r>
              <a:rPr lang="en-CA" spc="-79" dirty="0">
                <a:solidFill>
                  <a:srgbClr val="636363"/>
                </a:solidFill>
              </a:rPr>
              <a:t>Brief  </a:t>
            </a:r>
            <a:r>
              <a:rPr lang="en-CA" spc="-61" dirty="0">
                <a:solidFill>
                  <a:srgbClr val="636363"/>
                </a:solidFill>
              </a:rPr>
              <a:t>Case</a:t>
            </a:r>
            <a:r>
              <a:rPr lang="en-CA" spc="-158" dirty="0">
                <a:solidFill>
                  <a:srgbClr val="636363"/>
                </a:solidFill>
              </a:rPr>
              <a:t> </a:t>
            </a:r>
            <a:r>
              <a:rPr lang="en-CA" spc="-79" dirty="0">
                <a:solidFill>
                  <a:srgbClr val="636363"/>
                </a:solidFill>
              </a:rPr>
              <a:t>Study</a:t>
            </a:r>
            <a:endParaRPr lang="en-US" dirty="0"/>
          </a:p>
        </p:txBody>
      </p:sp>
      <p:sp>
        <p:nvSpPr>
          <p:cNvPr id="5" name="Picture Placeholder 4">
            <a:extLst>
              <a:ext uri="{FF2B5EF4-FFF2-40B4-BE49-F238E27FC236}">
                <a16:creationId xmlns:a16="http://schemas.microsoft.com/office/drawing/2014/main" id="{BD02F7BC-5E27-B947-98B0-D0410A83F4FB}"/>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a:p>
        </p:txBody>
      </p:sp>
      <p:sp>
        <p:nvSpPr>
          <p:cNvPr id="14" name="Holder 6">
            <a:extLst>
              <a:ext uri="{FF2B5EF4-FFF2-40B4-BE49-F238E27FC236}">
                <a16:creationId xmlns:a16="http://schemas.microsoft.com/office/drawing/2014/main" id="{180F5DDC-EBD6-D940-8129-016BC8655B7A}"/>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baseline="0">
                <a:solidFill>
                  <a:srgbClr val="636363"/>
                </a:solidFill>
                <a:latin typeface="Exo" pitchFamily="2" charset="77"/>
                <a:cs typeface="Arial"/>
              </a:defRPr>
            </a:lvl1p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
        <p:nvSpPr>
          <p:cNvPr id="15" name="Text Placeholder 12">
            <a:extLst>
              <a:ext uri="{FF2B5EF4-FFF2-40B4-BE49-F238E27FC236}">
                <a16:creationId xmlns:a16="http://schemas.microsoft.com/office/drawing/2014/main" id="{45266D87-0C7A-414D-A0E7-C3EE0FAF03AF}"/>
              </a:ext>
            </a:extLst>
          </p:cNvPr>
          <p:cNvSpPr>
            <a:spLocks noGrp="1"/>
          </p:cNvSpPr>
          <p:nvPr>
            <p:ph type="body" sz="quarter" idx="28"/>
          </p:nvPr>
        </p:nvSpPr>
        <p:spPr>
          <a:xfrm>
            <a:off x="5151718" y="925505"/>
            <a:ext cx="2597946" cy="381201"/>
          </a:xfrm>
          <a:prstGeom prst="rect">
            <a:avLst/>
          </a:prstGeom>
        </p:spPr>
        <p:txBody>
          <a:bodyPr lIns="0" tIns="0" rIns="0" bIns="0">
            <a:noAutofit/>
          </a:bodyPr>
          <a:lstStyle>
            <a:lvl1pPr marL="0" indent="0" algn="r">
              <a:buNone/>
              <a:defRPr sz="2000" b="0" i="0">
                <a:solidFill>
                  <a:srgbClr val="717272"/>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19C0AE2-AB57-1644-8AF6-82870D4A15E9}"/>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Text Placeholder 12">
            <a:extLst>
              <a:ext uri="{FF2B5EF4-FFF2-40B4-BE49-F238E27FC236}">
                <a16:creationId xmlns:a16="http://schemas.microsoft.com/office/drawing/2014/main" id="{294AE0B8-F042-3F4C-A603-A61DB8663A8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a:t>
            </a:r>
          </a:p>
        </p:txBody>
      </p:sp>
      <p:sp>
        <p:nvSpPr>
          <p:cNvPr id="20" name="Text Placeholder 14">
            <a:extLst>
              <a:ext uri="{FF2B5EF4-FFF2-40B4-BE49-F238E27FC236}">
                <a16:creationId xmlns:a16="http://schemas.microsoft.com/office/drawing/2014/main" id="{7F0026E7-5BED-C543-B92D-84F2750C6200}"/>
              </a:ext>
            </a:extLst>
          </p:cNvPr>
          <p:cNvSpPr>
            <a:spLocks noGrp="1"/>
          </p:cNvSpPr>
          <p:nvPr>
            <p:ph type="body" sz="quarter" idx="12"/>
          </p:nvPr>
        </p:nvSpPr>
        <p:spPr>
          <a:xfrm>
            <a:off x="371475" y="2407024"/>
            <a:ext cx="5689600" cy="2393576"/>
          </a:xfrm>
          <a:prstGeom prst="rect">
            <a:avLst/>
          </a:prstGeom>
        </p:spPr>
        <p:txBody>
          <a:bodyPr lIns="0" tIns="0" rIns="0" bIns="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09608A74-C782-4241-9A64-A405BA10C1E6}"/>
              </a:ext>
            </a:extLst>
          </p:cNvPr>
          <p:cNvSpPr>
            <a:spLocks noGrp="1"/>
          </p:cNvSpPr>
          <p:nvPr>
            <p:ph type="body" sz="quarter" idx="31"/>
          </p:nvPr>
        </p:nvSpPr>
        <p:spPr>
          <a:xfrm>
            <a:off x="371475" y="5428130"/>
            <a:ext cx="5689600" cy="865093"/>
          </a:xfrm>
          <a:prstGeom prst="rect">
            <a:avLst/>
          </a:prstGeom>
        </p:spPr>
        <p:txBody>
          <a:bodyPr lIns="0" tIns="0" rIns="0" bIns="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2" name="Text Placeholder 14">
            <a:extLst>
              <a:ext uri="{FF2B5EF4-FFF2-40B4-BE49-F238E27FC236}">
                <a16:creationId xmlns:a16="http://schemas.microsoft.com/office/drawing/2014/main" id="{768D6B12-D592-844A-A11A-1D641D012FC3}"/>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ts val="17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4" name="Text Placeholder 11">
            <a:extLst>
              <a:ext uri="{FF2B5EF4-FFF2-40B4-BE49-F238E27FC236}">
                <a16:creationId xmlns:a16="http://schemas.microsoft.com/office/drawing/2014/main" id="{0AE0CB94-67C4-3F42-91A7-2523A297FAF1}"/>
              </a:ext>
            </a:extLst>
          </p:cNvPr>
          <p:cNvSpPr>
            <a:spLocks noGrp="1"/>
          </p:cNvSpPr>
          <p:nvPr>
            <p:ph type="body" sz="quarter" idx="11"/>
          </p:nvPr>
        </p:nvSpPr>
        <p:spPr>
          <a:xfrm>
            <a:off x="367657" y="1998139"/>
            <a:ext cx="3302643" cy="364061"/>
          </a:xfrm>
          <a:prstGeom prst="rect">
            <a:avLst/>
          </a:prstGeom>
        </p:spPr>
        <p:txBody>
          <a:bodyPr lIns="0" tIns="0" rIns="0" bIns="0">
            <a:noAutofit/>
          </a:bodyPr>
          <a:lstStyle>
            <a:lvl1pPr marL="0" indent="0">
              <a:lnSpc>
                <a:spcPts val="2400"/>
              </a:lnSpc>
              <a:buNone/>
              <a:defRPr sz="2000" b="1" i="0" spc="0">
                <a:solidFill>
                  <a:srgbClr val="717272"/>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2">
            <a:extLst>
              <a:ext uri="{FF2B5EF4-FFF2-40B4-BE49-F238E27FC236}">
                <a16:creationId xmlns:a16="http://schemas.microsoft.com/office/drawing/2014/main" id="{2AF4A2C2-413E-9F46-8232-6C8CD572737C}"/>
              </a:ext>
            </a:extLst>
          </p:cNvPr>
          <p:cNvSpPr>
            <a:spLocks noGrp="1"/>
          </p:cNvSpPr>
          <p:nvPr>
            <p:ph type="body" sz="quarter" idx="15"/>
          </p:nvPr>
        </p:nvSpPr>
        <p:spPr>
          <a:xfrm>
            <a:off x="8260185" y="1124222"/>
            <a:ext cx="1381527" cy="381201"/>
          </a:xfrm>
          <a:prstGeom prst="rect">
            <a:avLst/>
          </a:prstGeom>
        </p:spPr>
        <p:txBody>
          <a:bodyPr lIns="0" tIns="0" rIns="0" bIns="0">
            <a:noAutofit/>
          </a:bodyPr>
          <a:lstStyle>
            <a:lvl1pPr marL="0" indent="0" algn="l">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0" name="Text Placeholder 12">
            <a:extLst>
              <a:ext uri="{FF2B5EF4-FFF2-40B4-BE49-F238E27FC236}">
                <a16:creationId xmlns:a16="http://schemas.microsoft.com/office/drawing/2014/main" id="{6C559F7C-31EF-B041-94F9-D3CE8E504EFC}"/>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INDUSTRY</a:t>
            </a:r>
          </a:p>
        </p:txBody>
      </p:sp>
    </p:spTree>
    <p:extLst>
      <p:ext uri="{BB962C8B-B14F-4D97-AF65-F5344CB8AC3E}">
        <p14:creationId xmlns:p14="http://schemas.microsoft.com/office/powerpoint/2010/main" val="3726525822"/>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Dark-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A14B7172-3763-3F4E-A60C-A4838FED374A}"/>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4" name="Text Placeholder 12">
            <a:extLst>
              <a:ext uri="{FF2B5EF4-FFF2-40B4-BE49-F238E27FC236}">
                <a16:creationId xmlns:a16="http://schemas.microsoft.com/office/drawing/2014/main" id="{35F93421-B711-D74E-A4F2-F4F97F9D6AFD}"/>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12658555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717272"/>
                </a:solidFill>
              </a:defRPr>
            </a:lvl1pPr>
          </a:lstStyle>
          <a:p>
            <a:r>
              <a:rPr lang="en-US" dirty="0"/>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ts val="1500"/>
              </a:lnSpc>
              <a:buNone/>
              <a:defRPr sz="1200" b="0" i="0">
                <a:solidFill>
                  <a:srgbClr val="2576B7"/>
                </a:solidFill>
                <a:latin typeface="Montserrat SemiBold" pitchFamily="2" charset="77"/>
                <a:cs typeface="Arial" panose="020B0604020202020204" pitchFamily="34" charset="0"/>
              </a:defRPr>
            </a:lvl1pPr>
          </a:lstStyle>
          <a:p>
            <a:pPr lvl="0"/>
            <a:r>
              <a:rPr lang="en-US" dirty="0"/>
              <a:t>Click to edit Master text styles</a:t>
            </a:r>
          </a:p>
        </p:txBody>
      </p:sp>
      <p:sp>
        <p:nvSpPr>
          <p:cNvPr id="6" name="Holder 6">
            <a:extLst>
              <a:ext uri="{FF2B5EF4-FFF2-40B4-BE49-F238E27FC236}">
                <a16:creationId xmlns:a16="http://schemas.microsoft.com/office/drawing/2014/main" id="{E27C7C5D-B4D1-3448-AB49-900C58F256A6}"/>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baseline="0">
                <a:solidFill>
                  <a:srgbClr val="636363"/>
                </a:solidFill>
                <a:latin typeface="Exo" pitchFamily="2" charset="77"/>
                <a:cs typeface="Arial"/>
              </a:defRPr>
            </a:lvl1pPr>
          </a:lstStyle>
          <a:p>
            <a:pPr marL="7701">
              <a:spcBef>
                <a:spcPts val="161"/>
              </a:spcBef>
              <a:tabLst>
                <a:tab pos="1309603"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1">
                <a:spcBef>
                  <a:spcPts val="161"/>
                </a:spcBef>
                <a:tabLst>
                  <a:tab pos="1309603" algn="l"/>
                </a:tabLst>
              </a:pPr>
              <a:t>‹#›</a:t>
            </a:fld>
            <a:endParaRPr spc="6">
              <a:cs typeface="Arial" panose="020B0604020202020204" pitchFamily="34" charset="0"/>
            </a:endParaRPr>
          </a:p>
        </p:txBody>
      </p:sp>
    </p:spTree>
    <p:extLst>
      <p:ext uri="{BB962C8B-B14F-4D97-AF65-F5344CB8AC3E}">
        <p14:creationId xmlns:p14="http://schemas.microsoft.com/office/powerpoint/2010/main" val="2903574432"/>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defRPr b="0" i="0"/>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ts val="24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Text Placeholder 14">
            <a:extLst>
              <a:ext uri="{FF2B5EF4-FFF2-40B4-BE49-F238E27FC236}">
                <a16:creationId xmlns:a16="http://schemas.microsoft.com/office/drawing/2014/main" id="{74E863AB-F0D1-E945-8334-6F5A93C81567}"/>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ts val="15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7FE01B4F-8E1F-F042-BF85-9A8AB98BB643}"/>
              </a:ext>
            </a:extLst>
          </p:cNvPr>
          <p:cNvSpPr>
            <a:spLocks noGrp="1"/>
          </p:cNvSpPr>
          <p:nvPr>
            <p:ph type="body" sz="quarter" idx="13"/>
          </p:nvPr>
        </p:nvSpPr>
        <p:spPr>
          <a:xfrm>
            <a:off x="383858" y="1563763"/>
            <a:ext cx="5677217" cy="473616"/>
          </a:xfrm>
          <a:prstGeom prst="rect">
            <a:avLst/>
          </a:prstGeom>
        </p:spPr>
        <p:txBody>
          <a:bodyPr lIns="0" tIns="0" rIns="0" bIns="0">
            <a:noAutofit/>
          </a:bodyPr>
          <a:lstStyle>
            <a:lvl1pPr marL="0" indent="0">
              <a:lnSpc>
                <a:spcPts val="14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ts val="14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381793" y="5943600"/>
            <a:ext cx="5679281" cy="685800"/>
          </a:xfrm>
          <a:prstGeom prst="rect">
            <a:avLst/>
          </a:prstGeom>
        </p:spPr>
        <p:txBody>
          <a:bodyPr lIns="0" tIns="0" rIns="0" bIns="0" numCol="2" spcCol="36000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390" y="3088263"/>
            <a:ext cx="2076769" cy="371902"/>
          </a:xfrm>
          <a:prstGeom prst="rect">
            <a:avLst/>
          </a:prstGeom>
        </p:spPr>
        <p:txBody>
          <a:bodyPr lIns="0" tIns="0" rIns="0" bIns="0">
            <a:noAutofit/>
          </a:bodyPr>
          <a:lstStyle>
            <a:lvl1pPr marL="0" indent="0" algn="ctr">
              <a:lnSpc>
                <a:spcPts val="2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454" y="3368040"/>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6" name="Holder 6">
            <a:extLst>
              <a:ext uri="{FF2B5EF4-FFF2-40B4-BE49-F238E27FC236}">
                <a16:creationId xmlns:a16="http://schemas.microsoft.com/office/drawing/2014/main" id="{6F12258A-FA30-6F4A-8FEC-6CEA39903166}"/>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spc="0" baseline="0">
                <a:solidFill>
                  <a:schemeClr val="bg1"/>
                </a:solidFill>
                <a:latin typeface="Exo" pitchFamily="2" charset="77"/>
                <a:cs typeface="Arial"/>
              </a:defRPr>
            </a:lvl1pPr>
          </a:lstStyle>
          <a:p>
            <a:pPr marL="7701">
              <a:spcBef>
                <a:spcPts val="161"/>
              </a:spcBef>
              <a:tabLst>
                <a:tab pos="1309603" algn="l"/>
              </a:tabLst>
            </a:pPr>
            <a:r>
              <a:rPr lang="en-CA"/>
              <a:t>Info-Tech Research Group   |   </a:t>
            </a:r>
            <a:fld id="{81D60167-4931-47E6-BA6A-407CBD079E47}" type="slidenum">
              <a:rPr smtClean="0">
                <a:cs typeface="Arial" panose="020B0604020202020204" pitchFamily="34" charset="0"/>
              </a:rPr>
              <a:pPr marL="7701">
                <a:spcBef>
                  <a:spcPts val="161"/>
                </a:spcBef>
                <a:tabLst>
                  <a:tab pos="1309603" algn="l"/>
                </a:tabLst>
              </a:pPr>
              <a:t>‹#›</a:t>
            </a:fld>
            <a:endParaRPr>
              <a:cs typeface="Arial" panose="020B0604020202020204" pitchFamily="34" charset="0"/>
            </a:endParaRP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7510" y="3088263"/>
            <a:ext cx="2076769" cy="371902"/>
          </a:xfrm>
          <a:prstGeom prst="rect">
            <a:avLst/>
          </a:prstGeom>
        </p:spPr>
        <p:txBody>
          <a:bodyPr lIns="0" tIns="0" rIns="0" bIns="0">
            <a:noAutofit/>
          </a:bodyPr>
          <a:lstStyle>
            <a:lvl1pPr marL="0" indent="0" algn="ctr">
              <a:lnSpc>
                <a:spcPts val="2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6574" y="3368040"/>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9626565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Phases -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6F24D62-0AF3-0345-8903-F5D9E8017FFF}"/>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8" y="1697742"/>
            <a:ext cx="10581003"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defRPr b="0" i="0"/>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ts val="24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Text Placeholder 14">
            <a:extLst>
              <a:ext uri="{FF2B5EF4-FFF2-40B4-BE49-F238E27FC236}">
                <a16:creationId xmlns:a16="http://schemas.microsoft.com/office/drawing/2014/main" id="{74E863AB-F0D1-E945-8334-6F5A93C81567}"/>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ts val="15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7FE01B4F-8E1F-F042-BF85-9A8AB98BB643}"/>
              </a:ext>
            </a:extLst>
          </p:cNvPr>
          <p:cNvSpPr>
            <a:spLocks noGrp="1"/>
          </p:cNvSpPr>
          <p:nvPr>
            <p:ph type="body" sz="quarter" idx="13"/>
          </p:nvPr>
        </p:nvSpPr>
        <p:spPr>
          <a:xfrm>
            <a:off x="383858" y="1563763"/>
            <a:ext cx="5677217" cy="473616"/>
          </a:xfrm>
          <a:prstGeom prst="rect">
            <a:avLst/>
          </a:prstGeom>
        </p:spPr>
        <p:txBody>
          <a:bodyPr lIns="0" tIns="0" rIns="0" bIns="0">
            <a:noAutofit/>
          </a:bodyPr>
          <a:lstStyle>
            <a:lvl1pPr marL="0" indent="0">
              <a:lnSpc>
                <a:spcPts val="14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ts val="14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381793" y="5943600"/>
            <a:ext cx="5679281" cy="685800"/>
          </a:xfrm>
          <a:prstGeom prst="rect">
            <a:avLst/>
          </a:prstGeom>
        </p:spPr>
        <p:txBody>
          <a:bodyPr lIns="0" tIns="0" rIns="0" bIns="0" numCol="2" spcCol="360000">
            <a:noAutofit/>
          </a:bodyPr>
          <a:lstStyle>
            <a:lvl1pPr marL="0" indent="0">
              <a:lnSpc>
                <a:spcPts val="1800"/>
              </a:lnSpc>
              <a:buNone/>
              <a:defRPr sz="1400" b="0" i="0">
                <a:solidFill>
                  <a:srgbClr val="4B4B4B"/>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390" y="3088263"/>
            <a:ext cx="2076769" cy="371902"/>
          </a:xfrm>
          <a:prstGeom prst="rect">
            <a:avLst/>
          </a:prstGeom>
        </p:spPr>
        <p:txBody>
          <a:bodyPr lIns="0" tIns="0" rIns="0" bIns="0">
            <a:noAutofit/>
          </a:bodyPr>
          <a:lstStyle>
            <a:lvl1pPr marL="0" indent="0" algn="ctr">
              <a:lnSpc>
                <a:spcPts val="2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454" y="3368040"/>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7510" y="3088263"/>
            <a:ext cx="2076769" cy="371902"/>
          </a:xfrm>
          <a:prstGeom prst="rect">
            <a:avLst/>
          </a:prstGeom>
        </p:spPr>
        <p:txBody>
          <a:bodyPr lIns="0" tIns="0" rIns="0" bIns="0">
            <a:noAutofit/>
          </a:bodyPr>
          <a:lstStyle>
            <a:lvl1pPr marL="0" indent="0" algn="ctr">
              <a:lnSpc>
                <a:spcPts val="2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6574" y="3368040"/>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Holder 6">
            <a:extLst>
              <a:ext uri="{FF2B5EF4-FFF2-40B4-BE49-F238E27FC236}">
                <a16:creationId xmlns:a16="http://schemas.microsoft.com/office/drawing/2014/main" id="{94805AE4-06B1-7546-8C5F-ADD7FAA6B4BE}"/>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spc="0" baseline="0">
                <a:solidFill>
                  <a:schemeClr val="bg1"/>
                </a:solidFill>
                <a:latin typeface="Exo" pitchFamily="2" charset="77"/>
                <a:cs typeface="Arial"/>
              </a:defRPr>
            </a:lvl1pPr>
          </a:lstStyle>
          <a:p>
            <a:pPr marL="7701">
              <a:spcBef>
                <a:spcPts val="161"/>
              </a:spcBef>
              <a:tabLst>
                <a:tab pos="1309603" algn="l"/>
              </a:tabLst>
            </a:pPr>
            <a:r>
              <a:rPr lang="en-CA"/>
              <a:t>Info-Tech Research Group   |   </a:t>
            </a:r>
            <a:fld id="{81D60167-4931-47E6-BA6A-407CBD079E47}" type="slidenum">
              <a:rPr smtClean="0">
                <a:cs typeface="Arial" panose="020B0604020202020204" pitchFamily="34" charset="0"/>
              </a:rPr>
              <a:pPr marL="7701">
                <a:spcBef>
                  <a:spcPts val="161"/>
                </a:spcBef>
                <a:tabLst>
                  <a:tab pos="1309603" algn="l"/>
                </a:tabLst>
              </a:pPr>
              <a:t>‹#›</a:t>
            </a:fld>
            <a:endParaRPr>
              <a:cs typeface="Arial" panose="020B0604020202020204" pitchFamily="34" charset="0"/>
            </a:endParaRPr>
          </a:p>
        </p:txBody>
      </p:sp>
    </p:spTree>
    <p:extLst>
      <p:ext uri="{BB962C8B-B14F-4D97-AF65-F5344CB8AC3E}">
        <p14:creationId xmlns:p14="http://schemas.microsoft.com/office/powerpoint/2010/main" val="1856070846"/>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Phases -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94A49C4-26C6-F747-A948-6F248247D1D3}"/>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20"/>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defRPr b="0" i="0"/>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ts val="24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Text Placeholder 14">
            <a:extLst>
              <a:ext uri="{FF2B5EF4-FFF2-40B4-BE49-F238E27FC236}">
                <a16:creationId xmlns:a16="http://schemas.microsoft.com/office/drawing/2014/main" id="{74E863AB-F0D1-E945-8334-6F5A93C81567}"/>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ts val="15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7FE01B4F-8E1F-F042-BF85-9A8AB98BB643}"/>
              </a:ext>
            </a:extLst>
          </p:cNvPr>
          <p:cNvSpPr>
            <a:spLocks noGrp="1"/>
          </p:cNvSpPr>
          <p:nvPr>
            <p:ph type="body" sz="quarter" idx="13"/>
          </p:nvPr>
        </p:nvSpPr>
        <p:spPr>
          <a:xfrm>
            <a:off x="383858" y="1563763"/>
            <a:ext cx="5677217" cy="473616"/>
          </a:xfrm>
          <a:prstGeom prst="rect">
            <a:avLst/>
          </a:prstGeom>
        </p:spPr>
        <p:txBody>
          <a:bodyPr lIns="0" tIns="0" rIns="0" bIns="0">
            <a:noAutofit/>
          </a:bodyPr>
          <a:lstStyle>
            <a:lvl1pPr marL="0" indent="0">
              <a:lnSpc>
                <a:spcPts val="14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ts val="14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381793" y="5943600"/>
            <a:ext cx="5679281" cy="685800"/>
          </a:xfrm>
          <a:prstGeom prst="rect">
            <a:avLst/>
          </a:prstGeom>
        </p:spPr>
        <p:txBody>
          <a:bodyPr lIns="0" tIns="0" rIns="0" bIns="0" numCol="2" spcCol="360000">
            <a:noAutofit/>
          </a:bodyPr>
          <a:lstStyle>
            <a:lvl1pPr marL="0" indent="0">
              <a:lnSpc>
                <a:spcPts val="1800"/>
              </a:lnSpc>
              <a:buNone/>
              <a:defRPr sz="1400" b="0" i="0">
                <a:solidFill>
                  <a:srgbClr val="4B4B4B"/>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88263"/>
            <a:ext cx="2076769" cy="371902"/>
          </a:xfrm>
          <a:prstGeom prst="rect">
            <a:avLst/>
          </a:prstGeom>
        </p:spPr>
        <p:txBody>
          <a:bodyPr lIns="0" tIns="0" rIns="0" bIns="0">
            <a:noAutofit/>
          </a:bodyPr>
          <a:lstStyle>
            <a:lvl1pPr marL="0" indent="0" algn="ctr">
              <a:lnSpc>
                <a:spcPts val="2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88263"/>
            <a:ext cx="2076769" cy="371902"/>
          </a:xfrm>
          <a:prstGeom prst="rect">
            <a:avLst/>
          </a:prstGeom>
        </p:spPr>
        <p:txBody>
          <a:bodyPr lIns="0" tIns="0" rIns="0" bIns="0">
            <a:noAutofit/>
          </a:bodyPr>
          <a:lstStyle>
            <a:lvl1pPr marL="0" indent="0" algn="ctr">
              <a:lnSpc>
                <a:spcPts val="2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88263"/>
            <a:ext cx="2076769" cy="371902"/>
          </a:xfrm>
          <a:prstGeom prst="rect">
            <a:avLst/>
          </a:prstGeom>
        </p:spPr>
        <p:txBody>
          <a:bodyPr lIns="0" tIns="0" rIns="0" bIns="0">
            <a:noAutofit/>
          </a:bodyPr>
          <a:lstStyle>
            <a:lvl1pPr marL="0" indent="0" algn="ctr">
              <a:lnSpc>
                <a:spcPts val="2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2" name="Holder 6">
            <a:extLst>
              <a:ext uri="{FF2B5EF4-FFF2-40B4-BE49-F238E27FC236}">
                <a16:creationId xmlns:a16="http://schemas.microsoft.com/office/drawing/2014/main" id="{4EA9027C-E222-F544-98DD-9A1BDE840872}"/>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spc="0" baseline="0">
                <a:solidFill>
                  <a:schemeClr val="bg1"/>
                </a:solidFill>
                <a:latin typeface="Exo" pitchFamily="2" charset="77"/>
                <a:cs typeface="Arial"/>
              </a:defRPr>
            </a:lvl1pPr>
          </a:lstStyle>
          <a:p>
            <a:pPr marL="7701">
              <a:spcBef>
                <a:spcPts val="161"/>
              </a:spcBef>
              <a:tabLst>
                <a:tab pos="1309603" algn="l"/>
              </a:tabLst>
            </a:pPr>
            <a:r>
              <a:rPr lang="en-CA"/>
              <a:t>Info-Tech Research Group   |   </a:t>
            </a:r>
            <a:fld id="{81D60167-4931-47E6-BA6A-407CBD079E47}" type="slidenum">
              <a:rPr smtClean="0">
                <a:cs typeface="Arial" panose="020B0604020202020204" pitchFamily="34" charset="0"/>
              </a:rPr>
              <a:pPr marL="7701">
                <a:spcBef>
                  <a:spcPts val="161"/>
                </a:spcBef>
                <a:tabLst>
                  <a:tab pos="1309603" algn="l"/>
                </a:tabLst>
              </a:pPr>
              <a:t>‹#›</a:t>
            </a:fld>
            <a:endParaRPr>
              <a:cs typeface="Arial" panose="020B0604020202020204" pitchFamily="34" charset="0"/>
            </a:endParaRPr>
          </a:p>
        </p:txBody>
      </p:sp>
    </p:spTree>
    <p:extLst>
      <p:ext uri="{BB962C8B-B14F-4D97-AF65-F5344CB8AC3E}">
        <p14:creationId xmlns:p14="http://schemas.microsoft.com/office/powerpoint/2010/main" val="39789562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Phases - 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527A54-705D-3546-96E2-BEB5EFD3F2C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defRPr b="0" i="0"/>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ts val="24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Text Placeholder 14">
            <a:extLst>
              <a:ext uri="{FF2B5EF4-FFF2-40B4-BE49-F238E27FC236}">
                <a16:creationId xmlns:a16="http://schemas.microsoft.com/office/drawing/2014/main" id="{74E863AB-F0D1-E945-8334-6F5A93C81567}"/>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ts val="15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7FE01B4F-8E1F-F042-BF85-9A8AB98BB643}"/>
              </a:ext>
            </a:extLst>
          </p:cNvPr>
          <p:cNvSpPr>
            <a:spLocks noGrp="1"/>
          </p:cNvSpPr>
          <p:nvPr>
            <p:ph type="body" sz="quarter" idx="13"/>
          </p:nvPr>
        </p:nvSpPr>
        <p:spPr>
          <a:xfrm>
            <a:off x="383858" y="1563763"/>
            <a:ext cx="5677217" cy="473616"/>
          </a:xfrm>
          <a:prstGeom prst="rect">
            <a:avLst/>
          </a:prstGeom>
        </p:spPr>
        <p:txBody>
          <a:bodyPr lIns="0" tIns="0" rIns="0" bIns="0">
            <a:noAutofit/>
          </a:bodyPr>
          <a:lstStyle>
            <a:lvl1pPr marL="0" indent="0">
              <a:lnSpc>
                <a:spcPts val="14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ts val="14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381793" y="5943600"/>
            <a:ext cx="5679281" cy="685800"/>
          </a:xfrm>
          <a:prstGeom prst="rect">
            <a:avLst/>
          </a:prstGeom>
        </p:spPr>
        <p:txBody>
          <a:bodyPr lIns="0" tIns="0" rIns="0" bIns="0" numCol="2" spcCol="360000">
            <a:noAutofit/>
          </a:bodyPr>
          <a:lstStyle>
            <a:lvl1pPr marL="0" indent="0">
              <a:lnSpc>
                <a:spcPts val="1800"/>
              </a:lnSpc>
              <a:buNone/>
              <a:defRPr sz="1400" b="0" i="0">
                <a:solidFill>
                  <a:srgbClr val="4B4B4B"/>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88263"/>
            <a:ext cx="2076769" cy="371902"/>
          </a:xfrm>
          <a:prstGeom prst="rect">
            <a:avLst/>
          </a:prstGeom>
        </p:spPr>
        <p:txBody>
          <a:bodyPr lIns="0" tIns="0" rIns="0" bIns="0">
            <a:noAutofit/>
          </a:bodyPr>
          <a:lstStyle>
            <a:lvl1pPr marL="0" indent="0" algn="ctr">
              <a:lnSpc>
                <a:spcPts val="2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88263"/>
            <a:ext cx="2076769" cy="371902"/>
          </a:xfrm>
          <a:prstGeom prst="rect">
            <a:avLst/>
          </a:prstGeom>
        </p:spPr>
        <p:txBody>
          <a:bodyPr lIns="0" tIns="0" rIns="0" bIns="0">
            <a:noAutofit/>
          </a:bodyPr>
          <a:lstStyle>
            <a:lvl1pPr marL="0" indent="0" algn="ctr">
              <a:lnSpc>
                <a:spcPts val="2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88263"/>
            <a:ext cx="2076769" cy="371902"/>
          </a:xfrm>
          <a:prstGeom prst="rect">
            <a:avLst/>
          </a:prstGeom>
        </p:spPr>
        <p:txBody>
          <a:bodyPr lIns="0" tIns="0" rIns="0" bIns="0">
            <a:noAutofit/>
          </a:bodyPr>
          <a:lstStyle>
            <a:lvl1pPr marL="0" indent="0" algn="ctr">
              <a:lnSpc>
                <a:spcPts val="2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2" name="Holder 6">
            <a:extLst>
              <a:ext uri="{FF2B5EF4-FFF2-40B4-BE49-F238E27FC236}">
                <a16:creationId xmlns:a16="http://schemas.microsoft.com/office/drawing/2014/main" id="{45E386B7-C396-C149-BDAB-76E587058142}"/>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spc="0" baseline="0">
                <a:solidFill>
                  <a:schemeClr val="bg1"/>
                </a:solidFill>
                <a:latin typeface="Exo" pitchFamily="2" charset="77"/>
                <a:cs typeface="Arial"/>
              </a:defRPr>
            </a:lvl1pPr>
          </a:lstStyle>
          <a:p>
            <a:pPr marL="7701">
              <a:spcBef>
                <a:spcPts val="161"/>
              </a:spcBef>
              <a:tabLst>
                <a:tab pos="1309603" algn="l"/>
              </a:tabLst>
            </a:pPr>
            <a:r>
              <a:rPr lang="en-CA"/>
              <a:t>Info-Tech Research Group   |   </a:t>
            </a:r>
            <a:fld id="{81D60167-4931-47E6-BA6A-407CBD079E47}" type="slidenum">
              <a:rPr smtClean="0">
                <a:cs typeface="Arial" panose="020B0604020202020204" pitchFamily="34" charset="0"/>
              </a:rPr>
              <a:pPr marL="7701">
                <a:spcBef>
                  <a:spcPts val="161"/>
                </a:spcBef>
                <a:tabLst>
                  <a:tab pos="1309603" algn="l"/>
                </a:tabLst>
              </a:pPr>
              <a:t>‹#›</a:t>
            </a:fld>
            <a:endParaRPr>
              <a:cs typeface="Arial" panose="020B0604020202020204" pitchFamily="34" charset="0"/>
            </a:endParaRPr>
          </a:p>
        </p:txBody>
      </p:sp>
    </p:spTree>
    <p:extLst>
      <p:ext uri="{BB962C8B-B14F-4D97-AF65-F5344CB8AC3E}">
        <p14:creationId xmlns:p14="http://schemas.microsoft.com/office/powerpoint/2010/main" val="28703687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Phases - 3">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AB425FD-3D89-C248-A85B-4B68C01FA877}"/>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700496"/>
            <a:ext cx="10581006" cy="3965811"/>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defRPr b="0" i="0"/>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ts val="24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Text Placeholder 14">
            <a:extLst>
              <a:ext uri="{FF2B5EF4-FFF2-40B4-BE49-F238E27FC236}">
                <a16:creationId xmlns:a16="http://schemas.microsoft.com/office/drawing/2014/main" id="{74E863AB-F0D1-E945-8334-6F5A93C81567}"/>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ts val="15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7FE01B4F-8E1F-F042-BF85-9A8AB98BB643}"/>
              </a:ext>
            </a:extLst>
          </p:cNvPr>
          <p:cNvSpPr>
            <a:spLocks noGrp="1"/>
          </p:cNvSpPr>
          <p:nvPr>
            <p:ph type="body" sz="quarter" idx="13"/>
          </p:nvPr>
        </p:nvSpPr>
        <p:spPr>
          <a:xfrm>
            <a:off x="383858" y="1563763"/>
            <a:ext cx="5677217" cy="473616"/>
          </a:xfrm>
          <a:prstGeom prst="rect">
            <a:avLst/>
          </a:prstGeom>
        </p:spPr>
        <p:txBody>
          <a:bodyPr lIns="0" tIns="0" rIns="0" bIns="0">
            <a:noAutofit/>
          </a:bodyPr>
          <a:lstStyle>
            <a:lvl1pPr marL="0" indent="0">
              <a:lnSpc>
                <a:spcPts val="14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ts val="14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381793" y="5943600"/>
            <a:ext cx="5679281" cy="685800"/>
          </a:xfrm>
          <a:prstGeom prst="rect">
            <a:avLst/>
          </a:prstGeom>
        </p:spPr>
        <p:txBody>
          <a:bodyPr lIns="0" tIns="0" rIns="0" bIns="0" numCol="2" spcCol="360000">
            <a:noAutofit/>
          </a:bodyPr>
          <a:lstStyle>
            <a:lvl1pPr marL="0" indent="0">
              <a:lnSpc>
                <a:spcPts val="1800"/>
              </a:lnSpc>
              <a:buNone/>
              <a:defRPr sz="1400" b="0" i="0">
                <a:solidFill>
                  <a:srgbClr val="4B4B4B"/>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88263"/>
            <a:ext cx="2076769" cy="371902"/>
          </a:xfrm>
          <a:prstGeom prst="rect">
            <a:avLst/>
          </a:prstGeom>
        </p:spPr>
        <p:txBody>
          <a:bodyPr lIns="0" tIns="0" rIns="0" bIns="0">
            <a:noAutofit/>
          </a:bodyPr>
          <a:lstStyle>
            <a:lvl1pPr marL="0" indent="0" algn="ctr">
              <a:lnSpc>
                <a:spcPts val="2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88263"/>
            <a:ext cx="2076769" cy="371902"/>
          </a:xfrm>
          <a:prstGeom prst="rect">
            <a:avLst/>
          </a:prstGeom>
        </p:spPr>
        <p:txBody>
          <a:bodyPr lIns="0" tIns="0" rIns="0" bIns="0">
            <a:noAutofit/>
          </a:bodyPr>
          <a:lstStyle>
            <a:lvl1pPr marL="0" indent="0" algn="ctr">
              <a:lnSpc>
                <a:spcPts val="2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88263"/>
            <a:ext cx="2076769" cy="371902"/>
          </a:xfrm>
          <a:prstGeom prst="rect">
            <a:avLst/>
          </a:prstGeom>
        </p:spPr>
        <p:txBody>
          <a:bodyPr lIns="0" tIns="0" rIns="0" bIns="0">
            <a:noAutofit/>
          </a:bodyPr>
          <a:lstStyle>
            <a:lvl1pPr marL="0" indent="0" algn="ctr">
              <a:lnSpc>
                <a:spcPts val="2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2" name="Holder 6">
            <a:extLst>
              <a:ext uri="{FF2B5EF4-FFF2-40B4-BE49-F238E27FC236}">
                <a16:creationId xmlns:a16="http://schemas.microsoft.com/office/drawing/2014/main" id="{882ECB24-0A1B-3D4E-A532-DE7A68866BEE}"/>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spc="0" baseline="0">
                <a:solidFill>
                  <a:schemeClr val="bg1"/>
                </a:solidFill>
                <a:latin typeface="Exo" pitchFamily="2" charset="77"/>
                <a:cs typeface="Arial"/>
              </a:defRPr>
            </a:lvl1pPr>
          </a:lstStyle>
          <a:p>
            <a:pPr marL="7701">
              <a:spcBef>
                <a:spcPts val="161"/>
              </a:spcBef>
              <a:tabLst>
                <a:tab pos="1309603" algn="l"/>
              </a:tabLst>
            </a:pPr>
            <a:r>
              <a:rPr lang="en-CA"/>
              <a:t>Info-Tech Research Group   |   </a:t>
            </a:r>
            <a:fld id="{81D60167-4931-47E6-BA6A-407CBD079E47}" type="slidenum">
              <a:rPr smtClean="0">
                <a:cs typeface="Arial" panose="020B0604020202020204" pitchFamily="34" charset="0"/>
              </a:rPr>
              <a:pPr marL="7701">
                <a:spcBef>
                  <a:spcPts val="161"/>
                </a:spcBef>
                <a:tabLst>
                  <a:tab pos="1309603" algn="l"/>
                </a:tabLst>
              </a:pPr>
              <a:t>‹#›</a:t>
            </a:fld>
            <a:endParaRPr>
              <a:cs typeface="Arial" panose="020B0604020202020204" pitchFamily="34" charset="0"/>
            </a:endParaRPr>
          </a:p>
        </p:txBody>
      </p:sp>
    </p:spTree>
    <p:extLst>
      <p:ext uri="{BB962C8B-B14F-4D97-AF65-F5344CB8AC3E}">
        <p14:creationId xmlns:p14="http://schemas.microsoft.com/office/powerpoint/2010/main" val="35210493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Phases - 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3B8FA13-DDF5-7548-8A67-CB12EDA06DD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4"/>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defRPr b="0" i="0"/>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ts val="24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7FE01B4F-8E1F-F042-BF85-9A8AB98BB643}"/>
              </a:ext>
            </a:extLst>
          </p:cNvPr>
          <p:cNvSpPr>
            <a:spLocks noGrp="1"/>
          </p:cNvSpPr>
          <p:nvPr>
            <p:ph type="body" sz="quarter" idx="13"/>
          </p:nvPr>
        </p:nvSpPr>
        <p:spPr>
          <a:xfrm>
            <a:off x="383858" y="1563763"/>
            <a:ext cx="5677217" cy="473616"/>
          </a:xfrm>
          <a:prstGeom prst="rect">
            <a:avLst/>
          </a:prstGeom>
        </p:spPr>
        <p:txBody>
          <a:bodyPr lIns="0" tIns="0" rIns="0" bIns="0">
            <a:noAutofit/>
          </a:bodyPr>
          <a:lstStyle>
            <a:lvl1pPr marL="0" indent="0">
              <a:lnSpc>
                <a:spcPts val="14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ts val="15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7" name="Holder 6">
            <a:extLst>
              <a:ext uri="{FF2B5EF4-FFF2-40B4-BE49-F238E27FC236}">
                <a16:creationId xmlns:a16="http://schemas.microsoft.com/office/drawing/2014/main" id="{F21E66C1-36D0-9D47-BE4F-E3C3EF5C6457}"/>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spc="0" baseline="0">
                <a:solidFill>
                  <a:schemeClr val="bg1"/>
                </a:solidFill>
                <a:latin typeface="Exo" pitchFamily="2" charset="77"/>
                <a:cs typeface="Arial"/>
              </a:defRPr>
            </a:lvl1pPr>
          </a:lstStyle>
          <a:p>
            <a:pPr marL="7701">
              <a:spcBef>
                <a:spcPts val="161"/>
              </a:spcBef>
              <a:tabLst>
                <a:tab pos="1309603" algn="l"/>
              </a:tabLst>
            </a:pPr>
            <a:r>
              <a:rPr lang="en-CA"/>
              <a:t>Info-Tech Research Group   |   </a:t>
            </a:r>
            <a:fld id="{81D60167-4931-47E6-BA6A-407CBD079E47}" type="slidenum">
              <a:rPr smtClean="0">
                <a:cs typeface="Arial" panose="020B0604020202020204" pitchFamily="34" charset="0"/>
              </a:rPr>
              <a:pPr marL="7701">
                <a:spcBef>
                  <a:spcPts val="161"/>
                </a:spcBef>
                <a:tabLst>
                  <a:tab pos="1309603" algn="l"/>
                </a:tabLst>
              </a:pPr>
              <a:t>‹#›</a:t>
            </a:fld>
            <a:endParaRPr>
              <a:cs typeface="Arial" panose="020B0604020202020204" pitchFamily="34" charset="0"/>
            </a:endParaRP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67857"/>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67857"/>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67857"/>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ts val="14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ts val="15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600910"/>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600910"/>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5726015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A94E45-B883-3943-B236-D1329A7EC98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defRPr b="0" i="0"/>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ts val="24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7FE01B4F-8E1F-F042-BF85-9A8AB98BB643}"/>
              </a:ext>
            </a:extLst>
          </p:cNvPr>
          <p:cNvSpPr>
            <a:spLocks noGrp="1"/>
          </p:cNvSpPr>
          <p:nvPr>
            <p:ph type="body" sz="quarter" idx="13"/>
          </p:nvPr>
        </p:nvSpPr>
        <p:spPr>
          <a:xfrm>
            <a:off x="383858" y="1563763"/>
            <a:ext cx="5677217" cy="473616"/>
          </a:xfrm>
          <a:prstGeom prst="rect">
            <a:avLst/>
          </a:prstGeom>
        </p:spPr>
        <p:txBody>
          <a:bodyPr lIns="0" tIns="0" rIns="0" bIns="0">
            <a:noAutofit/>
          </a:bodyPr>
          <a:lstStyle>
            <a:lvl1pPr marL="0" indent="0">
              <a:lnSpc>
                <a:spcPts val="14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ts val="15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7" name="Holder 6">
            <a:extLst>
              <a:ext uri="{FF2B5EF4-FFF2-40B4-BE49-F238E27FC236}">
                <a16:creationId xmlns:a16="http://schemas.microsoft.com/office/drawing/2014/main" id="{F21E66C1-36D0-9D47-BE4F-E3C3EF5C6457}"/>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spc="0" baseline="0">
                <a:solidFill>
                  <a:schemeClr val="bg1"/>
                </a:solidFill>
                <a:latin typeface="Exo" pitchFamily="2" charset="77"/>
                <a:cs typeface="Arial"/>
              </a:defRPr>
            </a:lvl1pPr>
          </a:lstStyle>
          <a:p>
            <a:pPr marL="7701">
              <a:spcBef>
                <a:spcPts val="161"/>
              </a:spcBef>
              <a:tabLst>
                <a:tab pos="1309603" algn="l"/>
              </a:tabLst>
            </a:pPr>
            <a:r>
              <a:rPr lang="en-CA"/>
              <a:t>Info-Tech Research Group   |   </a:t>
            </a:r>
            <a:fld id="{81D60167-4931-47E6-BA6A-407CBD079E47}" type="slidenum">
              <a:rPr smtClean="0">
                <a:cs typeface="Arial" panose="020B0604020202020204" pitchFamily="34" charset="0"/>
              </a:rPr>
              <a:pPr marL="7701">
                <a:spcBef>
                  <a:spcPts val="161"/>
                </a:spcBef>
                <a:tabLst>
                  <a:tab pos="1309603" algn="l"/>
                </a:tabLst>
              </a:pPr>
              <a:t>‹#›</a:t>
            </a:fld>
            <a:endParaRPr>
              <a:cs typeface="Arial" panose="020B0604020202020204" pitchFamily="34" charset="0"/>
            </a:endParaRP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67857"/>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67857"/>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67857"/>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ts val="14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ts val="15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600910"/>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600910"/>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0138700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FE4F615-BD55-9045-AFAD-98070A997A4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defRPr b="0" i="0"/>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ts val="24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7FE01B4F-8E1F-F042-BF85-9A8AB98BB643}"/>
              </a:ext>
            </a:extLst>
          </p:cNvPr>
          <p:cNvSpPr>
            <a:spLocks noGrp="1"/>
          </p:cNvSpPr>
          <p:nvPr>
            <p:ph type="body" sz="quarter" idx="13"/>
          </p:nvPr>
        </p:nvSpPr>
        <p:spPr>
          <a:xfrm>
            <a:off x="383858" y="1563763"/>
            <a:ext cx="5677217" cy="473616"/>
          </a:xfrm>
          <a:prstGeom prst="rect">
            <a:avLst/>
          </a:prstGeom>
        </p:spPr>
        <p:txBody>
          <a:bodyPr lIns="0" tIns="0" rIns="0" bIns="0">
            <a:noAutofit/>
          </a:bodyPr>
          <a:lstStyle>
            <a:lvl1pPr marL="0" indent="0">
              <a:lnSpc>
                <a:spcPts val="14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ts val="15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7" name="Holder 6">
            <a:extLst>
              <a:ext uri="{FF2B5EF4-FFF2-40B4-BE49-F238E27FC236}">
                <a16:creationId xmlns:a16="http://schemas.microsoft.com/office/drawing/2014/main" id="{F21E66C1-36D0-9D47-BE4F-E3C3EF5C6457}"/>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spc="0" baseline="0">
                <a:solidFill>
                  <a:schemeClr val="bg1"/>
                </a:solidFill>
                <a:latin typeface="Exo" pitchFamily="2" charset="77"/>
                <a:cs typeface="Arial"/>
              </a:defRPr>
            </a:lvl1pPr>
          </a:lstStyle>
          <a:p>
            <a:pPr marL="7701">
              <a:spcBef>
                <a:spcPts val="161"/>
              </a:spcBef>
              <a:tabLst>
                <a:tab pos="1309603" algn="l"/>
              </a:tabLst>
            </a:pPr>
            <a:r>
              <a:rPr lang="en-CA"/>
              <a:t>Info-Tech Research Group   |   </a:t>
            </a:r>
            <a:fld id="{81D60167-4931-47E6-BA6A-407CBD079E47}" type="slidenum">
              <a:rPr smtClean="0">
                <a:cs typeface="Arial" panose="020B0604020202020204" pitchFamily="34" charset="0"/>
              </a:rPr>
              <a:pPr marL="7701">
                <a:spcBef>
                  <a:spcPts val="161"/>
                </a:spcBef>
                <a:tabLst>
                  <a:tab pos="1309603" algn="l"/>
                </a:tabLst>
              </a:pPr>
              <a:t>‹#›</a:t>
            </a:fld>
            <a:endParaRPr>
              <a:cs typeface="Arial" panose="020B0604020202020204" pitchFamily="34" charset="0"/>
            </a:endParaRP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67857"/>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67857"/>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67857"/>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ts val="14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ts val="15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600910"/>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600910"/>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0754051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533029-8ABD-B44A-A64E-B9DD9901561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defRPr b="0" i="0"/>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ts val="24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7FE01B4F-8E1F-F042-BF85-9A8AB98BB643}"/>
              </a:ext>
            </a:extLst>
          </p:cNvPr>
          <p:cNvSpPr>
            <a:spLocks noGrp="1"/>
          </p:cNvSpPr>
          <p:nvPr>
            <p:ph type="body" sz="quarter" idx="13"/>
          </p:nvPr>
        </p:nvSpPr>
        <p:spPr>
          <a:xfrm>
            <a:off x="383858" y="1563763"/>
            <a:ext cx="5677217" cy="473616"/>
          </a:xfrm>
          <a:prstGeom prst="rect">
            <a:avLst/>
          </a:prstGeom>
        </p:spPr>
        <p:txBody>
          <a:bodyPr lIns="0" tIns="0" rIns="0" bIns="0">
            <a:noAutofit/>
          </a:bodyPr>
          <a:lstStyle>
            <a:lvl1pPr marL="0" indent="0">
              <a:lnSpc>
                <a:spcPts val="14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ts val="15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7" name="Holder 6">
            <a:extLst>
              <a:ext uri="{FF2B5EF4-FFF2-40B4-BE49-F238E27FC236}">
                <a16:creationId xmlns:a16="http://schemas.microsoft.com/office/drawing/2014/main" id="{F21E66C1-36D0-9D47-BE4F-E3C3EF5C6457}"/>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spc="0" baseline="0">
                <a:solidFill>
                  <a:schemeClr val="bg1"/>
                </a:solidFill>
                <a:latin typeface="Exo" pitchFamily="2" charset="77"/>
                <a:cs typeface="Arial"/>
              </a:defRPr>
            </a:lvl1pPr>
          </a:lstStyle>
          <a:p>
            <a:pPr marL="7701">
              <a:spcBef>
                <a:spcPts val="161"/>
              </a:spcBef>
              <a:tabLst>
                <a:tab pos="1309603" algn="l"/>
              </a:tabLst>
            </a:pPr>
            <a:r>
              <a:rPr lang="en-CA"/>
              <a:t>Info-Tech Research Group   |   </a:t>
            </a:r>
            <a:fld id="{81D60167-4931-47E6-BA6A-407CBD079E47}" type="slidenum">
              <a:rPr smtClean="0">
                <a:cs typeface="Arial" panose="020B0604020202020204" pitchFamily="34" charset="0"/>
              </a:rPr>
              <a:pPr marL="7701">
                <a:spcBef>
                  <a:spcPts val="161"/>
                </a:spcBef>
                <a:tabLst>
                  <a:tab pos="1309603" algn="l"/>
                </a:tabLst>
              </a:pPr>
              <a:t>‹#›</a:t>
            </a:fld>
            <a:endParaRPr>
              <a:cs typeface="Arial" panose="020B0604020202020204" pitchFamily="34" charset="0"/>
            </a:endParaRP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67857"/>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67857"/>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67857"/>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ts val="14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ts val="15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600910"/>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600910"/>
            <a:ext cx="2076769" cy="371902"/>
          </a:xfrm>
          <a:prstGeom prst="rect">
            <a:avLst/>
          </a:prstGeom>
        </p:spPr>
        <p:txBody>
          <a:bodyPr lIns="0" tIns="0" rIns="0" bIns="0">
            <a:noAutofit/>
          </a:bodyPr>
          <a:lstStyle>
            <a:lvl1pPr marL="0" indent="0" algn="ctr">
              <a:lnSpc>
                <a:spcPts val="2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ts val="15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6609176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slideLayout" Target="../slideLayouts/slideLayout68.xml"/><Relationship Id="rId50" Type="http://schemas.openxmlformats.org/officeDocument/2006/relationships/slideLayout" Target="../slideLayouts/slideLayout71.xml"/><Relationship Id="rId55" Type="http://schemas.openxmlformats.org/officeDocument/2006/relationships/slideLayout" Target="../slideLayouts/slideLayout76.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9" Type="http://schemas.openxmlformats.org/officeDocument/2006/relationships/slideLayout" Target="../slideLayouts/slideLayout50.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3" Type="http://schemas.openxmlformats.org/officeDocument/2006/relationships/slideLayout" Target="../slideLayouts/slideLayout74.xml"/><Relationship Id="rId5" Type="http://schemas.openxmlformats.org/officeDocument/2006/relationships/slideLayout" Target="../slideLayouts/slideLayout26.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48" Type="http://schemas.openxmlformats.org/officeDocument/2006/relationships/slideLayout" Target="../slideLayouts/slideLayout69.xml"/><Relationship Id="rId56" Type="http://schemas.openxmlformats.org/officeDocument/2006/relationships/slideLayout" Target="../slideLayouts/slideLayout77.xml"/><Relationship Id="rId8" Type="http://schemas.openxmlformats.org/officeDocument/2006/relationships/slideLayout" Target="../slideLayouts/slideLayout29.xml"/><Relationship Id="rId51" Type="http://schemas.openxmlformats.org/officeDocument/2006/relationships/slideLayout" Target="../slideLayouts/slideLayout72.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20" Type="http://schemas.openxmlformats.org/officeDocument/2006/relationships/slideLayout" Target="../slideLayouts/slideLayout41.xml"/><Relationship Id="rId41" Type="http://schemas.openxmlformats.org/officeDocument/2006/relationships/slideLayout" Target="../slideLayouts/slideLayout62.xml"/><Relationship Id="rId54" Type="http://schemas.openxmlformats.org/officeDocument/2006/relationships/slideLayout" Target="../slideLayouts/slideLayout75.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49" Type="http://schemas.openxmlformats.org/officeDocument/2006/relationships/slideLayout" Target="../slideLayouts/slideLayout70.xml"/><Relationship Id="rId57" Type="http://schemas.openxmlformats.org/officeDocument/2006/relationships/theme" Target="../theme/theme4.xml"/><Relationship Id="rId10" Type="http://schemas.openxmlformats.org/officeDocument/2006/relationships/slideLayout" Target="../slideLayouts/slideLayout31.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52"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9" Type="http://schemas.openxmlformats.org/officeDocument/2006/relationships/slideLayout" Target="../slideLayouts/slideLayout116.xml"/><Relationship Id="rId21" Type="http://schemas.openxmlformats.org/officeDocument/2006/relationships/slideLayout" Target="../slideLayouts/slideLayout98.xml"/><Relationship Id="rId34" Type="http://schemas.openxmlformats.org/officeDocument/2006/relationships/slideLayout" Target="../slideLayouts/slideLayout111.xml"/><Relationship Id="rId42" Type="http://schemas.openxmlformats.org/officeDocument/2006/relationships/slideLayout" Target="../slideLayouts/slideLayout119.xml"/><Relationship Id="rId47" Type="http://schemas.openxmlformats.org/officeDocument/2006/relationships/slideLayout" Target="../slideLayouts/slideLayout124.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9" Type="http://schemas.openxmlformats.org/officeDocument/2006/relationships/slideLayout" Target="../slideLayouts/slideLayout106.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32" Type="http://schemas.openxmlformats.org/officeDocument/2006/relationships/slideLayout" Target="../slideLayouts/slideLayout109.xml"/><Relationship Id="rId37" Type="http://schemas.openxmlformats.org/officeDocument/2006/relationships/slideLayout" Target="../slideLayouts/slideLayout114.xml"/><Relationship Id="rId40" Type="http://schemas.openxmlformats.org/officeDocument/2006/relationships/slideLayout" Target="../slideLayouts/slideLayout117.xml"/><Relationship Id="rId45" Type="http://schemas.openxmlformats.org/officeDocument/2006/relationships/slideLayout" Target="../slideLayouts/slideLayout122.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36" Type="http://schemas.openxmlformats.org/officeDocument/2006/relationships/slideLayout" Target="../slideLayouts/slideLayout113.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31" Type="http://schemas.openxmlformats.org/officeDocument/2006/relationships/slideLayout" Target="../slideLayouts/slideLayout108.xml"/><Relationship Id="rId44" Type="http://schemas.openxmlformats.org/officeDocument/2006/relationships/slideLayout" Target="../slideLayouts/slideLayout121.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slideLayout" Target="../slideLayouts/slideLayout107.xml"/><Relationship Id="rId35" Type="http://schemas.openxmlformats.org/officeDocument/2006/relationships/slideLayout" Target="../slideLayouts/slideLayout112.xml"/><Relationship Id="rId43" Type="http://schemas.openxmlformats.org/officeDocument/2006/relationships/slideLayout" Target="../slideLayouts/slideLayout120.xml"/><Relationship Id="rId48" Type="http://schemas.openxmlformats.org/officeDocument/2006/relationships/theme" Target="../theme/theme5.xml"/><Relationship Id="rId8" Type="http://schemas.openxmlformats.org/officeDocument/2006/relationships/slideLayout" Target="../slideLayouts/slideLayout85.xml"/><Relationship Id="rId3" Type="http://schemas.openxmlformats.org/officeDocument/2006/relationships/slideLayout" Target="../slideLayouts/slideLayout80.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33" Type="http://schemas.openxmlformats.org/officeDocument/2006/relationships/slideLayout" Target="../slideLayouts/slideLayout110.xml"/><Relationship Id="rId38" Type="http://schemas.openxmlformats.org/officeDocument/2006/relationships/slideLayout" Target="../slideLayouts/slideLayout115.xml"/><Relationship Id="rId46" Type="http://schemas.openxmlformats.org/officeDocument/2006/relationships/slideLayout" Target="../slideLayouts/slideLayout123.xml"/><Relationship Id="rId20" Type="http://schemas.openxmlformats.org/officeDocument/2006/relationships/slideLayout" Target="../slideLayouts/slideLayout97.xml"/><Relationship Id="rId41" Type="http://schemas.openxmlformats.org/officeDocument/2006/relationships/slideLayout" Target="../slideLayouts/slideLayout11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9" Type="http://schemas.openxmlformats.org/officeDocument/2006/relationships/slideLayout" Target="../slideLayouts/slideLayout163.xml"/><Relationship Id="rId21" Type="http://schemas.openxmlformats.org/officeDocument/2006/relationships/slideLayout" Target="../slideLayouts/slideLayout145.xml"/><Relationship Id="rId34" Type="http://schemas.openxmlformats.org/officeDocument/2006/relationships/slideLayout" Target="../slideLayouts/slideLayout158.xml"/><Relationship Id="rId42" Type="http://schemas.openxmlformats.org/officeDocument/2006/relationships/slideLayout" Target="../slideLayouts/slideLayout166.xml"/><Relationship Id="rId47" Type="http://schemas.openxmlformats.org/officeDocument/2006/relationships/slideLayout" Target="../slideLayouts/slideLayout171.xml"/><Relationship Id="rId50" Type="http://schemas.openxmlformats.org/officeDocument/2006/relationships/slideLayout" Target="../slideLayouts/slideLayout174.xml"/><Relationship Id="rId55" Type="http://schemas.openxmlformats.org/officeDocument/2006/relationships/slideLayout" Target="../slideLayouts/slideLayout179.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9" Type="http://schemas.openxmlformats.org/officeDocument/2006/relationships/slideLayout" Target="../slideLayouts/slideLayout153.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slideLayout" Target="../slideLayouts/slideLayout156.xml"/><Relationship Id="rId37" Type="http://schemas.openxmlformats.org/officeDocument/2006/relationships/slideLayout" Target="../slideLayouts/slideLayout161.xml"/><Relationship Id="rId40" Type="http://schemas.openxmlformats.org/officeDocument/2006/relationships/slideLayout" Target="../slideLayouts/slideLayout164.xml"/><Relationship Id="rId45" Type="http://schemas.openxmlformats.org/officeDocument/2006/relationships/slideLayout" Target="../slideLayouts/slideLayout169.xml"/><Relationship Id="rId53" Type="http://schemas.openxmlformats.org/officeDocument/2006/relationships/slideLayout" Target="../slideLayouts/slideLayout177.xml"/><Relationship Id="rId58" Type="http://schemas.openxmlformats.org/officeDocument/2006/relationships/slideLayout" Target="../slideLayouts/slideLayout182.xml"/><Relationship Id="rId5" Type="http://schemas.openxmlformats.org/officeDocument/2006/relationships/slideLayout" Target="../slideLayouts/slideLayout129.xml"/><Relationship Id="rId61" Type="http://schemas.openxmlformats.org/officeDocument/2006/relationships/slideLayout" Target="../slideLayouts/slideLayout185.xml"/><Relationship Id="rId19" Type="http://schemas.openxmlformats.org/officeDocument/2006/relationships/slideLayout" Target="../slideLayouts/slideLayout14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35" Type="http://schemas.openxmlformats.org/officeDocument/2006/relationships/slideLayout" Target="../slideLayouts/slideLayout159.xml"/><Relationship Id="rId43" Type="http://schemas.openxmlformats.org/officeDocument/2006/relationships/slideLayout" Target="../slideLayouts/slideLayout167.xml"/><Relationship Id="rId48" Type="http://schemas.openxmlformats.org/officeDocument/2006/relationships/slideLayout" Target="../slideLayouts/slideLayout172.xml"/><Relationship Id="rId56" Type="http://schemas.openxmlformats.org/officeDocument/2006/relationships/slideLayout" Target="../slideLayouts/slideLayout180.xml"/><Relationship Id="rId8" Type="http://schemas.openxmlformats.org/officeDocument/2006/relationships/slideLayout" Target="../slideLayouts/slideLayout132.xml"/><Relationship Id="rId51" Type="http://schemas.openxmlformats.org/officeDocument/2006/relationships/slideLayout" Target="../slideLayouts/slideLayout175.xml"/><Relationship Id="rId3" Type="http://schemas.openxmlformats.org/officeDocument/2006/relationships/slideLayout" Target="../slideLayouts/slideLayout127.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slideLayout" Target="../slideLayouts/slideLayout157.xml"/><Relationship Id="rId38" Type="http://schemas.openxmlformats.org/officeDocument/2006/relationships/slideLayout" Target="../slideLayouts/slideLayout162.xml"/><Relationship Id="rId46" Type="http://schemas.openxmlformats.org/officeDocument/2006/relationships/slideLayout" Target="../slideLayouts/slideLayout170.xml"/><Relationship Id="rId59" Type="http://schemas.openxmlformats.org/officeDocument/2006/relationships/slideLayout" Target="../slideLayouts/slideLayout183.xml"/><Relationship Id="rId20" Type="http://schemas.openxmlformats.org/officeDocument/2006/relationships/slideLayout" Target="../slideLayouts/slideLayout144.xml"/><Relationship Id="rId41" Type="http://schemas.openxmlformats.org/officeDocument/2006/relationships/slideLayout" Target="../slideLayouts/slideLayout165.xml"/><Relationship Id="rId54" Type="http://schemas.openxmlformats.org/officeDocument/2006/relationships/slideLayout" Target="../slideLayouts/slideLayout178.xml"/><Relationship Id="rId62" Type="http://schemas.openxmlformats.org/officeDocument/2006/relationships/theme" Target="../theme/theme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49" Type="http://schemas.openxmlformats.org/officeDocument/2006/relationships/slideLayout" Target="../slideLayouts/slideLayout173.xml"/><Relationship Id="rId57" Type="http://schemas.openxmlformats.org/officeDocument/2006/relationships/slideLayout" Target="../slideLayouts/slideLayout181.xml"/><Relationship Id="rId10" Type="http://schemas.openxmlformats.org/officeDocument/2006/relationships/slideLayout" Target="../slideLayouts/slideLayout134.xml"/><Relationship Id="rId31" Type="http://schemas.openxmlformats.org/officeDocument/2006/relationships/slideLayout" Target="../slideLayouts/slideLayout155.xml"/><Relationship Id="rId44" Type="http://schemas.openxmlformats.org/officeDocument/2006/relationships/slideLayout" Target="../slideLayouts/slideLayout168.xml"/><Relationship Id="rId52" Type="http://schemas.openxmlformats.org/officeDocument/2006/relationships/slideLayout" Target="../slideLayouts/slideLayout176.xml"/><Relationship Id="rId60" Type="http://schemas.openxmlformats.org/officeDocument/2006/relationships/slideLayout" Target="../slideLayouts/slideLayout18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5" Type="http://schemas.openxmlformats.org/officeDocument/2006/relationships/slideLayout" Target="../slideLayouts/slideLayout190.xml"/><Relationship Id="rId4" Type="http://schemas.openxmlformats.org/officeDocument/2006/relationships/slideLayout" Target="../slideLayouts/slideLayout189.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5965031" y="6040551"/>
            <a:ext cx="3221785" cy="502469"/>
          </a:xfrm>
          <a:prstGeom prst="rect">
            <a:avLst/>
          </a:prstGeom>
        </p:spPr>
        <p:txBody>
          <a:bodyPr vert="horz" wrap="square" lIns="0" tIns="2310" rIns="0" bIns="0" rtlCol="0">
            <a:noAutofit/>
          </a:bodyPr>
          <a:lstStyle/>
          <a:p>
            <a:pPr marL="7701" marR="3081" indent="33886" algn="r">
              <a:lnSpc>
                <a:spcPts val="958"/>
              </a:lnSpc>
              <a:spcBef>
                <a:spcPts val="18"/>
              </a:spcBef>
            </a:pPr>
            <a:r>
              <a:rPr sz="788" b="0" i="0" spc="-6" dirty="0">
                <a:solidFill>
                  <a:schemeClr val="bg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bg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bg1"/>
                </a:solidFill>
                <a:latin typeface="Roboto Condensed Light" panose="02000000000000000000" pitchFamily="2" charset="0"/>
                <a:ea typeface="Roboto Condensed Light" panose="02000000000000000000" pitchFamily="2" charset="0"/>
                <a:cs typeface="Arial"/>
              </a:rPr>
              <a:t>Group </a:t>
            </a:r>
            <a:r>
              <a:rPr sz="788" b="0" i="0" spc="3" dirty="0">
                <a:solidFill>
                  <a:schemeClr val="bg1"/>
                </a:solidFill>
                <a:latin typeface="Roboto Condensed Light" panose="02000000000000000000" pitchFamily="2" charset="0"/>
                <a:ea typeface="Roboto Condensed Light" panose="02000000000000000000" pitchFamily="2" charset="0"/>
                <a:cs typeface="Arial"/>
              </a:rPr>
              <a:t>Inc. </a:t>
            </a:r>
            <a:r>
              <a:rPr sz="788" b="0" i="0" dirty="0">
                <a:solidFill>
                  <a:schemeClr val="bg1"/>
                </a:solidFill>
                <a:latin typeface="Roboto Condensed Light" panose="02000000000000000000" pitchFamily="2" charset="0"/>
                <a:ea typeface="Roboto Condensed Light" panose="02000000000000000000" pitchFamily="2" charset="0"/>
                <a:cs typeface="Arial"/>
              </a:rPr>
              <a:t>is </a:t>
            </a:r>
            <a:r>
              <a:rPr sz="788" b="0" i="0" spc="6" dirty="0">
                <a:solidFill>
                  <a:schemeClr val="bg1"/>
                </a:solidFill>
                <a:latin typeface="Roboto Condensed Light" panose="02000000000000000000" pitchFamily="2" charset="0"/>
                <a:ea typeface="Roboto Condensed Light" panose="02000000000000000000" pitchFamily="2" charset="0"/>
                <a:cs typeface="Arial"/>
              </a:rPr>
              <a:t>a </a:t>
            </a:r>
            <a:r>
              <a:rPr sz="788" b="0" i="0" dirty="0">
                <a:solidFill>
                  <a:schemeClr val="bg1"/>
                </a:solidFill>
                <a:latin typeface="Roboto Condensed Light" panose="02000000000000000000" pitchFamily="2" charset="0"/>
                <a:ea typeface="Roboto Condensed Light" panose="02000000000000000000" pitchFamily="2" charset="0"/>
                <a:cs typeface="Arial"/>
              </a:rPr>
              <a:t>global leader </a:t>
            </a:r>
            <a:r>
              <a:rPr sz="788" b="0" i="0" spc="3" dirty="0">
                <a:solidFill>
                  <a:schemeClr val="bg1"/>
                </a:solidFill>
                <a:latin typeface="Roboto Condensed Light" panose="02000000000000000000" pitchFamily="2" charset="0"/>
                <a:ea typeface="Roboto Condensed Light" panose="02000000000000000000" pitchFamily="2" charset="0"/>
                <a:cs typeface="Arial"/>
              </a:rPr>
              <a:t>in </a:t>
            </a:r>
            <a:r>
              <a:rPr sz="788" b="0" i="0" dirty="0">
                <a:solidFill>
                  <a:schemeClr val="bg1"/>
                </a:solidFill>
                <a:latin typeface="Roboto Condensed Light" panose="02000000000000000000" pitchFamily="2" charset="0"/>
                <a:ea typeface="Roboto Condensed Light" panose="02000000000000000000" pitchFamily="2" charset="0"/>
                <a:cs typeface="Arial"/>
              </a:rPr>
              <a:t>providing </a:t>
            </a:r>
            <a:r>
              <a:rPr sz="788" b="0" i="0" spc="3" dirty="0">
                <a:solidFill>
                  <a:schemeClr val="bg1"/>
                </a:solidFill>
                <a:latin typeface="Roboto Condensed Light" panose="02000000000000000000" pitchFamily="2" charset="0"/>
                <a:ea typeface="Roboto Condensed Light" panose="02000000000000000000" pitchFamily="2" charset="0"/>
                <a:cs typeface="Arial"/>
              </a:rPr>
              <a:t>IT research</a:t>
            </a:r>
            <a:r>
              <a:rPr sz="788" b="0" i="0" spc="64" dirty="0">
                <a:solidFill>
                  <a:schemeClr val="bg1"/>
                </a:solidFill>
                <a:latin typeface="Roboto Condensed Light" panose="02000000000000000000" pitchFamily="2" charset="0"/>
                <a:ea typeface="Roboto Condensed Light" panose="02000000000000000000" pitchFamily="2" charset="0"/>
                <a:cs typeface="Arial"/>
              </a:rPr>
              <a:t> </a:t>
            </a:r>
            <a:r>
              <a:rPr sz="788" b="0" i="0" spc="3" dirty="0">
                <a:solidFill>
                  <a:schemeClr val="bg1"/>
                </a:solidFill>
                <a:latin typeface="Roboto Condensed Light" panose="02000000000000000000" pitchFamily="2" charset="0"/>
                <a:ea typeface="Roboto Condensed Light" panose="02000000000000000000" pitchFamily="2" charset="0"/>
                <a:cs typeface="Arial"/>
              </a:rPr>
              <a:t>and</a:t>
            </a:r>
            <a:r>
              <a:rPr sz="788" b="0" i="0" spc="9" dirty="0">
                <a:solidFill>
                  <a:schemeClr val="bg1"/>
                </a:solidFill>
                <a:latin typeface="Roboto Condensed Light" panose="02000000000000000000" pitchFamily="2" charset="0"/>
                <a:ea typeface="Roboto Condensed Light" panose="02000000000000000000" pitchFamily="2" charset="0"/>
                <a:cs typeface="Arial"/>
              </a:rPr>
              <a:t> </a:t>
            </a:r>
            <a:r>
              <a:rPr sz="788" b="0" i="0" dirty="0">
                <a:solidFill>
                  <a:schemeClr val="bg1"/>
                </a:solidFill>
                <a:latin typeface="Roboto Condensed Light" panose="02000000000000000000" pitchFamily="2" charset="0"/>
                <a:ea typeface="Roboto Condensed Light" panose="02000000000000000000" pitchFamily="2" charset="0"/>
                <a:cs typeface="Arial"/>
              </a:rPr>
              <a:t>advice.  </a:t>
            </a:r>
            <a:r>
              <a:rPr sz="788" b="0" i="0" spc="-6" dirty="0">
                <a:solidFill>
                  <a:schemeClr val="bg1"/>
                </a:solidFill>
                <a:latin typeface="Roboto Condensed Light" panose="02000000000000000000" pitchFamily="2" charset="0"/>
                <a:ea typeface="Roboto Condensed Light" panose="02000000000000000000" pitchFamily="2" charset="0"/>
                <a:cs typeface="Arial"/>
              </a:rPr>
              <a:t>Info-Tech’s </a:t>
            </a:r>
            <a:r>
              <a:rPr sz="788" b="0" i="0" dirty="0">
                <a:solidFill>
                  <a:schemeClr val="bg1"/>
                </a:solidFill>
                <a:latin typeface="Roboto Condensed Light" panose="02000000000000000000" pitchFamily="2" charset="0"/>
                <a:ea typeface="Roboto Condensed Light" panose="02000000000000000000" pitchFamily="2" charset="0"/>
                <a:cs typeface="Arial"/>
              </a:rPr>
              <a:t>products </a:t>
            </a:r>
            <a:r>
              <a:rPr sz="788" b="0" i="0" spc="3" dirty="0">
                <a:solidFill>
                  <a:schemeClr val="bg1"/>
                </a:solidFill>
                <a:latin typeface="Roboto Condensed Light" panose="02000000000000000000" pitchFamily="2" charset="0"/>
                <a:ea typeface="Roboto Condensed Light" panose="02000000000000000000" pitchFamily="2" charset="0"/>
                <a:cs typeface="Arial"/>
              </a:rPr>
              <a:t>and services </a:t>
            </a:r>
            <a:r>
              <a:rPr sz="788" b="0" i="0" spc="6" dirty="0">
                <a:solidFill>
                  <a:schemeClr val="bg1"/>
                </a:solidFill>
                <a:latin typeface="Roboto Condensed Light" panose="02000000000000000000" pitchFamily="2" charset="0"/>
                <a:ea typeface="Roboto Condensed Light" panose="02000000000000000000" pitchFamily="2" charset="0"/>
                <a:cs typeface="Arial"/>
              </a:rPr>
              <a:t>combine </a:t>
            </a:r>
            <a:r>
              <a:rPr sz="788" b="0" i="0" dirty="0">
                <a:solidFill>
                  <a:schemeClr val="bg1"/>
                </a:solidFill>
                <a:latin typeface="Roboto Condensed Light" panose="02000000000000000000" pitchFamily="2" charset="0"/>
                <a:ea typeface="Roboto Condensed Light" panose="02000000000000000000" pitchFamily="2" charset="0"/>
                <a:cs typeface="Arial"/>
              </a:rPr>
              <a:t>actionable insight </a:t>
            </a:r>
            <a:r>
              <a:rPr sz="788" b="0" i="0" spc="3" dirty="0">
                <a:solidFill>
                  <a:schemeClr val="bg1"/>
                </a:solidFill>
                <a:latin typeface="Roboto Condensed Light" panose="02000000000000000000" pitchFamily="2" charset="0"/>
                <a:ea typeface="Roboto Condensed Light" panose="02000000000000000000" pitchFamily="2" charset="0"/>
                <a:cs typeface="Arial"/>
              </a:rPr>
              <a:t>and relevant</a:t>
            </a:r>
            <a:r>
              <a:rPr sz="788" b="0" i="0" spc="76" dirty="0">
                <a:solidFill>
                  <a:schemeClr val="bg1"/>
                </a:solidFill>
                <a:latin typeface="Roboto Condensed Light" panose="02000000000000000000" pitchFamily="2" charset="0"/>
                <a:ea typeface="Roboto Condensed Light" panose="02000000000000000000" pitchFamily="2" charset="0"/>
                <a:cs typeface="Arial"/>
              </a:rPr>
              <a:t> </a:t>
            </a:r>
            <a:r>
              <a:rPr sz="788" b="0" i="0" spc="3" dirty="0">
                <a:solidFill>
                  <a:schemeClr val="bg1"/>
                </a:solidFill>
                <a:latin typeface="Roboto Condensed Light" panose="02000000000000000000" pitchFamily="2" charset="0"/>
                <a:ea typeface="Roboto Condensed Light" panose="02000000000000000000" pitchFamily="2" charset="0"/>
                <a:cs typeface="Arial"/>
              </a:rPr>
              <a:t>advice</a:t>
            </a:r>
            <a:r>
              <a:rPr sz="788" b="0" i="0" spc="12" dirty="0">
                <a:solidFill>
                  <a:schemeClr val="bg1"/>
                </a:solidFill>
                <a:latin typeface="Roboto Condensed Light" panose="02000000000000000000" pitchFamily="2" charset="0"/>
                <a:ea typeface="Roboto Condensed Light" panose="02000000000000000000" pitchFamily="2" charset="0"/>
                <a:cs typeface="Arial"/>
              </a:rPr>
              <a:t> </a:t>
            </a:r>
            <a:r>
              <a:rPr sz="788" b="0" i="0" dirty="0">
                <a:solidFill>
                  <a:schemeClr val="bg1"/>
                </a:solidFill>
                <a:latin typeface="Roboto Condensed Light" panose="02000000000000000000" pitchFamily="2" charset="0"/>
                <a:ea typeface="Roboto Condensed Light" panose="02000000000000000000" pitchFamily="2" charset="0"/>
                <a:cs typeface="Arial"/>
              </a:rPr>
              <a:t>with  </a:t>
            </a:r>
            <a:r>
              <a:rPr sz="788" b="0" i="0" spc="3" dirty="0">
                <a:solidFill>
                  <a:schemeClr val="bg1"/>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sz="788" b="0" i="0" spc="73" dirty="0">
                <a:solidFill>
                  <a:schemeClr val="bg1"/>
                </a:solidFill>
                <a:latin typeface="Roboto Condensed Light" panose="02000000000000000000" pitchFamily="2" charset="0"/>
                <a:ea typeface="Roboto Condensed Light" panose="02000000000000000000" pitchFamily="2" charset="0"/>
                <a:cs typeface="Arial"/>
              </a:rPr>
              <a:t> </a:t>
            </a:r>
            <a:r>
              <a:rPr sz="788" b="0" i="0" spc="3" dirty="0">
                <a:solidFill>
                  <a:schemeClr val="bg1"/>
                </a:solidFill>
                <a:latin typeface="Roboto Condensed Light" panose="02000000000000000000" pitchFamily="2" charset="0"/>
                <a:ea typeface="Roboto Condensed Light" panose="02000000000000000000" pitchFamily="2" charset="0"/>
                <a:cs typeface="Arial"/>
              </a:rPr>
              <a:t>concerns.</a:t>
            </a:r>
            <a:endParaRPr sz="788" b="0" i="0" dirty="0">
              <a:solidFill>
                <a:schemeClr val="bg1"/>
              </a:solidFill>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chemeClr val="bg1"/>
                </a:solidFill>
                <a:latin typeface="Roboto Condensed Light" panose="02000000000000000000" pitchFamily="2" charset="0"/>
                <a:ea typeface="Roboto Condensed Light" panose="02000000000000000000" pitchFamily="2" charset="0"/>
                <a:cs typeface="Arial"/>
              </a:rPr>
              <a:t>© </a:t>
            </a:r>
            <a:r>
              <a:rPr sz="788" b="0" i="0" spc="3" dirty="0">
                <a:solidFill>
                  <a:schemeClr val="bg1"/>
                </a:solidFill>
                <a:latin typeface="Roboto Condensed Light" panose="02000000000000000000" pitchFamily="2" charset="0"/>
                <a:ea typeface="Roboto Condensed Light" panose="02000000000000000000" pitchFamily="2" charset="0"/>
                <a:cs typeface="Arial"/>
              </a:rPr>
              <a:t>1997-20</a:t>
            </a:r>
            <a:r>
              <a:rPr lang="en-US" sz="788" b="0" i="0" spc="3" dirty="0">
                <a:solidFill>
                  <a:schemeClr val="bg1"/>
                </a:solidFill>
                <a:latin typeface="Roboto Condensed Light" panose="02000000000000000000" pitchFamily="2" charset="0"/>
                <a:ea typeface="Roboto Condensed Light" panose="02000000000000000000" pitchFamily="2" charset="0"/>
                <a:cs typeface="Arial"/>
              </a:rPr>
              <a:t>21</a:t>
            </a:r>
            <a:r>
              <a:rPr sz="788" b="0" i="0" spc="3" dirty="0">
                <a:solidFill>
                  <a:schemeClr val="bg1"/>
                </a:solidFill>
                <a:latin typeface="Roboto Condensed Light" panose="02000000000000000000" pitchFamily="2" charset="0"/>
                <a:ea typeface="Roboto Condensed Light" panose="02000000000000000000" pitchFamily="2" charset="0"/>
                <a:cs typeface="Arial"/>
              </a:rPr>
              <a:t> </a:t>
            </a:r>
            <a:r>
              <a:rPr sz="788" b="0" i="0" spc="-6" dirty="0">
                <a:solidFill>
                  <a:schemeClr val="bg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bg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bg1"/>
                </a:solidFill>
                <a:latin typeface="Roboto Condensed Light" panose="02000000000000000000" pitchFamily="2" charset="0"/>
                <a:ea typeface="Roboto Condensed Light" panose="02000000000000000000" pitchFamily="2" charset="0"/>
                <a:cs typeface="Arial"/>
              </a:rPr>
              <a:t>Group</a:t>
            </a:r>
            <a:r>
              <a:rPr sz="788" b="0" i="0" spc="-27" dirty="0">
                <a:solidFill>
                  <a:schemeClr val="bg1"/>
                </a:solidFill>
                <a:latin typeface="Roboto Condensed Light" panose="02000000000000000000" pitchFamily="2" charset="0"/>
                <a:ea typeface="Roboto Condensed Light" panose="02000000000000000000" pitchFamily="2" charset="0"/>
                <a:cs typeface="Arial"/>
              </a:rPr>
              <a:t> </a:t>
            </a:r>
            <a:r>
              <a:rPr sz="788" b="0" i="0" spc="3" dirty="0">
                <a:solidFill>
                  <a:schemeClr val="bg1"/>
                </a:solidFill>
                <a:latin typeface="Roboto Condensed Light" panose="02000000000000000000" pitchFamily="2" charset="0"/>
                <a:ea typeface="Roboto Condensed Light" panose="02000000000000000000" pitchFamily="2" charset="0"/>
                <a:cs typeface="Arial"/>
              </a:rPr>
              <a:t>Inc.</a:t>
            </a:r>
            <a:endParaRPr sz="788" b="0" i="0" dirty="0">
              <a:solidFill>
                <a:schemeClr val="bg1"/>
              </a:solidFill>
              <a:latin typeface="Roboto Condensed Light" panose="02000000000000000000" pitchFamily="2" charset="0"/>
              <a:ea typeface="Roboto Condensed Light" panose="02000000000000000000" pitchFamily="2" charset="0"/>
              <a:cs typeface="Arial"/>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551943" y="6057692"/>
            <a:ext cx="2341433" cy="466933"/>
          </a:xfrm>
          <a:prstGeom prst="rect">
            <a:avLst/>
          </a:prstGeom>
        </p:spPr>
      </p:pic>
    </p:spTree>
    <p:extLst>
      <p:ext uri="{BB962C8B-B14F-4D97-AF65-F5344CB8AC3E}">
        <p14:creationId xmlns:p14="http://schemas.microsoft.com/office/powerpoint/2010/main" val="20011551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816"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8448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801" r:id="rId5"/>
    <p:sldLayoutId id="2147483802" r:id="rId6"/>
    <p:sldLayoutId id="2147483803" r:id="rId7"/>
    <p:sldLayoutId id="2147483804" r:id="rId8"/>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0199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dirty="0"/>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rPr>
              <a:t>Info-</a:t>
            </a:r>
            <a:r>
              <a:rPr lang="en-CA" sz="800" spc="-103">
                <a:solidFill>
                  <a:schemeClr val="tx1">
                    <a:lumMod val="50000"/>
                  </a:schemeClr>
                </a:solidFill>
                <a:latin typeface="Exo" panose="02000503000000000000" pitchFamily="2" charset="77"/>
              </a:rPr>
              <a:t>T</a:t>
            </a:r>
            <a:r>
              <a:rPr lang="en-CA" sz="800" spc="-15">
                <a:solidFill>
                  <a:schemeClr val="tx1">
                    <a:lumMod val="50000"/>
                  </a:schemeClr>
                </a:solidFill>
                <a:latin typeface="Exo" panose="02000503000000000000" pitchFamily="2" charset="77"/>
              </a:rPr>
              <a:t>ec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Researc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Grou</a:t>
            </a:r>
            <a:r>
              <a:rPr lang="en-CA" sz="800" spc="6">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961882258"/>
      </p:ext>
    </p:extLst>
  </p:cSld>
  <p:clrMap bg1="lt1" tx1="dk1" bg2="lt2" tx2="dk2" accent1="accent1" accent2="accent2" accent3="accent3" accent4="accent4" accent5="accent5" accent6="accent6" hlink="hlink" folHlink="folHlink"/>
  <p:sldLayoutIdLst>
    <p:sldLayoutId id="2147483700" r:id="rId1"/>
    <p:sldLayoutId id="2147483718" r:id="rId2"/>
    <p:sldLayoutId id="2147483672" r:id="rId3"/>
    <p:sldLayoutId id="2147483673" r:id="rId4"/>
    <p:sldLayoutId id="2147483674" r:id="rId5"/>
    <p:sldLayoutId id="2147483675" r:id="rId6"/>
    <p:sldLayoutId id="2147483677" r:id="rId7"/>
    <p:sldLayoutId id="2147483676" r:id="rId8"/>
    <p:sldLayoutId id="2147483678" r:id="rId9"/>
    <p:sldLayoutId id="2147483680" r:id="rId10"/>
    <p:sldLayoutId id="2147483679" r:id="rId11"/>
    <p:sldLayoutId id="2147483681" r:id="rId12"/>
    <p:sldLayoutId id="2147483669" r:id="rId13"/>
    <p:sldLayoutId id="2147483690" r:id="rId14"/>
    <p:sldLayoutId id="2147483805" r:id="rId15"/>
    <p:sldLayoutId id="2147483692" r:id="rId16"/>
    <p:sldLayoutId id="2147483683" r:id="rId17"/>
    <p:sldLayoutId id="2147483688" r:id="rId18"/>
    <p:sldLayoutId id="2147483689" r:id="rId19"/>
    <p:sldLayoutId id="2147483694" r:id="rId20"/>
    <p:sldLayoutId id="2147483709" r:id="rId21"/>
    <p:sldLayoutId id="2147483710" r:id="rId22"/>
    <p:sldLayoutId id="2147483711" r:id="rId23"/>
    <p:sldLayoutId id="2147483712" r:id="rId24"/>
    <p:sldLayoutId id="2147483728" r:id="rId25"/>
    <p:sldLayoutId id="2147483729" r:id="rId26"/>
    <p:sldLayoutId id="2147483730" r:id="rId27"/>
    <p:sldLayoutId id="2147483731" r:id="rId28"/>
    <p:sldLayoutId id="2147483737" r:id="rId29"/>
    <p:sldLayoutId id="2147483734" r:id="rId30"/>
    <p:sldLayoutId id="2147483697" r:id="rId31"/>
    <p:sldLayoutId id="2147483704" r:id="rId32"/>
    <p:sldLayoutId id="2147483705" r:id="rId33"/>
    <p:sldLayoutId id="2147483706" r:id="rId34"/>
    <p:sldLayoutId id="2147483682" r:id="rId35"/>
    <p:sldLayoutId id="2147483732" r:id="rId36"/>
    <p:sldLayoutId id="2147483707" r:id="rId37"/>
    <p:sldLayoutId id="2147483703" r:id="rId38"/>
    <p:sldLayoutId id="2147483702" r:id="rId39"/>
    <p:sldLayoutId id="2147483701" r:id="rId40"/>
    <p:sldLayoutId id="2147483695" r:id="rId41"/>
    <p:sldLayoutId id="2147483698" r:id="rId42"/>
    <p:sldLayoutId id="2147483693" r:id="rId43"/>
    <p:sldLayoutId id="2147483691" r:id="rId44"/>
    <p:sldLayoutId id="2147483687" r:id="rId45"/>
    <p:sldLayoutId id="2147483685" r:id="rId46"/>
    <p:sldLayoutId id="2147483686" r:id="rId47"/>
    <p:sldLayoutId id="2147483684" r:id="rId48"/>
    <p:sldLayoutId id="2147483739" r:id="rId49"/>
    <p:sldLayoutId id="2147483741" r:id="rId50"/>
    <p:sldLayoutId id="2147483742" r:id="rId51"/>
    <p:sldLayoutId id="2147483708" r:id="rId52"/>
    <p:sldLayoutId id="2147483738" r:id="rId53"/>
    <p:sldLayoutId id="2147483740" r:id="rId54"/>
    <p:sldLayoutId id="2147483735" r:id="rId55"/>
    <p:sldLayoutId id="2147483736" r:id="rId56"/>
  </p:sldLayoutIdLst>
  <p:hf hdr="0" ftr="0" dt="0"/>
  <p:txStyles>
    <p:title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userDrawn="1">
          <p15:clr>
            <a:srgbClr val="F26B43"/>
          </p15:clr>
        </p15:guide>
        <p15:guide id="2" pos="3818" userDrawn="1">
          <p15:clr>
            <a:srgbClr val="F26B43"/>
          </p15:clr>
        </p15:guide>
        <p15:guide id="3" pos="3909" userDrawn="1">
          <p15:clr>
            <a:srgbClr val="F26B43"/>
          </p15:clr>
        </p15:guide>
        <p15:guide id="4" pos="4441" userDrawn="1">
          <p15:clr>
            <a:srgbClr val="F26B43"/>
          </p15:clr>
        </p15:guide>
        <p15:guide id="5" pos="3205" userDrawn="1">
          <p15:clr>
            <a:srgbClr val="F26B43"/>
          </p15:clr>
        </p15:guide>
        <p15:guide id="6" pos="2684" userDrawn="1">
          <p15:clr>
            <a:srgbClr val="F26B43"/>
          </p15:clr>
        </p15:guide>
        <p15:guide id="7" pos="2593" userDrawn="1">
          <p15:clr>
            <a:srgbClr val="F26B43"/>
          </p15:clr>
        </p15:guide>
        <p15:guide id="8" pos="2071" userDrawn="1">
          <p15:clr>
            <a:srgbClr val="F26B43"/>
          </p15:clr>
        </p15:guide>
        <p15:guide id="9" pos="4521" userDrawn="1">
          <p15:clr>
            <a:srgbClr val="F26B43"/>
          </p15:clr>
        </p15:guide>
        <p15:guide id="10" pos="5043" userDrawn="1">
          <p15:clr>
            <a:srgbClr val="F26B43"/>
          </p15:clr>
        </p15:guide>
        <p15:guide id="11" pos="5133" userDrawn="1">
          <p15:clr>
            <a:srgbClr val="F26B43"/>
          </p15:clr>
        </p15:guide>
        <p15:guide id="12" pos="5655" userDrawn="1">
          <p15:clr>
            <a:srgbClr val="F26B43"/>
          </p15:clr>
        </p15:guide>
        <p15:guide id="13" pos="5737" userDrawn="1">
          <p15:clr>
            <a:srgbClr val="F26B43"/>
          </p15:clr>
        </p15:guide>
        <p15:guide id="14" pos="6265" userDrawn="1">
          <p15:clr>
            <a:srgbClr val="F26B43"/>
          </p15:clr>
        </p15:guide>
        <p15:guide id="15" pos="6358" userDrawn="1">
          <p15:clr>
            <a:srgbClr val="F26B43"/>
          </p15:clr>
        </p15:guide>
        <p15:guide id="16" pos="6880" userDrawn="1">
          <p15:clr>
            <a:srgbClr val="F26B43"/>
          </p15:clr>
        </p15:guide>
        <p15:guide id="17" pos="6970" userDrawn="1">
          <p15:clr>
            <a:srgbClr val="F26B43"/>
          </p15:clr>
        </p15:guide>
        <p15:guide id="18" pos="7492" userDrawn="1">
          <p15:clr>
            <a:srgbClr val="F26B43"/>
          </p15:clr>
        </p15:guide>
        <p15:guide id="19" pos="1981" userDrawn="1">
          <p15:clr>
            <a:srgbClr val="F26B43"/>
          </p15:clr>
        </p15:guide>
        <p15:guide id="20" pos="1459" userDrawn="1">
          <p15:clr>
            <a:srgbClr val="F26B43"/>
          </p15:clr>
        </p15:guide>
        <p15:guide id="21" pos="1368" userDrawn="1">
          <p15:clr>
            <a:srgbClr val="F26B43"/>
          </p15:clr>
        </p15:guide>
        <p15:guide id="22" pos="847" userDrawn="1">
          <p15:clr>
            <a:srgbClr val="F26B43"/>
          </p15:clr>
        </p15:guide>
        <p15:guide id="23" pos="756" userDrawn="1">
          <p15:clr>
            <a:srgbClr val="F26B43"/>
          </p15:clr>
        </p15:guide>
        <p15:guide id="24" pos="234" userDrawn="1">
          <p15:clr>
            <a:srgbClr val="F26B43"/>
          </p15:clr>
        </p15:guide>
        <p15:guide id="25" orient="horz" pos="60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4239409" cy="1130188"/>
          </a:xfrm>
          <a:prstGeom prst="rect">
            <a:avLst/>
          </a:prstGeom>
        </p:spPr>
        <p:txBody>
          <a:bodyPr vert="horz" lIns="0" tIns="0" rIns="0" bIns="0" rtlCol="0" anchor="t" anchorCtr="0">
            <a:noAutofit/>
          </a:bodyPr>
          <a:lstStyle/>
          <a:p>
            <a:r>
              <a:rPr lang="en-US"/>
              <a:t>Click to edit Master title style</a:t>
            </a:r>
          </a:p>
        </p:txBody>
      </p:sp>
      <p:sp>
        <p:nvSpPr>
          <p:cNvPr id="4" name="Holder 6">
            <a:extLst>
              <a:ext uri="{FF2B5EF4-FFF2-40B4-BE49-F238E27FC236}">
                <a16:creationId xmlns:a16="http://schemas.microsoft.com/office/drawing/2014/main" id="{0C9EF370-3AFB-7744-ACCC-5BBC2EFA3D9B}"/>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spc="0" baseline="0">
                <a:solidFill>
                  <a:srgbClr val="636363"/>
                </a:solidFill>
                <a:latin typeface="Exo" pitchFamily="2" charset="77"/>
                <a:cs typeface="Arial"/>
              </a:defRPr>
            </a:lvl1pPr>
          </a:lstStyle>
          <a:p>
            <a:pPr marL="7701">
              <a:spcBef>
                <a:spcPts val="161"/>
              </a:spcBef>
              <a:tabLst>
                <a:tab pos="1309603" algn="l"/>
              </a:tabLst>
            </a:pPr>
            <a:r>
              <a:rPr lang="en-CA" dirty="0"/>
              <a:t>Info-Tech Research Group   |   </a:t>
            </a:r>
            <a:fld id="{81D60167-4931-47E6-BA6A-407CBD079E47}" type="slidenum">
              <a:rPr smtClean="0">
                <a:cs typeface="Arial" panose="020B0604020202020204" pitchFamily="34" charset="0"/>
              </a:rPr>
              <a:pPr marL="7701">
                <a:spcBef>
                  <a:spcPts val="161"/>
                </a:spcBef>
                <a:tabLst>
                  <a:tab pos="1309603" algn="l"/>
                </a:tabLst>
              </a:pPr>
              <a:t>‹#›</a:t>
            </a:fld>
            <a:endParaRPr dirty="0">
              <a:cs typeface="Arial" panose="020B0604020202020204" pitchFamily="34" charset="0"/>
            </a:endParaRPr>
          </a:p>
        </p:txBody>
      </p:sp>
    </p:spTree>
    <p:extLst>
      <p:ext uri="{BB962C8B-B14F-4D97-AF65-F5344CB8AC3E}">
        <p14:creationId xmlns:p14="http://schemas.microsoft.com/office/powerpoint/2010/main" val="1081804016"/>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 id="2147483844" r:id="rId27"/>
    <p:sldLayoutId id="2147483845" r:id="rId28"/>
    <p:sldLayoutId id="2147483846" r:id="rId29"/>
    <p:sldLayoutId id="2147483847" r:id="rId30"/>
    <p:sldLayoutId id="2147483848" r:id="rId31"/>
    <p:sldLayoutId id="2147483849" r:id="rId32"/>
    <p:sldLayoutId id="2147483850" r:id="rId33"/>
    <p:sldLayoutId id="2147483851" r:id="rId34"/>
    <p:sldLayoutId id="2147483852" r:id="rId35"/>
    <p:sldLayoutId id="2147483853" r:id="rId36"/>
    <p:sldLayoutId id="2147483854" r:id="rId37"/>
    <p:sldLayoutId id="2147483855" r:id="rId38"/>
    <p:sldLayoutId id="2147483856" r:id="rId39"/>
    <p:sldLayoutId id="2147483857" r:id="rId40"/>
    <p:sldLayoutId id="2147483858" r:id="rId41"/>
    <p:sldLayoutId id="2147483859" r:id="rId42"/>
    <p:sldLayoutId id="2147483860" r:id="rId43"/>
    <p:sldLayoutId id="2147483861" r:id="rId44"/>
    <p:sldLayoutId id="2147483862" r:id="rId45"/>
    <p:sldLayoutId id="2147483863" r:id="rId46"/>
    <p:sldLayoutId id="2147483864" r:id="rId47"/>
  </p:sldLayoutIdLst>
  <p:hf hdr="0" ftr="0" dt="0"/>
  <p:txStyles>
    <p:titleStyle>
      <a:lvl1pPr algn="l" defTabSz="914400" rtl="0" eaLnBrk="1" latinLnBrk="0" hangingPunct="1">
        <a:lnSpc>
          <a:spcPts val="4000"/>
        </a:lnSpc>
        <a:spcBef>
          <a:spcPct val="0"/>
        </a:spcBef>
        <a:buNone/>
        <a:defRPr sz="4000" b="0" i="0" kern="1200">
          <a:solidFill>
            <a:srgbClr val="717171"/>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30">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46">
          <p15:clr>
            <a:srgbClr val="F26B43"/>
          </p15:clr>
        </p15:guide>
        <p15:guide id="14" pos="6267">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57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rPr>
              <a:t>Info-</a:t>
            </a:r>
            <a:r>
              <a:rPr lang="en-CA" sz="800" spc="-103">
                <a:solidFill>
                  <a:schemeClr val="tx1">
                    <a:lumMod val="50000"/>
                  </a:schemeClr>
                </a:solidFill>
                <a:latin typeface="Exo" panose="02000503000000000000" pitchFamily="2" charset="77"/>
              </a:rPr>
              <a:t>T</a:t>
            </a:r>
            <a:r>
              <a:rPr lang="en-CA" sz="800" spc="-15">
                <a:solidFill>
                  <a:schemeClr val="tx1">
                    <a:lumMod val="50000"/>
                  </a:schemeClr>
                </a:solidFill>
                <a:latin typeface="Exo" panose="02000503000000000000" pitchFamily="2" charset="77"/>
              </a:rPr>
              <a:t>ec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Researc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Grou</a:t>
            </a:r>
            <a:r>
              <a:rPr lang="en-CA" sz="800" spc="6">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846873527"/>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 id="2147483886" r:id="rId21"/>
    <p:sldLayoutId id="2147483887" r:id="rId22"/>
    <p:sldLayoutId id="2147483888" r:id="rId23"/>
    <p:sldLayoutId id="2147483889" r:id="rId24"/>
    <p:sldLayoutId id="2147483890" r:id="rId25"/>
    <p:sldLayoutId id="2147483891" r:id="rId26"/>
    <p:sldLayoutId id="2147483892" r:id="rId27"/>
    <p:sldLayoutId id="2147483893" r:id="rId28"/>
    <p:sldLayoutId id="2147483894" r:id="rId29"/>
    <p:sldLayoutId id="2147483895" r:id="rId30"/>
    <p:sldLayoutId id="2147483896" r:id="rId31"/>
    <p:sldLayoutId id="2147483897" r:id="rId32"/>
    <p:sldLayoutId id="2147483898" r:id="rId33"/>
    <p:sldLayoutId id="2147483899" r:id="rId34"/>
    <p:sldLayoutId id="2147483900" r:id="rId35"/>
    <p:sldLayoutId id="2147483901" r:id="rId36"/>
    <p:sldLayoutId id="2147483902" r:id="rId37"/>
    <p:sldLayoutId id="2147483903" r:id="rId38"/>
    <p:sldLayoutId id="2147483904" r:id="rId39"/>
    <p:sldLayoutId id="2147483905" r:id="rId40"/>
    <p:sldLayoutId id="2147483906" r:id="rId41"/>
    <p:sldLayoutId id="2147483907" r:id="rId42"/>
    <p:sldLayoutId id="2147483908" r:id="rId43"/>
    <p:sldLayoutId id="2147483909" r:id="rId44"/>
    <p:sldLayoutId id="2147483910" r:id="rId45"/>
    <p:sldLayoutId id="2147483911" r:id="rId46"/>
    <p:sldLayoutId id="2147483912" r:id="rId47"/>
    <p:sldLayoutId id="2147483913" r:id="rId48"/>
    <p:sldLayoutId id="2147483914" r:id="rId49"/>
    <p:sldLayoutId id="2147483915" r:id="rId50"/>
    <p:sldLayoutId id="2147483916" r:id="rId51"/>
    <p:sldLayoutId id="2147483917" r:id="rId52"/>
    <p:sldLayoutId id="2147483918" r:id="rId53"/>
    <p:sldLayoutId id="2147483919" r:id="rId54"/>
    <p:sldLayoutId id="2147483920" r:id="rId55"/>
    <p:sldLayoutId id="2147483921" r:id="rId56"/>
    <p:sldLayoutId id="2147483922" r:id="rId57"/>
    <p:sldLayoutId id="2147483923" r:id="rId58"/>
    <p:sldLayoutId id="2147483924" r:id="rId59"/>
    <p:sldLayoutId id="2147483925" r:id="rId60"/>
    <p:sldLayoutId id="2147483935" r:id="rId61"/>
  </p:sldLayoutIdLst>
  <p:hf hdr="0" ftr="0" dt="0"/>
  <p:txStyles>
    <p:title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6834477"/>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2" Type="http://schemas.openxmlformats.org/officeDocument/2006/relationships/hyperlink" Target="https://corpgov.law.harvard.edu/2020/10/18/corporate-board-practices-in-the-russell-3000-and-sp-500/" TargetMode="Externa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infotech.com/research/ss/define-your-digital-business-strategy" TargetMode="External"/><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3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7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7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5.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72.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72.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10.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1DE2D6-92D0-9C47-AC81-B4BD843BEEB3}"/>
              </a:ext>
            </a:extLst>
          </p:cNvPr>
          <p:cNvSpPr>
            <a:spLocks noGrp="1"/>
          </p:cNvSpPr>
          <p:nvPr>
            <p:ph type="body" sz="quarter" idx="10"/>
          </p:nvPr>
        </p:nvSpPr>
        <p:spPr/>
        <p:txBody>
          <a:bodyPr/>
          <a:lstStyle/>
          <a:p>
            <a:r>
              <a:rPr lang="en-US" dirty="0"/>
              <a:t>Boardroom Presentation Review</a:t>
            </a:r>
          </a:p>
        </p:txBody>
      </p:sp>
      <p:sp>
        <p:nvSpPr>
          <p:cNvPr id="3" name="Text Placeholder 2">
            <a:extLst>
              <a:ext uri="{FF2B5EF4-FFF2-40B4-BE49-F238E27FC236}">
                <a16:creationId xmlns:a16="http://schemas.microsoft.com/office/drawing/2014/main" id="{7CC02D23-9E58-C44E-BCEB-140E034C128A}"/>
              </a:ext>
            </a:extLst>
          </p:cNvPr>
          <p:cNvSpPr>
            <a:spLocks noGrp="1"/>
          </p:cNvSpPr>
          <p:nvPr>
            <p:ph type="body" sz="quarter" idx="11"/>
          </p:nvPr>
        </p:nvSpPr>
        <p:spPr>
          <a:xfrm>
            <a:off x="650875" y="2482056"/>
            <a:ext cx="6126444" cy="1893887"/>
          </a:xfrm>
        </p:spPr>
        <p:txBody>
          <a:bodyPr/>
          <a:lstStyle/>
          <a:p>
            <a:r>
              <a:rPr lang="en-US" dirty="0"/>
              <a:t>Build and deliver an effective presentation to your board of directors. </a:t>
            </a:r>
          </a:p>
        </p:txBody>
      </p:sp>
    </p:spTree>
    <p:extLst>
      <p:ext uri="{BB962C8B-B14F-4D97-AF65-F5344CB8AC3E}">
        <p14:creationId xmlns:p14="http://schemas.microsoft.com/office/powerpoint/2010/main" val="1450249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1CCF54-7EDB-445E-A72A-023AA2DACB46}"/>
              </a:ext>
            </a:extLst>
          </p:cNvPr>
          <p:cNvSpPr>
            <a:spLocks noGrp="1"/>
          </p:cNvSpPr>
          <p:nvPr>
            <p:ph type="title"/>
          </p:nvPr>
        </p:nvSpPr>
        <p:spPr>
          <a:xfrm>
            <a:off x="354105" y="530021"/>
            <a:ext cx="10143565" cy="1130188"/>
          </a:xfrm>
        </p:spPr>
        <p:txBody>
          <a:bodyPr/>
          <a:lstStyle/>
          <a:p>
            <a:r>
              <a:rPr lang="en-US" dirty="0"/>
              <a:t>What do your Board of Directors care about? </a:t>
            </a:r>
            <a:endParaRPr lang="en-CA" dirty="0"/>
          </a:p>
        </p:txBody>
      </p:sp>
      <p:sp>
        <p:nvSpPr>
          <p:cNvPr id="5" name="Text Placeholder 4">
            <a:extLst>
              <a:ext uri="{FF2B5EF4-FFF2-40B4-BE49-F238E27FC236}">
                <a16:creationId xmlns:a16="http://schemas.microsoft.com/office/drawing/2014/main" id="{5E4E7094-484F-4440-8771-839B95AB0232}"/>
              </a:ext>
            </a:extLst>
          </p:cNvPr>
          <p:cNvSpPr>
            <a:spLocks noGrp="1"/>
          </p:cNvSpPr>
          <p:nvPr>
            <p:ph type="body" sz="quarter" idx="33"/>
          </p:nvPr>
        </p:nvSpPr>
        <p:spPr>
          <a:xfrm>
            <a:off x="7785287" y="7182633"/>
            <a:ext cx="5292970" cy="4087905"/>
          </a:xfrm>
        </p:spPr>
        <p:txBody>
          <a:bodyPr/>
          <a:lstStyle/>
          <a:p>
            <a:r>
              <a:rPr lang="en-US" dirty="0"/>
              <a:t>Their Backgrounds, board composition, internal/political dynamics</a:t>
            </a:r>
          </a:p>
          <a:p>
            <a:r>
              <a:rPr lang="en-US" dirty="0"/>
              <a:t>What will their reaction be </a:t>
            </a:r>
          </a:p>
          <a:p>
            <a:r>
              <a:rPr lang="en-CA" dirty="0"/>
              <a:t>More preparation (people under prepare)</a:t>
            </a:r>
          </a:p>
          <a:p>
            <a:r>
              <a:rPr lang="en-CA" dirty="0"/>
              <a:t>Communication should be targeted to a purpose </a:t>
            </a:r>
          </a:p>
          <a:p>
            <a:endParaRPr lang="en-CA" dirty="0"/>
          </a:p>
          <a:p>
            <a:r>
              <a:rPr lang="en-CA" dirty="0"/>
              <a:t>Boards are focused primarily on risk and finance. </a:t>
            </a:r>
          </a:p>
          <a:p>
            <a:r>
              <a:rPr lang="en-CA" dirty="0"/>
              <a:t>What’s important to the business (risk &amp; security, operational efficiency/ business transformation. modernization, growth (increasing revenue/ public=citizen engagement/ services)</a:t>
            </a:r>
          </a:p>
          <a:p>
            <a:r>
              <a:rPr lang="en-CA" dirty="0"/>
              <a:t>CEO is responsible for the operational side boards don’t get involved. Boards don’t make the day to day decisions for the business. Small organizations: board might be involved in an ERP implementation. </a:t>
            </a:r>
          </a:p>
          <a:p>
            <a:r>
              <a:rPr lang="en-CA" dirty="0"/>
              <a:t>Boards are more aware of security incidents now. CIOs will be required to educate the board on what is going on. Status, impact to the business, risk to the business. CIOs must take a proactive approach to giving an update even if it’s an incident on the news. </a:t>
            </a:r>
          </a:p>
        </p:txBody>
      </p:sp>
      <p:sp>
        <p:nvSpPr>
          <p:cNvPr id="9" name="Text Placeholder 3">
            <a:extLst>
              <a:ext uri="{FF2B5EF4-FFF2-40B4-BE49-F238E27FC236}">
                <a16:creationId xmlns:a16="http://schemas.microsoft.com/office/drawing/2014/main" id="{206ADD7D-799C-4397-9174-97706604635C}"/>
              </a:ext>
            </a:extLst>
          </p:cNvPr>
          <p:cNvSpPr txBox="1">
            <a:spLocks/>
          </p:cNvSpPr>
          <p:nvPr/>
        </p:nvSpPr>
        <p:spPr>
          <a:xfrm>
            <a:off x="6936551" y="1571763"/>
            <a:ext cx="4538271" cy="536144"/>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A Board’s Purpose can include the following: </a:t>
            </a:r>
            <a:endParaRPr lang="en-CA" sz="1800" b="1" dirty="0"/>
          </a:p>
        </p:txBody>
      </p:sp>
      <p:sp>
        <p:nvSpPr>
          <p:cNvPr id="10" name="Text Placeholder 4">
            <a:extLst>
              <a:ext uri="{FF2B5EF4-FFF2-40B4-BE49-F238E27FC236}">
                <a16:creationId xmlns:a16="http://schemas.microsoft.com/office/drawing/2014/main" id="{4AD5DE69-918D-4D22-AC3D-AB891E5BB0DA}"/>
              </a:ext>
            </a:extLst>
          </p:cNvPr>
          <p:cNvSpPr txBox="1">
            <a:spLocks/>
          </p:cNvSpPr>
          <p:nvPr/>
        </p:nvSpPr>
        <p:spPr>
          <a:xfrm>
            <a:off x="6919546" y="2260678"/>
            <a:ext cx="4824249" cy="20166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Roboto Condensed Light" panose="02000000000000000000" pitchFamily="2" charset="0"/>
                <a:ea typeface="Roboto Condensed Light" panose="02000000000000000000" pitchFamily="2" charset="0"/>
              </a:rPr>
              <a:t>Sustain and expand the organization’s purpose and ability to execute in a competitive market.</a:t>
            </a:r>
          </a:p>
          <a:p>
            <a:r>
              <a:rPr lang="en-US" sz="1800" dirty="0">
                <a:latin typeface="Roboto Condensed Light" panose="02000000000000000000" pitchFamily="2" charset="0"/>
                <a:ea typeface="Roboto Condensed Light" panose="02000000000000000000" pitchFamily="2" charset="0"/>
              </a:rPr>
              <a:t>Determine and fund the organization’s future and direction. </a:t>
            </a:r>
          </a:p>
          <a:p>
            <a:r>
              <a:rPr lang="en-US" sz="1800" dirty="0">
                <a:latin typeface="Roboto Condensed Light" panose="02000000000000000000" pitchFamily="2" charset="0"/>
                <a:ea typeface="Roboto Condensed Light" panose="02000000000000000000" pitchFamily="2" charset="0"/>
              </a:rPr>
              <a:t>Protect and Increase shareholder value.</a:t>
            </a:r>
          </a:p>
          <a:p>
            <a:r>
              <a:rPr lang="en-US" sz="1800" dirty="0">
                <a:latin typeface="Roboto Condensed Light" panose="02000000000000000000" pitchFamily="2" charset="0"/>
                <a:ea typeface="Roboto Condensed Light" panose="02000000000000000000" pitchFamily="2" charset="0"/>
              </a:rPr>
              <a:t>Protect the company’s exposure to risks. </a:t>
            </a:r>
          </a:p>
        </p:txBody>
      </p:sp>
      <p:sp>
        <p:nvSpPr>
          <p:cNvPr id="11" name="TextBox 10">
            <a:extLst>
              <a:ext uri="{FF2B5EF4-FFF2-40B4-BE49-F238E27FC236}">
                <a16:creationId xmlns:a16="http://schemas.microsoft.com/office/drawing/2014/main" id="{238CFD8C-3E17-4B33-B9ED-D15753BD12C7}"/>
              </a:ext>
            </a:extLst>
          </p:cNvPr>
          <p:cNvSpPr txBox="1"/>
          <p:nvPr/>
        </p:nvSpPr>
        <p:spPr>
          <a:xfrm>
            <a:off x="2239928" y="2219605"/>
            <a:ext cx="4537390" cy="1938992"/>
          </a:xfrm>
          <a:prstGeom prst="rect">
            <a:avLst/>
          </a:prstGeom>
          <a:noFill/>
        </p:spPr>
        <p:txBody>
          <a:bodyPr wrap="square" rtlCol="0">
            <a:spAutoFit/>
          </a:bodyPr>
          <a:lstStyle/>
          <a:p>
            <a:r>
              <a:rPr lang="en-US" sz="2400" b="1" dirty="0">
                <a:solidFill>
                  <a:srgbClr val="494949"/>
                </a:solidFill>
                <a:latin typeface="Montserrat" pitchFamily="2" charset="77"/>
                <a:cs typeface="Poppins" pitchFamily="2" charset="77"/>
              </a:rPr>
              <a:t>VALUE</a:t>
            </a:r>
          </a:p>
          <a:p>
            <a:pPr marL="285750" indent="-285750">
              <a:buFont typeface="Arial" panose="020B0604020202020204" pitchFamily="34" charset="0"/>
              <a:buChar char="•"/>
            </a:pPr>
            <a:r>
              <a:rPr lang="en-US" sz="1600" dirty="0">
                <a:solidFill>
                  <a:srgbClr val="494949"/>
                </a:solidFill>
                <a:latin typeface="Montserrat" pitchFamily="2" charset="77"/>
                <a:cs typeface="Poppins" pitchFamily="2" charset="77"/>
              </a:rPr>
              <a:t>Business Impact (business transformation, modernization, increasing revenue, citizen engagement/ services)</a:t>
            </a:r>
          </a:p>
          <a:p>
            <a:pPr marL="285750" indent="-285750">
              <a:buFont typeface="Arial" panose="020B0604020202020204" pitchFamily="34" charset="0"/>
              <a:buChar char="•"/>
            </a:pPr>
            <a:r>
              <a:rPr lang="en-US" sz="1600" dirty="0">
                <a:solidFill>
                  <a:srgbClr val="494949"/>
                </a:solidFill>
                <a:latin typeface="Montserrat" pitchFamily="2" charset="77"/>
                <a:cs typeface="Poppins" pitchFamily="2" charset="77"/>
              </a:rPr>
              <a:t>Financial Impact (shareholder value, ROI on investments) </a:t>
            </a:r>
          </a:p>
        </p:txBody>
      </p:sp>
      <p:sp>
        <p:nvSpPr>
          <p:cNvPr id="12" name="Freeform 42">
            <a:extLst>
              <a:ext uri="{FF2B5EF4-FFF2-40B4-BE49-F238E27FC236}">
                <a16:creationId xmlns:a16="http://schemas.microsoft.com/office/drawing/2014/main" id="{19BBAA25-824D-4BCD-8360-9C517B4F2031}"/>
              </a:ext>
            </a:extLst>
          </p:cNvPr>
          <p:cNvSpPr/>
          <p:nvPr/>
        </p:nvSpPr>
        <p:spPr>
          <a:xfrm rot="16200000">
            <a:off x="1038071" y="2065628"/>
            <a:ext cx="739454" cy="1129555"/>
          </a:xfrm>
          <a:custGeom>
            <a:avLst/>
            <a:gdLst>
              <a:gd name="connsiteX0" fmla="*/ 878541 w 1757082"/>
              <a:gd name="connsiteY0" fmla="*/ 2684033 h 2684033"/>
              <a:gd name="connsiteX1" fmla="*/ 0 w 1757082"/>
              <a:gd name="connsiteY1" fmla="*/ 1805492 h 2684033"/>
              <a:gd name="connsiteX2" fmla="*/ 0 w 1757082"/>
              <a:gd name="connsiteY2" fmla="*/ 640080 h 2684033"/>
              <a:gd name="connsiteX3" fmla="*/ 878541 w 1757082"/>
              <a:gd name="connsiteY3" fmla="*/ 0 h 2684033"/>
              <a:gd name="connsiteX4" fmla="*/ 1757082 w 1757082"/>
              <a:gd name="connsiteY4" fmla="*/ 640080 h 2684033"/>
              <a:gd name="connsiteX5" fmla="*/ 1757082 w 1757082"/>
              <a:gd name="connsiteY5" fmla="*/ 1805492 h 2684033"/>
              <a:gd name="connsiteX6" fmla="*/ 878541 w 1757082"/>
              <a:gd name="connsiteY6" fmla="*/ 2684033 h 268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082" h="2684033">
                <a:moveTo>
                  <a:pt x="878541" y="2684033"/>
                </a:moveTo>
                <a:cubicBezTo>
                  <a:pt x="393336" y="2684033"/>
                  <a:pt x="0" y="2290697"/>
                  <a:pt x="0" y="1805492"/>
                </a:cubicBezTo>
                <a:lnTo>
                  <a:pt x="0" y="640080"/>
                </a:lnTo>
                <a:lnTo>
                  <a:pt x="878541" y="0"/>
                </a:lnTo>
                <a:lnTo>
                  <a:pt x="1757082" y="640080"/>
                </a:lnTo>
                <a:lnTo>
                  <a:pt x="1757082" y="1805492"/>
                </a:lnTo>
                <a:cubicBezTo>
                  <a:pt x="1757082" y="2290697"/>
                  <a:pt x="1363746" y="2684033"/>
                  <a:pt x="878541" y="2684033"/>
                </a:cubicBezTo>
                <a:close/>
              </a:path>
            </a:pathLst>
          </a:custGeom>
          <a:solidFill>
            <a:srgbClr val="1546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91CD6447-DA98-4157-BA4B-FEBC1C035CCB}"/>
              </a:ext>
            </a:extLst>
          </p:cNvPr>
          <p:cNvSpPr txBox="1"/>
          <p:nvPr/>
        </p:nvSpPr>
        <p:spPr>
          <a:xfrm>
            <a:off x="2239927" y="4556666"/>
            <a:ext cx="4537390" cy="1200329"/>
          </a:xfrm>
          <a:prstGeom prst="rect">
            <a:avLst/>
          </a:prstGeom>
          <a:noFill/>
        </p:spPr>
        <p:txBody>
          <a:bodyPr wrap="square" rtlCol="0">
            <a:spAutoFit/>
          </a:bodyPr>
          <a:lstStyle/>
          <a:p>
            <a:r>
              <a:rPr lang="en-US" sz="2400" b="1" dirty="0">
                <a:solidFill>
                  <a:srgbClr val="494949"/>
                </a:solidFill>
                <a:latin typeface="Montserrat" pitchFamily="2" charset="77"/>
                <a:cs typeface="Poppins" pitchFamily="2" charset="77"/>
              </a:rPr>
              <a:t>RISK</a:t>
            </a:r>
          </a:p>
          <a:p>
            <a:pPr marL="285750" indent="-285750">
              <a:buFont typeface="Arial" panose="020B0604020202020204" pitchFamily="34" charset="0"/>
              <a:buChar char="•"/>
            </a:pPr>
            <a:r>
              <a:rPr lang="en-US" sz="1600" dirty="0">
                <a:solidFill>
                  <a:srgbClr val="494949"/>
                </a:solidFill>
                <a:latin typeface="Montserrat" pitchFamily="2" charset="77"/>
                <a:cs typeface="Poppins" pitchFamily="2" charset="77"/>
              </a:rPr>
              <a:t>Security and incidents</a:t>
            </a:r>
          </a:p>
          <a:p>
            <a:pPr marL="285750" indent="-285750">
              <a:buFont typeface="Arial" panose="020B0604020202020204" pitchFamily="34" charset="0"/>
              <a:buChar char="•"/>
            </a:pPr>
            <a:r>
              <a:rPr lang="en-US" sz="1600" dirty="0">
                <a:solidFill>
                  <a:srgbClr val="494949"/>
                </a:solidFill>
                <a:latin typeface="Montserrat" pitchFamily="2" charset="77"/>
                <a:cs typeface="Poppins" pitchFamily="2" charset="77"/>
              </a:rPr>
              <a:t>Impact to business operational efficiency</a:t>
            </a:r>
          </a:p>
        </p:txBody>
      </p:sp>
      <p:sp>
        <p:nvSpPr>
          <p:cNvPr id="14" name="Freeform 52">
            <a:extLst>
              <a:ext uri="{FF2B5EF4-FFF2-40B4-BE49-F238E27FC236}">
                <a16:creationId xmlns:a16="http://schemas.microsoft.com/office/drawing/2014/main" id="{7F7D1CB8-E91D-4E16-843A-B513C481362F}"/>
              </a:ext>
            </a:extLst>
          </p:cNvPr>
          <p:cNvSpPr/>
          <p:nvPr/>
        </p:nvSpPr>
        <p:spPr>
          <a:xfrm rot="16200000">
            <a:off x="1038070" y="4345761"/>
            <a:ext cx="739454" cy="1129555"/>
          </a:xfrm>
          <a:custGeom>
            <a:avLst/>
            <a:gdLst>
              <a:gd name="connsiteX0" fmla="*/ 878541 w 1757082"/>
              <a:gd name="connsiteY0" fmla="*/ 2684033 h 2684033"/>
              <a:gd name="connsiteX1" fmla="*/ 0 w 1757082"/>
              <a:gd name="connsiteY1" fmla="*/ 1805492 h 2684033"/>
              <a:gd name="connsiteX2" fmla="*/ 0 w 1757082"/>
              <a:gd name="connsiteY2" fmla="*/ 640080 h 2684033"/>
              <a:gd name="connsiteX3" fmla="*/ 878541 w 1757082"/>
              <a:gd name="connsiteY3" fmla="*/ 0 h 2684033"/>
              <a:gd name="connsiteX4" fmla="*/ 1757082 w 1757082"/>
              <a:gd name="connsiteY4" fmla="*/ 640080 h 2684033"/>
              <a:gd name="connsiteX5" fmla="*/ 1757082 w 1757082"/>
              <a:gd name="connsiteY5" fmla="*/ 1805492 h 2684033"/>
              <a:gd name="connsiteX6" fmla="*/ 878541 w 1757082"/>
              <a:gd name="connsiteY6" fmla="*/ 2684033 h 268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082" h="2684033">
                <a:moveTo>
                  <a:pt x="878541" y="2684033"/>
                </a:moveTo>
                <a:cubicBezTo>
                  <a:pt x="393336" y="2684033"/>
                  <a:pt x="0" y="2290697"/>
                  <a:pt x="0" y="1805492"/>
                </a:cubicBezTo>
                <a:lnTo>
                  <a:pt x="0" y="640080"/>
                </a:lnTo>
                <a:lnTo>
                  <a:pt x="878541" y="0"/>
                </a:lnTo>
                <a:lnTo>
                  <a:pt x="1757082" y="640080"/>
                </a:lnTo>
                <a:lnTo>
                  <a:pt x="1757082" y="1805492"/>
                </a:lnTo>
                <a:cubicBezTo>
                  <a:pt x="1757082" y="2290697"/>
                  <a:pt x="1363746" y="2684033"/>
                  <a:pt x="878541" y="2684033"/>
                </a:cubicBezTo>
                <a:close/>
              </a:path>
            </a:pathLst>
          </a:custGeom>
          <a:solidFill>
            <a:srgbClr val="299C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5" name="Freeform 69">
            <a:extLst>
              <a:ext uri="{FF2B5EF4-FFF2-40B4-BE49-F238E27FC236}">
                <a16:creationId xmlns:a16="http://schemas.microsoft.com/office/drawing/2014/main" id="{83E446B2-17D9-4FE2-9CBC-42B1AAE94ACA}"/>
              </a:ext>
            </a:extLst>
          </p:cNvPr>
          <p:cNvSpPr>
            <a:spLocks noChangeAspect="1" noChangeArrowheads="1"/>
          </p:cNvSpPr>
          <p:nvPr/>
        </p:nvSpPr>
        <p:spPr bwMode="auto">
          <a:xfrm>
            <a:off x="1191978" y="4663019"/>
            <a:ext cx="503354" cy="504000"/>
          </a:xfrm>
          <a:custGeom>
            <a:avLst/>
            <a:gdLst>
              <a:gd name="connsiteX0" fmla="*/ 509588 w 1145140"/>
              <a:gd name="connsiteY0" fmla="*/ 613568 h 1146608"/>
              <a:gd name="connsiteX1" fmla="*/ 525002 w 1145140"/>
              <a:gd name="connsiteY1" fmla="*/ 619969 h 1146608"/>
              <a:gd name="connsiteX2" fmla="*/ 531455 w 1145140"/>
              <a:gd name="connsiteY2" fmla="*/ 635615 h 1146608"/>
              <a:gd name="connsiteX3" fmla="*/ 525002 w 1145140"/>
              <a:gd name="connsiteY3" fmla="*/ 651262 h 1146608"/>
              <a:gd name="connsiteX4" fmla="*/ 509588 w 1145140"/>
              <a:gd name="connsiteY4" fmla="*/ 657663 h 1146608"/>
              <a:gd name="connsiteX5" fmla="*/ 493816 w 1145140"/>
              <a:gd name="connsiteY5" fmla="*/ 651262 h 1146608"/>
              <a:gd name="connsiteX6" fmla="*/ 487363 w 1145140"/>
              <a:gd name="connsiteY6" fmla="*/ 635615 h 1146608"/>
              <a:gd name="connsiteX7" fmla="*/ 493816 w 1145140"/>
              <a:gd name="connsiteY7" fmla="*/ 619969 h 1146608"/>
              <a:gd name="connsiteX8" fmla="*/ 509588 w 1145140"/>
              <a:gd name="connsiteY8" fmla="*/ 613568 h 1146608"/>
              <a:gd name="connsiteX9" fmla="*/ 511833 w 1145140"/>
              <a:gd name="connsiteY9" fmla="*/ 503279 h 1146608"/>
              <a:gd name="connsiteX10" fmla="*/ 382644 w 1145140"/>
              <a:gd name="connsiteY10" fmla="*/ 633188 h 1146608"/>
              <a:gd name="connsiteX11" fmla="*/ 511833 w 1145140"/>
              <a:gd name="connsiteY11" fmla="*/ 763096 h 1146608"/>
              <a:gd name="connsiteX12" fmla="*/ 641741 w 1145140"/>
              <a:gd name="connsiteY12" fmla="*/ 633188 h 1146608"/>
              <a:gd name="connsiteX13" fmla="*/ 617991 w 1145140"/>
              <a:gd name="connsiteY13" fmla="*/ 558697 h 1146608"/>
              <a:gd name="connsiteX14" fmla="*/ 578407 w 1145140"/>
              <a:gd name="connsiteY14" fmla="*/ 598281 h 1146608"/>
              <a:gd name="connsiteX15" fmla="*/ 562573 w 1145140"/>
              <a:gd name="connsiteY15" fmla="*/ 604759 h 1146608"/>
              <a:gd name="connsiteX16" fmla="*/ 546739 w 1145140"/>
              <a:gd name="connsiteY16" fmla="*/ 598281 h 1146608"/>
              <a:gd name="connsiteX17" fmla="*/ 546739 w 1145140"/>
              <a:gd name="connsiteY17" fmla="*/ 566614 h 1146608"/>
              <a:gd name="connsiteX18" fmla="*/ 586683 w 1145140"/>
              <a:gd name="connsiteY18" fmla="*/ 527030 h 1146608"/>
              <a:gd name="connsiteX19" fmla="*/ 511833 w 1145140"/>
              <a:gd name="connsiteY19" fmla="*/ 503279 h 1146608"/>
              <a:gd name="connsiteX20" fmla="*/ 310177 w 1145140"/>
              <a:gd name="connsiteY20" fmla="*/ 407770 h 1146608"/>
              <a:gd name="connsiteX21" fmla="*/ 325982 w 1145140"/>
              <a:gd name="connsiteY21" fmla="*/ 414264 h 1146608"/>
              <a:gd name="connsiteX22" fmla="*/ 325982 w 1145140"/>
              <a:gd name="connsiteY22" fmla="*/ 446014 h 1146608"/>
              <a:gd name="connsiteX23" fmla="*/ 325982 w 1145140"/>
              <a:gd name="connsiteY23" fmla="*/ 446375 h 1146608"/>
              <a:gd name="connsiteX24" fmla="*/ 310177 w 1145140"/>
              <a:gd name="connsiteY24" fmla="*/ 452869 h 1146608"/>
              <a:gd name="connsiteX25" fmla="*/ 294012 w 1145140"/>
              <a:gd name="connsiteY25" fmla="*/ 446375 h 1146608"/>
              <a:gd name="connsiteX26" fmla="*/ 294012 w 1145140"/>
              <a:gd name="connsiteY26" fmla="*/ 414625 h 1146608"/>
              <a:gd name="connsiteX27" fmla="*/ 294371 w 1145140"/>
              <a:gd name="connsiteY27" fmla="*/ 414264 h 1146608"/>
              <a:gd name="connsiteX28" fmla="*/ 310177 w 1145140"/>
              <a:gd name="connsiteY28" fmla="*/ 407770 h 1146608"/>
              <a:gd name="connsiteX29" fmla="*/ 999799 w 1145140"/>
              <a:gd name="connsiteY29" fmla="*/ 176890 h 1146608"/>
              <a:gd name="connsiteX30" fmla="*/ 877447 w 1145140"/>
              <a:gd name="connsiteY30" fmla="*/ 299241 h 1146608"/>
              <a:gd name="connsiteX31" fmla="*/ 814472 w 1145140"/>
              <a:gd name="connsiteY31" fmla="*/ 362216 h 1146608"/>
              <a:gd name="connsiteX32" fmla="*/ 950498 w 1145140"/>
              <a:gd name="connsiteY32" fmla="*/ 362216 h 1146608"/>
              <a:gd name="connsiteX33" fmla="*/ 1093001 w 1145140"/>
              <a:gd name="connsiteY33" fmla="*/ 219713 h 1146608"/>
              <a:gd name="connsiteX34" fmla="*/ 1098039 w 1145140"/>
              <a:gd name="connsiteY34" fmla="*/ 192364 h 1146608"/>
              <a:gd name="connsiteX35" fmla="*/ 1075368 w 1145140"/>
              <a:gd name="connsiteY35" fmla="*/ 176890 h 1146608"/>
              <a:gd name="connsiteX36" fmla="*/ 444862 w 1145140"/>
              <a:gd name="connsiteY36" fmla="*/ 121443 h 1146608"/>
              <a:gd name="connsiteX37" fmla="*/ 579942 w 1145140"/>
              <a:gd name="connsiteY37" fmla="*/ 121443 h 1146608"/>
              <a:gd name="connsiteX38" fmla="*/ 622447 w 1145140"/>
              <a:gd name="connsiteY38" fmla="*/ 163918 h 1146608"/>
              <a:gd name="connsiteX39" fmla="*/ 622447 w 1145140"/>
              <a:gd name="connsiteY39" fmla="*/ 220792 h 1146608"/>
              <a:gd name="connsiteX40" fmla="*/ 655947 w 1145140"/>
              <a:gd name="connsiteY40" fmla="*/ 230870 h 1146608"/>
              <a:gd name="connsiteX41" fmla="*/ 669275 w 1145140"/>
              <a:gd name="connsiteY41" fmla="*/ 259667 h 1146608"/>
              <a:gd name="connsiteX42" fmla="*/ 640818 w 1145140"/>
              <a:gd name="connsiteY42" fmla="*/ 273346 h 1146608"/>
              <a:gd name="connsiteX43" fmla="*/ 609120 w 1145140"/>
              <a:gd name="connsiteY43" fmla="*/ 263627 h 1146608"/>
              <a:gd name="connsiteX44" fmla="*/ 577421 w 1145140"/>
              <a:gd name="connsiteY44" fmla="*/ 222591 h 1146608"/>
              <a:gd name="connsiteX45" fmla="*/ 577421 w 1145140"/>
              <a:gd name="connsiteY45" fmla="*/ 166438 h 1146608"/>
              <a:gd name="connsiteX46" fmla="*/ 447384 w 1145140"/>
              <a:gd name="connsiteY46" fmla="*/ 166438 h 1146608"/>
              <a:gd name="connsiteX47" fmla="*/ 447384 w 1145140"/>
              <a:gd name="connsiteY47" fmla="*/ 222591 h 1146608"/>
              <a:gd name="connsiteX48" fmla="*/ 415685 w 1145140"/>
              <a:gd name="connsiteY48" fmla="*/ 263627 h 1146608"/>
              <a:gd name="connsiteX49" fmla="*/ 319148 w 1145140"/>
              <a:gd name="connsiteY49" fmla="*/ 303942 h 1146608"/>
              <a:gd name="connsiteX50" fmla="*/ 267998 w 1145140"/>
              <a:gd name="connsiteY50" fmla="*/ 297103 h 1146608"/>
              <a:gd name="connsiteX51" fmla="*/ 228014 w 1145140"/>
              <a:gd name="connsiteY51" fmla="*/ 257148 h 1146608"/>
              <a:gd name="connsiteX52" fmla="*/ 135440 w 1145140"/>
              <a:gd name="connsiteY52" fmla="*/ 349297 h 1146608"/>
              <a:gd name="connsiteX53" fmla="*/ 175783 w 1145140"/>
              <a:gd name="connsiteY53" fmla="*/ 389613 h 1146608"/>
              <a:gd name="connsiteX54" fmla="*/ 182627 w 1145140"/>
              <a:gd name="connsiteY54" fmla="*/ 440727 h 1146608"/>
              <a:gd name="connsiteX55" fmla="*/ 142644 w 1145140"/>
              <a:gd name="connsiteY55" fmla="*/ 537196 h 1146608"/>
              <a:gd name="connsiteX56" fmla="*/ 101580 w 1145140"/>
              <a:gd name="connsiteY56" fmla="*/ 568513 h 1146608"/>
              <a:gd name="connsiteX57" fmla="*/ 44666 w 1145140"/>
              <a:gd name="connsiteY57" fmla="*/ 568513 h 1146608"/>
              <a:gd name="connsiteX58" fmla="*/ 44666 w 1145140"/>
              <a:gd name="connsiteY58" fmla="*/ 699178 h 1146608"/>
              <a:gd name="connsiteX59" fmla="*/ 101580 w 1145140"/>
              <a:gd name="connsiteY59" fmla="*/ 699178 h 1146608"/>
              <a:gd name="connsiteX60" fmla="*/ 142644 w 1145140"/>
              <a:gd name="connsiteY60" fmla="*/ 730495 h 1146608"/>
              <a:gd name="connsiteX61" fmla="*/ 182627 w 1145140"/>
              <a:gd name="connsiteY61" fmla="*/ 826964 h 1146608"/>
              <a:gd name="connsiteX62" fmla="*/ 175783 w 1145140"/>
              <a:gd name="connsiteY62" fmla="*/ 878078 h 1146608"/>
              <a:gd name="connsiteX63" fmla="*/ 135440 w 1145140"/>
              <a:gd name="connsiteY63" fmla="*/ 918394 h 1146608"/>
              <a:gd name="connsiteX64" fmla="*/ 228014 w 1145140"/>
              <a:gd name="connsiteY64" fmla="*/ 1010903 h 1146608"/>
              <a:gd name="connsiteX65" fmla="*/ 268358 w 1145140"/>
              <a:gd name="connsiteY65" fmla="*/ 970228 h 1146608"/>
              <a:gd name="connsiteX66" fmla="*/ 319508 w 1145140"/>
              <a:gd name="connsiteY66" fmla="*/ 963749 h 1146608"/>
              <a:gd name="connsiteX67" fmla="*/ 415685 w 1145140"/>
              <a:gd name="connsiteY67" fmla="*/ 1003704 h 1146608"/>
              <a:gd name="connsiteX68" fmla="*/ 447384 w 1145140"/>
              <a:gd name="connsiteY68" fmla="*/ 1044380 h 1146608"/>
              <a:gd name="connsiteX69" fmla="*/ 447384 w 1145140"/>
              <a:gd name="connsiteY69" fmla="*/ 1101613 h 1146608"/>
              <a:gd name="connsiteX70" fmla="*/ 577781 w 1145140"/>
              <a:gd name="connsiteY70" fmla="*/ 1101613 h 1146608"/>
              <a:gd name="connsiteX71" fmla="*/ 577781 w 1145140"/>
              <a:gd name="connsiteY71" fmla="*/ 1044740 h 1146608"/>
              <a:gd name="connsiteX72" fmla="*/ 609120 w 1145140"/>
              <a:gd name="connsiteY72" fmla="*/ 1003704 h 1146608"/>
              <a:gd name="connsiteX73" fmla="*/ 705657 w 1145140"/>
              <a:gd name="connsiteY73" fmla="*/ 964109 h 1146608"/>
              <a:gd name="connsiteX74" fmla="*/ 756807 w 1145140"/>
              <a:gd name="connsiteY74" fmla="*/ 970588 h 1146608"/>
              <a:gd name="connsiteX75" fmla="*/ 797150 w 1145140"/>
              <a:gd name="connsiteY75" fmla="*/ 1010903 h 1146608"/>
              <a:gd name="connsiteX76" fmla="*/ 889365 w 1145140"/>
              <a:gd name="connsiteY76" fmla="*/ 918394 h 1146608"/>
              <a:gd name="connsiteX77" fmla="*/ 849381 w 1145140"/>
              <a:gd name="connsiteY77" fmla="*/ 878438 h 1146608"/>
              <a:gd name="connsiteX78" fmla="*/ 842897 w 1145140"/>
              <a:gd name="connsiteY78" fmla="*/ 827324 h 1146608"/>
              <a:gd name="connsiteX79" fmla="*/ 882881 w 1145140"/>
              <a:gd name="connsiteY79" fmla="*/ 730495 h 1146608"/>
              <a:gd name="connsiteX80" fmla="*/ 923945 w 1145140"/>
              <a:gd name="connsiteY80" fmla="*/ 699178 h 1146608"/>
              <a:gd name="connsiteX81" fmla="*/ 980138 w 1145140"/>
              <a:gd name="connsiteY81" fmla="*/ 699178 h 1146608"/>
              <a:gd name="connsiteX82" fmla="*/ 980138 w 1145140"/>
              <a:gd name="connsiteY82" fmla="*/ 568513 h 1146608"/>
              <a:gd name="connsiteX83" fmla="*/ 923945 w 1145140"/>
              <a:gd name="connsiteY83" fmla="*/ 568513 h 1146608"/>
              <a:gd name="connsiteX84" fmla="*/ 882881 w 1145140"/>
              <a:gd name="connsiteY84" fmla="*/ 537196 h 1146608"/>
              <a:gd name="connsiteX85" fmla="*/ 873155 w 1145140"/>
              <a:gd name="connsiteY85" fmla="*/ 504800 h 1146608"/>
              <a:gd name="connsiteX86" fmla="*/ 886483 w 1145140"/>
              <a:gd name="connsiteY86" fmla="*/ 476363 h 1146608"/>
              <a:gd name="connsiteX87" fmla="*/ 915300 w 1145140"/>
              <a:gd name="connsiteY87" fmla="*/ 489681 h 1146608"/>
              <a:gd name="connsiteX88" fmla="*/ 925746 w 1145140"/>
              <a:gd name="connsiteY88" fmla="*/ 523878 h 1146608"/>
              <a:gd name="connsiteX89" fmla="*/ 982660 w 1145140"/>
              <a:gd name="connsiteY89" fmla="*/ 523878 h 1146608"/>
              <a:gd name="connsiteX90" fmla="*/ 1025165 w 1145140"/>
              <a:gd name="connsiteY90" fmla="*/ 565993 h 1146608"/>
              <a:gd name="connsiteX91" fmla="*/ 1025165 w 1145140"/>
              <a:gd name="connsiteY91" fmla="*/ 701698 h 1146608"/>
              <a:gd name="connsiteX92" fmla="*/ 982660 w 1145140"/>
              <a:gd name="connsiteY92" fmla="*/ 743813 h 1146608"/>
              <a:gd name="connsiteX93" fmla="*/ 925746 w 1145140"/>
              <a:gd name="connsiteY93" fmla="*/ 743813 h 1146608"/>
              <a:gd name="connsiteX94" fmla="*/ 882521 w 1145140"/>
              <a:gd name="connsiteY94" fmla="*/ 848202 h 1146608"/>
              <a:gd name="connsiteX95" fmla="*/ 922865 w 1145140"/>
              <a:gd name="connsiteY95" fmla="*/ 888517 h 1146608"/>
              <a:gd name="connsiteX96" fmla="*/ 922865 w 1145140"/>
              <a:gd name="connsiteY96" fmla="*/ 948271 h 1146608"/>
              <a:gd name="connsiteX97" fmla="*/ 827048 w 1145140"/>
              <a:gd name="connsiteY97" fmla="*/ 1044020 h 1146608"/>
              <a:gd name="connsiteX98" fmla="*/ 766893 w 1145140"/>
              <a:gd name="connsiteY98" fmla="*/ 1044020 h 1146608"/>
              <a:gd name="connsiteX99" fmla="*/ 726549 w 1145140"/>
              <a:gd name="connsiteY99" fmla="*/ 1003704 h 1146608"/>
              <a:gd name="connsiteX100" fmla="*/ 622447 w 1145140"/>
              <a:gd name="connsiteY100" fmla="*/ 1046539 h 1146608"/>
              <a:gd name="connsiteX101" fmla="*/ 622447 w 1145140"/>
              <a:gd name="connsiteY101" fmla="*/ 1104133 h 1146608"/>
              <a:gd name="connsiteX102" fmla="*/ 579942 w 1145140"/>
              <a:gd name="connsiteY102" fmla="*/ 1146608 h 1146608"/>
              <a:gd name="connsiteX103" fmla="*/ 444862 w 1145140"/>
              <a:gd name="connsiteY103" fmla="*/ 1146608 h 1146608"/>
              <a:gd name="connsiteX104" fmla="*/ 402357 w 1145140"/>
              <a:gd name="connsiteY104" fmla="*/ 1104133 h 1146608"/>
              <a:gd name="connsiteX105" fmla="*/ 402357 w 1145140"/>
              <a:gd name="connsiteY105" fmla="*/ 1046539 h 1146608"/>
              <a:gd name="connsiteX106" fmla="*/ 298616 w 1145140"/>
              <a:gd name="connsiteY106" fmla="*/ 1003344 h 1146608"/>
              <a:gd name="connsiteX107" fmla="*/ 257552 w 1145140"/>
              <a:gd name="connsiteY107" fmla="*/ 1044020 h 1146608"/>
              <a:gd name="connsiteX108" fmla="*/ 197756 w 1145140"/>
              <a:gd name="connsiteY108" fmla="*/ 1044020 h 1146608"/>
              <a:gd name="connsiteX109" fmla="*/ 101940 w 1145140"/>
              <a:gd name="connsiteY109" fmla="*/ 948271 h 1146608"/>
              <a:gd name="connsiteX110" fmla="*/ 101940 w 1145140"/>
              <a:gd name="connsiteY110" fmla="*/ 888517 h 1146608"/>
              <a:gd name="connsiteX111" fmla="*/ 143004 w 1145140"/>
              <a:gd name="connsiteY111" fmla="*/ 847842 h 1146608"/>
              <a:gd name="connsiteX112" fmla="*/ 99779 w 1145140"/>
              <a:gd name="connsiteY112" fmla="*/ 743813 h 1146608"/>
              <a:gd name="connsiteX113" fmla="*/ 42145 w 1145140"/>
              <a:gd name="connsiteY113" fmla="*/ 743813 h 1146608"/>
              <a:gd name="connsiteX114" fmla="*/ 0 w 1145140"/>
              <a:gd name="connsiteY114" fmla="*/ 701698 h 1146608"/>
              <a:gd name="connsiteX115" fmla="*/ 0 w 1145140"/>
              <a:gd name="connsiteY115" fmla="*/ 565993 h 1146608"/>
              <a:gd name="connsiteX116" fmla="*/ 42145 w 1145140"/>
              <a:gd name="connsiteY116" fmla="*/ 523878 h 1146608"/>
              <a:gd name="connsiteX117" fmla="*/ 99779 w 1145140"/>
              <a:gd name="connsiteY117" fmla="*/ 523878 h 1146608"/>
              <a:gd name="connsiteX118" fmla="*/ 142644 w 1145140"/>
              <a:gd name="connsiteY118" fmla="*/ 419849 h 1146608"/>
              <a:gd name="connsiteX119" fmla="*/ 101940 w 1145140"/>
              <a:gd name="connsiteY119" fmla="*/ 379174 h 1146608"/>
              <a:gd name="connsiteX120" fmla="*/ 101940 w 1145140"/>
              <a:gd name="connsiteY120" fmla="*/ 319421 h 1146608"/>
              <a:gd name="connsiteX121" fmla="*/ 197756 w 1145140"/>
              <a:gd name="connsiteY121" fmla="*/ 223671 h 1146608"/>
              <a:gd name="connsiteX122" fmla="*/ 257552 w 1145140"/>
              <a:gd name="connsiteY122" fmla="*/ 223671 h 1146608"/>
              <a:gd name="connsiteX123" fmla="*/ 298256 w 1145140"/>
              <a:gd name="connsiteY123" fmla="*/ 264347 h 1146608"/>
              <a:gd name="connsiteX124" fmla="*/ 402357 w 1145140"/>
              <a:gd name="connsiteY124" fmla="*/ 220792 h 1146608"/>
              <a:gd name="connsiteX125" fmla="*/ 402357 w 1145140"/>
              <a:gd name="connsiteY125" fmla="*/ 163918 h 1146608"/>
              <a:gd name="connsiteX126" fmla="*/ 444862 w 1145140"/>
              <a:gd name="connsiteY126" fmla="*/ 121443 h 1146608"/>
              <a:gd name="connsiteX127" fmla="*/ 941862 w 1145140"/>
              <a:gd name="connsiteY127" fmla="*/ 44823 h 1146608"/>
              <a:gd name="connsiteX128" fmla="*/ 925668 w 1145140"/>
              <a:gd name="connsiteY128" fmla="*/ 52380 h 1146608"/>
              <a:gd name="connsiteX129" fmla="*/ 782805 w 1145140"/>
              <a:gd name="connsiteY129" fmla="*/ 194883 h 1146608"/>
              <a:gd name="connsiteX130" fmla="*/ 782805 w 1145140"/>
              <a:gd name="connsiteY130" fmla="*/ 330548 h 1146608"/>
              <a:gd name="connsiteX131" fmla="*/ 845780 w 1145140"/>
              <a:gd name="connsiteY131" fmla="*/ 267574 h 1146608"/>
              <a:gd name="connsiteX132" fmla="*/ 968131 w 1145140"/>
              <a:gd name="connsiteY132" fmla="*/ 145222 h 1146608"/>
              <a:gd name="connsiteX133" fmla="*/ 968131 w 1145140"/>
              <a:gd name="connsiteY133" fmla="*/ 70013 h 1146608"/>
              <a:gd name="connsiteX134" fmla="*/ 952657 w 1145140"/>
              <a:gd name="connsiteY134" fmla="*/ 46982 h 1146608"/>
              <a:gd name="connsiteX135" fmla="*/ 941862 w 1145140"/>
              <a:gd name="connsiteY135" fmla="*/ 44823 h 1146608"/>
              <a:gd name="connsiteX136" fmla="*/ 929672 w 1145140"/>
              <a:gd name="connsiteY136" fmla="*/ 1280 h 1146608"/>
              <a:gd name="connsiteX137" fmla="*/ 969930 w 1145140"/>
              <a:gd name="connsiteY137" fmla="*/ 5598 h 1146608"/>
              <a:gd name="connsiteX138" fmla="*/ 1012753 w 1145140"/>
              <a:gd name="connsiteY138" fmla="*/ 69653 h 1146608"/>
              <a:gd name="connsiteX139" fmla="*/ 1013113 w 1145140"/>
              <a:gd name="connsiteY139" fmla="*/ 132268 h 1146608"/>
              <a:gd name="connsiteX140" fmla="*/ 1075368 w 1145140"/>
              <a:gd name="connsiteY140" fmla="*/ 132268 h 1146608"/>
              <a:gd name="connsiteX141" fmla="*/ 1139783 w 1145140"/>
              <a:gd name="connsiteY141" fmla="*/ 175450 h 1146608"/>
              <a:gd name="connsiteX142" fmla="*/ 1124669 w 1145140"/>
              <a:gd name="connsiteY142" fmla="*/ 251380 h 1146608"/>
              <a:gd name="connsiteX143" fmla="*/ 975328 w 1145140"/>
              <a:gd name="connsiteY143" fmla="*/ 400720 h 1146608"/>
              <a:gd name="connsiteX144" fmla="*/ 959854 w 1145140"/>
              <a:gd name="connsiteY144" fmla="*/ 407198 h 1146608"/>
              <a:gd name="connsiteX145" fmla="*/ 769490 w 1145140"/>
              <a:gd name="connsiteY145" fmla="*/ 407198 h 1146608"/>
              <a:gd name="connsiteX146" fmla="*/ 745380 w 1145140"/>
              <a:gd name="connsiteY146" fmla="*/ 431308 h 1146608"/>
              <a:gd name="connsiteX147" fmla="*/ 819870 w 1145140"/>
              <a:gd name="connsiteY147" fmla="*/ 610516 h 1146608"/>
              <a:gd name="connsiteX148" fmla="*/ 845780 w 1145140"/>
              <a:gd name="connsiteY148" fmla="*/ 610516 h 1146608"/>
              <a:gd name="connsiteX149" fmla="*/ 868451 w 1145140"/>
              <a:gd name="connsiteY149" fmla="*/ 633188 h 1146608"/>
              <a:gd name="connsiteX150" fmla="*/ 845780 w 1145140"/>
              <a:gd name="connsiteY150" fmla="*/ 655499 h 1146608"/>
              <a:gd name="connsiteX151" fmla="*/ 819870 w 1145140"/>
              <a:gd name="connsiteY151" fmla="*/ 655499 h 1146608"/>
              <a:gd name="connsiteX152" fmla="*/ 730266 w 1145140"/>
              <a:gd name="connsiteY152" fmla="*/ 851261 h 1146608"/>
              <a:gd name="connsiteX153" fmla="*/ 534144 w 1145140"/>
              <a:gd name="connsiteY153" fmla="*/ 941225 h 1146608"/>
              <a:gd name="connsiteX154" fmla="*/ 534144 w 1145140"/>
              <a:gd name="connsiteY154" fmla="*/ 967134 h 1146608"/>
              <a:gd name="connsiteX155" fmla="*/ 511833 w 1145140"/>
              <a:gd name="connsiteY155" fmla="*/ 989445 h 1146608"/>
              <a:gd name="connsiteX156" fmla="*/ 489882 w 1145140"/>
              <a:gd name="connsiteY156" fmla="*/ 967134 h 1146608"/>
              <a:gd name="connsiteX157" fmla="*/ 489882 w 1145140"/>
              <a:gd name="connsiteY157" fmla="*/ 941225 h 1146608"/>
              <a:gd name="connsiteX158" fmla="*/ 293760 w 1145140"/>
              <a:gd name="connsiteY158" fmla="*/ 851261 h 1146608"/>
              <a:gd name="connsiteX159" fmla="*/ 204515 w 1145140"/>
              <a:gd name="connsiteY159" fmla="*/ 655499 h 1146608"/>
              <a:gd name="connsiteX160" fmla="*/ 178246 w 1145140"/>
              <a:gd name="connsiteY160" fmla="*/ 655499 h 1146608"/>
              <a:gd name="connsiteX161" fmla="*/ 155575 w 1145140"/>
              <a:gd name="connsiteY161" fmla="*/ 633188 h 1146608"/>
              <a:gd name="connsiteX162" fmla="*/ 178246 w 1145140"/>
              <a:gd name="connsiteY162" fmla="*/ 610516 h 1146608"/>
              <a:gd name="connsiteX163" fmla="*/ 204515 w 1145140"/>
              <a:gd name="connsiteY163" fmla="*/ 610516 h 1146608"/>
              <a:gd name="connsiteX164" fmla="*/ 233304 w 1145140"/>
              <a:gd name="connsiteY164" fmla="*/ 500760 h 1146608"/>
              <a:gd name="connsiteX165" fmla="*/ 263172 w 1145140"/>
              <a:gd name="connsiteY165" fmla="*/ 489965 h 1146608"/>
              <a:gd name="connsiteX166" fmla="*/ 273608 w 1145140"/>
              <a:gd name="connsiteY166" fmla="*/ 519833 h 1146608"/>
              <a:gd name="connsiteX167" fmla="*/ 249137 w 1145140"/>
              <a:gd name="connsiteY167" fmla="*/ 610516 h 1146608"/>
              <a:gd name="connsiteX168" fmla="*/ 269289 w 1145140"/>
              <a:gd name="connsiteY168" fmla="*/ 610516 h 1146608"/>
              <a:gd name="connsiteX169" fmla="*/ 291601 w 1145140"/>
              <a:gd name="connsiteY169" fmla="*/ 633188 h 1146608"/>
              <a:gd name="connsiteX170" fmla="*/ 269289 w 1145140"/>
              <a:gd name="connsiteY170" fmla="*/ 655499 h 1146608"/>
              <a:gd name="connsiteX171" fmla="*/ 249497 w 1145140"/>
              <a:gd name="connsiteY171" fmla="*/ 655499 h 1146608"/>
              <a:gd name="connsiteX172" fmla="*/ 325787 w 1145140"/>
              <a:gd name="connsiteY172" fmla="*/ 819593 h 1146608"/>
              <a:gd name="connsiteX173" fmla="*/ 489882 w 1145140"/>
              <a:gd name="connsiteY173" fmla="*/ 895883 h 1146608"/>
              <a:gd name="connsiteX174" fmla="*/ 489882 w 1145140"/>
              <a:gd name="connsiteY174" fmla="*/ 876091 h 1146608"/>
              <a:gd name="connsiteX175" fmla="*/ 511833 w 1145140"/>
              <a:gd name="connsiteY175" fmla="*/ 853780 h 1146608"/>
              <a:gd name="connsiteX176" fmla="*/ 534144 w 1145140"/>
              <a:gd name="connsiteY176" fmla="*/ 876091 h 1146608"/>
              <a:gd name="connsiteX177" fmla="*/ 534144 w 1145140"/>
              <a:gd name="connsiteY177" fmla="*/ 895883 h 1146608"/>
              <a:gd name="connsiteX178" fmla="*/ 698599 w 1145140"/>
              <a:gd name="connsiteY178" fmla="*/ 819593 h 1146608"/>
              <a:gd name="connsiteX179" fmla="*/ 774888 w 1145140"/>
              <a:gd name="connsiteY179" fmla="*/ 655499 h 1146608"/>
              <a:gd name="connsiteX180" fmla="*/ 755096 w 1145140"/>
              <a:gd name="connsiteY180" fmla="*/ 655499 h 1146608"/>
              <a:gd name="connsiteX181" fmla="*/ 732785 w 1145140"/>
              <a:gd name="connsiteY181" fmla="*/ 633188 h 1146608"/>
              <a:gd name="connsiteX182" fmla="*/ 755096 w 1145140"/>
              <a:gd name="connsiteY182" fmla="*/ 610516 h 1146608"/>
              <a:gd name="connsiteX183" fmla="*/ 774888 w 1145140"/>
              <a:gd name="connsiteY183" fmla="*/ 610516 h 1146608"/>
              <a:gd name="connsiteX184" fmla="*/ 713713 w 1145140"/>
              <a:gd name="connsiteY184" fmla="*/ 462975 h 1146608"/>
              <a:gd name="connsiteX185" fmla="*/ 650018 w 1145140"/>
              <a:gd name="connsiteY185" fmla="*/ 526670 h 1146608"/>
              <a:gd name="connsiteX186" fmla="*/ 686364 w 1145140"/>
              <a:gd name="connsiteY186" fmla="*/ 633188 h 1146608"/>
              <a:gd name="connsiteX187" fmla="*/ 511833 w 1145140"/>
              <a:gd name="connsiteY187" fmla="*/ 807358 h 1146608"/>
              <a:gd name="connsiteX188" fmla="*/ 337662 w 1145140"/>
              <a:gd name="connsiteY188" fmla="*/ 633188 h 1146608"/>
              <a:gd name="connsiteX189" fmla="*/ 511833 w 1145140"/>
              <a:gd name="connsiteY189" fmla="*/ 458657 h 1146608"/>
              <a:gd name="connsiteX190" fmla="*/ 618351 w 1145140"/>
              <a:gd name="connsiteY190" fmla="*/ 495003 h 1146608"/>
              <a:gd name="connsiteX191" fmla="*/ 682045 w 1145140"/>
              <a:gd name="connsiteY191" fmla="*/ 431308 h 1146608"/>
              <a:gd name="connsiteX192" fmla="*/ 534144 w 1145140"/>
              <a:gd name="connsiteY192" fmla="*/ 370133 h 1146608"/>
              <a:gd name="connsiteX193" fmla="*/ 534144 w 1145140"/>
              <a:gd name="connsiteY193" fmla="*/ 389925 h 1146608"/>
              <a:gd name="connsiteX194" fmla="*/ 511833 w 1145140"/>
              <a:gd name="connsiteY194" fmla="*/ 412236 h 1146608"/>
              <a:gd name="connsiteX195" fmla="*/ 489882 w 1145140"/>
              <a:gd name="connsiteY195" fmla="*/ 389925 h 1146608"/>
              <a:gd name="connsiteX196" fmla="*/ 489882 w 1145140"/>
              <a:gd name="connsiteY196" fmla="*/ 370133 h 1146608"/>
              <a:gd name="connsiteX197" fmla="*/ 395239 w 1145140"/>
              <a:gd name="connsiteY197" fmla="*/ 396042 h 1146608"/>
              <a:gd name="connsiteX198" fmla="*/ 365371 w 1145140"/>
              <a:gd name="connsiteY198" fmla="*/ 385966 h 1146608"/>
              <a:gd name="connsiteX199" fmla="*/ 375447 w 1145140"/>
              <a:gd name="connsiteY199" fmla="*/ 356098 h 1146608"/>
              <a:gd name="connsiteX200" fmla="*/ 489882 w 1145140"/>
              <a:gd name="connsiteY200" fmla="*/ 325151 h 1146608"/>
              <a:gd name="connsiteX201" fmla="*/ 489882 w 1145140"/>
              <a:gd name="connsiteY201" fmla="*/ 298881 h 1146608"/>
              <a:gd name="connsiteX202" fmla="*/ 511833 w 1145140"/>
              <a:gd name="connsiteY202" fmla="*/ 276570 h 1146608"/>
              <a:gd name="connsiteX203" fmla="*/ 534144 w 1145140"/>
              <a:gd name="connsiteY203" fmla="*/ 298881 h 1146608"/>
              <a:gd name="connsiteX204" fmla="*/ 534144 w 1145140"/>
              <a:gd name="connsiteY204" fmla="*/ 325151 h 1146608"/>
              <a:gd name="connsiteX205" fmla="*/ 713713 w 1145140"/>
              <a:gd name="connsiteY205" fmla="*/ 399641 h 1146608"/>
              <a:gd name="connsiteX206" fmla="*/ 738183 w 1145140"/>
              <a:gd name="connsiteY206" fmla="*/ 375530 h 1146608"/>
              <a:gd name="connsiteX207" fmla="*/ 738183 w 1145140"/>
              <a:gd name="connsiteY207" fmla="*/ 185526 h 1146608"/>
              <a:gd name="connsiteX208" fmla="*/ 744660 w 1145140"/>
              <a:gd name="connsiteY208" fmla="*/ 169693 h 1146608"/>
              <a:gd name="connsiteX209" fmla="*/ 894001 w 1145140"/>
              <a:gd name="connsiteY209" fmla="*/ 20712 h 1146608"/>
              <a:gd name="connsiteX210" fmla="*/ 929672 w 1145140"/>
              <a:gd name="connsiteY210" fmla="*/ 1280 h 11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145140" h="1146608">
                <a:moveTo>
                  <a:pt x="509588" y="613568"/>
                </a:moveTo>
                <a:cubicBezTo>
                  <a:pt x="515324" y="613568"/>
                  <a:pt x="521059" y="615702"/>
                  <a:pt x="525002" y="619969"/>
                </a:cubicBezTo>
                <a:cubicBezTo>
                  <a:pt x="529304" y="624236"/>
                  <a:pt x="531455" y="629926"/>
                  <a:pt x="531455" y="635615"/>
                </a:cubicBezTo>
                <a:cubicBezTo>
                  <a:pt x="531455" y="641661"/>
                  <a:pt x="529304" y="646995"/>
                  <a:pt x="525002" y="651262"/>
                </a:cubicBezTo>
                <a:cubicBezTo>
                  <a:pt x="521059" y="655173"/>
                  <a:pt x="515324" y="657663"/>
                  <a:pt x="509588" y="657663"/>
                </a:cubicBezTo>
                <a:cubicBezTo>
                  <a:pt x="503494" y="657663"/>
                  <a:pt x="497759" y="655173"/>
                  <a:pt x="493816" y="651262"/>
                </a:cubicBezTo>
                <a:cubicBezTo>
                  <a:pt x="489873" y="646995"/>
                  <a:pt x="487363" y="641661"/>
                  <a:pt x="487363" y="635615"/>
                </a:cubicBezTo>
                <a:cubicBezTo>
                  <a:pt x="487363" y="629926"/>
                  <a:pt x="489873" y="624236"/>
                  <a:pt x="493816" y="619969"/>
                </a:cubicBezTo>
                <a:cubicBezTo>
                  <a:pt x="497759" y="615702"/>
                  <a:pt x="503494" y="613568"/>
                  <a:pt x="509588" y="613568"/>
                </a:cubicBezTo>
                <a:close/>
                <a:moveTo>
                  <a:pt x="511833" y="503279"/>
                </a:moveTo>
                <a:cubicBezTo>
                  <a:pt x="440581" y="503279"/>
                  <a:pt x="382644" y="561576"/>
                  <a:pt x="382644" y="633188"/>
                </a:cubicBezTo>
                <a:cubicBezTo>
                  <a:pt x="382644" y="704439"/>
                  <a:pt x="440581" y="763096"/>
                  <a:pt x="511833" y="763096"/>
                </a:cubicBezTo>
                <a:cubicBezTo>
                  <a:pt x="583445" y="763096"/>
                  <a:pt x="641741" y="704439"/>
                  <a:pt x="641741" y="633188"/>
                </a:cubicBezTo>
                <a:cubicBezTo>
                  <a:pt x="641741" y="605478"/>
                  <a:pt x="632745" y="579929"/>
                  <a:pt x="617991" y="558697"/>
                </a:cubicBezTo>
                <a:lnTo>
                  <a:pt x="578407" y="598281"/>
                </a:lnTo>
                <a:cubicBezTo>
                  <a:pt x="574088" y="602600"/>
                  <a:pt x="568331" y="604759"/>
                  <a:pt x="562573" y="604759"/>
                </a:cubicBezTo>
                <a:cubicBezTo>
                  <a:pt x="556815" y="604759"/>
                  <a:pt x="551417" y="602600"/>
                  <a:pt x="546739" y="598281"/>
                </a:cubicBezTo>
                <a:cubicBezTo>
                  <a:pt x="538103" y="589645"/>
                  <a:pt x="538103" y="575251"/>
                  <a:pt x="546739" y="566614"/>
                </a:cubicBezTo>
                <a:lnTo>
                  <a:pt x="586683" y="527030"/>
                </a:lnTo>
                <a:cubicBezTo>
                  <a:pt x="565452" y="512276"/>
                  <a:pt x="539542" y="503279"/>
                  <a:pt x="511833" y="503279"/>
                </a:cubicBezTo>
                <a:close/>
                <a:moveTo>
                  <a:pt x="310177" y="407770"/>
                </a:moveTo>
                <a:cubicBezTo>
                  <a:pt x="315924" y="407770"/>
                  <a:pt x="321672" y="409934"/>
                  <a:pt x="325982" y="414264"/>
                </a:cubicBezTo>
                <a:cubicBezTo>
                  <a:pt x="334604" y="423284"/>
                  <a:pt x="334604" y="437355"/>
                  <a:pt x="325982" y="446014"/>
                </a:cubicBezTo>
                <a:lnTo>
                  <a:pt x="325982" y="446375"/>
                </a:lnTo>
                <a:cubicBezTo>
                  <a:pt x="321672" y="450704"/>
                  <a:pt x="315565" y="452869"/>
                  <a:pt x="310177" y="452869"/>
                </a:cubicBezTo>
                <a:cubicBezTo>
                  <a:pt x="304429" y="452869"/>
                  <a:pt x="298682" y="450704"/>
                  <a:pt x="294012" y="446375"/>
                </a:cubicBezTo>
                <a:cubicBezTo>
                  <a:pt x="285750" y="437716"/>
                  <a:pt x="285750" y="423284"/>
                  <a:pt x="294012" y="414625"/>
                </a:cubicBezTo>
                <a:lnTo>
                  <a:pt x="294371" y="414264"/>
                </a:lnTo>
                <a:cubicBezTo>
                  <a:pt x="298682" y="409934"/>
                  <a:pt x="304429" y="407770"/>
                  <a:pt x="310177" y="407770"/>
                </a:cubicBezTo>
                <a:close/>
                <a:moveTo>
                  <a:pt x="999799" y="176890"/>
                </a:moveTo>
                <a:lnTo>
                  <a:pt x="877447" y="299241"/>
                </a:lnTo>
                <a:lnTo>
                  <a:pt x="814472" y="362216"/>
                </a:lnTo>
                <a:lnTo>
                  <a:pt x="950498" y="362216"/>
                </a:lnTo>
                <a:lnTo>
                  <a:pt x="1093001" y="219713"/>
                </a:lnTo>
                <a:cubicBezTo>
                  <a:pt x="1103797" y="208917"/>
                  <a:pt x="1099839" y="195962"/>
                  <a:pt x="1098039" y="192364"/>
                </a:cubicBezTo>
                <a:cubicBezTo>
                  <a:pt x="1096960" y="188765"/>
                  <a:pt x="1090842" y="176890"/>
                  <a:pt x="1075368" y="176890"/>
                </a:cubicBezTo>
                <a:close/>
                <a:moveTo>
                  <a:pt x="444862" y="121443"/>
                </a:moveTo>
                <a:lnTo>
                  <a:pt x="579942" y="121443"/>
                </a:lnTo>
                <a:cubicBezTo>
                  <a:pt x="603356" y="121443"/>
                  <a:pt x="622447" y="140521"/>
                  <a:pt x="622447" y="163918"/>
                </a:cubicBezTo>
                <a:lnTo>
                  <a:pt x="622447" y="220792"/>
                </a:lnTo>
                <a:cubicBezTo>
                  <a:pt x="633614" y="223671"/>
                  <a:pt x="644781" y="227271"/>
                  <a:pt x="655947" y="230870"/>
                </a:cubicBezTo>
                <a:cubicBezTo>
                  <a:pt x="667474" y="235190"/>
                  <a:pt x="673598" y="247789"/>
                  <a:pt x="669275" y="259667"/>
                </a:cubicBezTo>
                <a:cubicBezTo>
                  <a:pt x="665313" y="271186"/>
                  <a:pt x="652345" y="277305"/>
                  <a:pt x="640818" y="273346"/>
                </a:cubicBezTo>
                <a:cubicBezTo>
                  <a:pt x="630372" y="269386"/>
                  <a:pt x="619926" y="266147"/>
                  <a:pt x="609120" y="263627"/>
                </a:cubicBezTo>
                <a:cubicBezTo>
                  <a:pt x="590749" y="258587"/>
                  <a:pt x="577421" y="241669"/>
                  <a:pt x="577421" y="222591"/>
                </a:cubicBezTo>
                <a:lnTo>
                  <a:pt x="577421" y="166438"/>
                </a:lnTo>
                <a:lnTo>
                  <a:pt x="447384" y="166438"/>
                </a:lnTo>
                <a:lnTo>
                  <a:pt x="447384" y="222591"/>
                </a:lnTo>
                <a:cubicBezTo>
                  <a:pt x="447384" y="242029"/>
                  <a:pt x="434416" y="258587"/>
                  <a:pt x="415685" y="263627"/>
                </a:cubicBezTo>
                <a:cubicBezTo>
                  <a:pt x="381825" y="272266"/>
                  <a:pt x="349406" y="285944"/>
                  <a:pt x="319148" y="303942"/>
                </a:cubicBezTo>
                <a:cubicBezTo>
                  <a:pt x="302578" y="313301"/>
                  <a:pt x="281686" y="310782"/>
                  <a:pt x="267998" y="297103"/>
                </a:cubicBezTo>
                <a:lnTo>
                  <a:pt x="228014" y="257148"/>
                </a:lnTo>
                <a:lnTo>
                  <a:pt x="135440" y="349297"/>
                </a:lnTo>
                <a:lnTo>
                  <a:pt x="175783" y="389613"/>
                </a:lnTo>
                <a:cubicBezTo>
                  <a:pt x="189472" y="402931"/>
                  <a:pt x="191993" y="424169"/>
                  <a:pt x="182627" y="440727"/>
                </a:cubicBezTo>
                <a:cubicBezTo>
                  <a:pt x="164617" y="470964"/>
                  <a:pt x="151289" y="503360"/>
                  <a:pt x="142644" y="537196"/>
                </a:cubicBezTo>
                <a:cubicBezTo>
                  <a:pt x="137601" y="555914"/>
                  <a:pt x="121031" y="568513"/>
                  <a:pt x="101580" y="568513"/>
                </a:cubicBezTo>
                <a:lnTo>
                  <a:pt x="44666" y="568513"/>
                </a:lnTo>
                <a:lnTo>
                  <a:pt x="44666" y="699178"/>
                </a:lnTo>
                <a:lnTo>
                  <a:pt x="101580" y="699178"/>
                </a:lnTo>
                <a:cubicBezTo>
                  <a:pt x="121031" y="699178"/>
                  <a:pt x="137961" y="712137"/>
                  <a:pt x="142644" y="730495"/>
                </a:cubicBezTo>
                <a:cubicBezTo>
                  <a:pt x="151289" y="764331"/>
                  <a:pt x="164977" y="796727"/>
                  <a:pt x="182627" y="826964"/>
                </a:cubicBezTo>
                <a:cubicBezTo>
                  <a:pt x="191993" y="843522"/>
                  <a:pt x="189832" y="864400"/>
                  <a:pt x="175783" y="878078"/>
                </a:cubicBezTo>
                <a:lnTo>
                  <a:pt x="135440" y="918394"/>
                </a:lnTo>
                <a:lnTo>
                  <a:pt x="228014" y="1010903"/>
                </a:lnTo>
                <a:lnTo>
                  <a:pt x="268358" y="970228"/>
                </a:lnTo>
                <a:cubicBezTo>
                  <a:pt x="282046" y="956910"/>
                  <a:pt x="302938" y="954030"/>
                  <a:pt x="319508" y="963749"/>
                </a:cubicBezTo>
                <a:cubicBezTo>
                  <a:pt x="349406" y="981387"/>
                  <a:pt x="382185" y="994705"/>
                  <a:pt x="415685" y="1003704"/>
                </a:cubicBezTo>
                <a:cubicBezTo>
                  <a:pt x="434416" y="1008744"/>
                  <a:pt x="447384" y="1025302"/>
                  <a:pt x="447384" y="1044380"/>
                </a:cubicBezTo>
                <a:lnTo>
                  <a:pt x="447384" y="1101613"/>
                </a:lnTo>
                <a:lnTo>
                  <a:pt x="577781" y="1101613"/>
                </a:lnTo>
                <a:lnTo>
                  <a:pt x="577781" y="1044740"/>
                </a:lnTo>
                <a:cubicBezTo>
                  <a:pt x="577781" y="1025662"/>
                  <a:pt x="590749" y="1008744"/>
                  <a:pt x="609120" y="1003704"/>
                </a:cubicBezTo>
                <a:cubicBezTo>
                  <a:pt x="642980" y="995065"/>
                  <a:pt x="675399" y="981387"/>
                  <a:pt x="705657" y="964109"/>
                </a:cubicBezTo>
                <a:cubicBezTo>
                  <a:pt x="722226" y="954390"/>
                  <a:pt x="743119" y="956910"/>
                  <a:pt x="756807" y="970588"/>
                </a:cubicBezTo>
                <a:lnTo>
                  <a:pt x="797150" y="1010903"/>
                </a:lnTo>
                <a:lnTo>
                  <a:pt x="889365" y="918394"/>
                </a:lnTo>
                <a:lnTo>
                  <a:pt x="849381" y="878438"/>
                </a:lnTo>
                <a:cubicBezTo>
                  <a:pt x="835693" y="864760"/>
                  <a:pt x="833172" y="843882"/>
                  <a:pt x="842897" y="827324"/>
                </a:cubicBezTo>
                <a:cubicBezTo>
                  <a:pt x="860548" y="797087"/>
                  <a:pt x="873876" y="764691"/>
                  <a:pt x="882881" y="730495"/>
                </a:cubicBezTo>
                <a:cubicBezTo>
                  <a:pt x="887564" y="712137"/>
                  <a:pt x="904494" y="699178"/>
                  <a:pt x="923945" y="699178"/>
                </a:cubicBezTo>
                <a:lnTo>
                  <a:pt x="980138" y="699178"/>
                </a:lnTo>
                <a:lnTo>
                  <a:pt x="980138" y="568513"/>
                </a:lnTo>
                <a:lnTo>
                  <a:pt x="923945" y="568513"/>
                </a:lnTo>
                <a:cubicBezTo>
                  <a:pt x="904494" y="568513"/>
                  <a:pt x="887924" y="555914"/>
                  <a:pt x="882881" y="537196"/>
                </a:cubicBezTo>
                <a:cubicBezTo>
                  <a:pt x="879999" y="526037"/>
                  <a:pt x="876757" y="515239"/>
                  <a:pt x="873155" y="504800"/>
                </a:cubicBezTo>
                <a:cubicBezTo>
                  <a:pt x="868833" y="493281"/>
                  <a:pt x="874956" y="480323"/>
                  <a:pt x="886483" y="476363"/>
                </a:cubicBezTo>
                <a:cubicBezTo>
                  <a:pt x="898370" y="472043"/>
                  <a:pt x="910978" y="478163"/>
                  <a:pt x="915300" y="489681"/>
                </a:cubicBezTo>
                <a:cubicBezTo>
                  <a:pt x="919263" y="500840"/>
                  <a:pt x="922865" y="512359"/>
                  <a:pt x="925746" y="523878"/>
                </a:cubicBezTo>
                <a:lnTo>
                  <a:pt x="982660" y="523878"/>
                </a:lnTo>
                <a:cubicBezTo>
                  <a:pt x="1006074" y="523878"/>
                  <a:pt x="1025165" y="542955"/>
                  <a:pt x="1025165" y="565993"/>
                </a:cubicBezTo>
                <a:lnTo>
                  <a:pt x="1025165" y="701698"/>
                </a:lnTo>
                <a:cubicBezTo>
                  <a:pt x="1025165" y="724736"/>
                  <a:pt x="1006074" y="743813"/>
                  <a:pt x="982660" y="743813"/>
                </a:cubicBezTo>
                <a:lnTo>
                  <a:pt x="925746" y="743813"/>
                </a:lnTo>
                <a:cubicBezTo>
                  <a:pt x="916021" y="780529"/>
                  <a:pt x="901252" y="815445"/>
                  <a:pt x="882521" y="848202"/>
                </a:cubicBezTo>
                <a:lnTo>
                  <a:pt x="922865" y="888517"/>
                </a:lnTo>
                <a:cubicBezTo>
                  <a:pt x="939074" y="905075"/>
                  <a:pt x="939074" y="931712"/>
                  <a:pt x="922865" y="948271"/>
                </a:cubicBezTo>
                <a:lnTo>
                  <a:pt x="827048" y="1044020"/>
                </a:lnTo>
                <a:cubicBezTo>
                  <a:pt x="810478" y="1060578"/>
                  <a:pt x="783462" y="1060578"/>
                  <a:pt x="766893" y="1044020"/>
                </a:cubicBezTo>
                <a:lnTo>
                  <a:pt x="726549" y="1003704"/>
                </a:lnTo>
                <a:cubicBezTo>
                  <a:pt x="693770" y="1022422"/>
                  <a:pt x="658829" y="1036821"/>
                  <a:pt x="622447" y="1046539"/>
                </a:cubicBezTo>
                <a:lnTo>
                  <a:pt x="622447" y="1104133"/>
                </a:lnTo>
                <a:cubicBezTo>
                  <a:pt x="622447" y="1127530"/>
                  <a:pt x="603356" y="1146608"/>
                  <a:pt x="579942" y="1146608"/>
                </a:cubicBezTo>
                <a:lnTo>
                  <a:pt x="444862" y="1146608"/>
                </a:lnTo>
                <a:cubicBezTo>
                  <a:pt x="421448" y="1146608"/>
                  <a:pt x="402357" y="1127530"/>
                  <a:pt x="402357" y="1104133"/>
                </a:cubicBezTo>
                <a:lnTo>
                  <a:pt x="402357" y="1046539"/>
                </a:lnTo>
                <a:cubicBezTo>
                  <a:pt x="365976" y="1036821"/>
                  <a:pt x="331035" y="1022422"/>
                  <a:pt x="298616" y="1003344"/>
                </a:cubicBezTo>
                <a:lnTo>
                  <a:pt x="257552" y="1044020"/>
                </a:lnTo>
                <a:cubicBezTo>
                  <a:pt x="241342" y="1060578"/>
                  <a:pt x="214326" y="1060578"/>
                  <a:pt x="197756" y="1044020"/>
                </a:cubicBezTo>
                <a:lnTo>
                  <a:pt x="101940" y="948271"/>
                </a:lnTo>
                <a:cubicBezTo>
                  <a:pt x="85730" y="931712"/>
                  <a:pt x="85730" y="905075"/>
                  <a:pt x="101940" y="888517"/>
                </a:cubicBezTo>
                <a:lnTo>
                  <a:pt x="143004" y="847842"/>
                </a:lnTo>
                <a:cubicBezTo>
                  <a:pt x="123913" y="815085"/>
                  <a:pt x="109504" y="780169"/>
                  <a:pt x="99779" y="743813"/>
                </a:cubicBezTo>
                <a:lnTo>
                  <a:pt x="42145" y="743813"/>
                </a:lnTo>
                <a:cubicBezTo>
                  <a:pt x="19091" y="743813"/>
                  <a:pt x="0" y="724736"/>
                  <a:pt x="0" y="701698"/>
                </a:cubicBezTo>
                <a:lnTo>
                  <a:pt x="0" y="565993"/>
                </a:lnTo>
                <a:cubicBezTo>
                  <a:pt x="0" y="542955"/>
                  <a:pt x="19091" y="523878"/>
                  <a:pt x="42145" y="523878"/>
                </a:cubicBezTo>
                <a:lnTo>
                  <a:pt x="99779" y="523878"/>
                </a:lnTo>
                <a:cubicBezTo>
                  <a:pt x="109144" y="487522"/>
                  <a:pt x="123913" y="452606"/>
                  <a:pt x="142644" y="419849"/>
                </a:cubicBezTo>
                <a:lnTo>
                  <a:pt x="101940" y="379174"/>
                </a:lnTo>
                <a:cubicBezTo>
                  <a:pt x="85730" y="362616"/>
                  <a:pt x="85730" y="335979"/>
                  <a:pt x="101940" y="319421"/>
                </a:cubicBezTo>
                <a:lnTo>
                  <a:pt x="197756" y="223671"/>
                </a:lnTo>
                <a:cubicBezTo>
                  <a:pt x="214326" y="207113"/>
                  <a:pt x="241342" y="207113"/>
                  <a:pt x="257552" y="223671"/>
                </a:cubicBezTo>
                <a:lnTo>
                  <a:pt x="298256" y="264347"/>
                </a:lnTo>
                <a:cubicBezTo>
                  <a:pt x="331035" y="245269"/>
                  <a:pt x="365976" y="230511"/>
                  <a:pt x="402357" y="220792"/>
                </a:cubicBezTo>
                <a:lnTo>
                  <a:pt x="402357" y="163918"/>
                </a:lnTo>
                <a:cubicBezTo>
                  <a:pt x="402357" y="140521"/>
                  <a:pt x="421448" y="121443"/>
                  <a:pt x="444862" y="121443"/>
                </a:cubicBezTo>
                <a:close/>
                <a:moveTo>
                  <a:pt x="941862" y="44823"/>
                </a:moveTo>
                <a:cubicBezTo>
                  <a:pt x="936914" y="45003"/>
                  <a:pt x="931066" y="46802"/>
                  <a:pt x="925668" y="52380"/>
                </a:cubicBezTo>
                <a:lnTo>
                  <a:pt x="782805" y="194883"/>
                </a:lnTo>
                <a:lnTo>
                  <a:pt x="782805" y="330548"/>
                </a:lnTo>
                <a:lnTo>
                  <a:pt x="845780" y="267574"/>
                </a:lnTo>
                <a:lnTo>
                  <a:pt x="968131" y="145222"/>
                </a:lnTo>
                <a:lnTo>
                  <a:pt x="968131" y="70013"/>
                </a:lnTo>
                <a:cubicBezTo>
                  <a:pt x="968131" y="54539"/>
                  <a:pt x="956256" y="48421"/>
                  <a:pt x="952657" y="46982"/>
                </a:cubicBezTo>
                <a:cubicBezTo>
                  <a:pt x="950858" y="46082"/>
                  <a:pt x="946810" y="44643"/>
                  <a:pt x="941862" y="44823"/>
                </a:cubicBezTo>
                <a:close/>
                <a:moveTo>
                  <a:pt x="929672" y="1280"/>
                </a:moveTo>
                <a:cubicBezTo>
                  <a:pt x="942761" y="-1329"/>
                  <a:pt x="956616" y="21"/>
                  <a:pt x="969930" y="5598"/>
                </a:cubicBezTo>
                <a:cubicBezTo>
                  <a:pt x="996200" y="16394"/>
                  <a:pt x="1012753" y="41224"/>
                  <a:pt x="1012753" y="69653"/>
                </a:cubicBezTo>
                <a:lnTo>
                  <a:pt x="1013113" y="132268"/>
                </a:lnTo>
                <a:lnTo>
                  <a:pt x="1075368" y="132268"/>
                </a:lnTo>
                <a:cubicBezTo>
                  <a:pt x="1104157" y="132268"/>
                  <a:pt x="1128627" y="148821"/>
                  <a:pt x="1139783" y="175450"/>
                </a:cubicBezTo>
                <a:cubicBezTo>
                  <a:pt x="1150578" y="201720"/>
                  <a:pt x="1144821" y="230868"/>
                  <a:pt x="1124669" y="251380"/>
                </a:cubicBezTo>
                <a:lnTo>
                  <a:pt x="975328" y="400720"/>
                </a:lnTo>
                <a:cubicBezTo>
                  <a:pt x="971370" y="405039"/>
                  <a:pt x="965612" y="407198"/>
                  <a:pt x="959854" y="407198"/>
                </a:cubicBezTo>
                <a:lnTo>
                  <a:pt x="769490" y="407198"/>
                </a:lnTo>
                <a:lnTo>
                  <a:pt x="745380" y="431308"/>
                </a:lnTo>
                <a:cubicBezTo>
                  <a:pt x="789282" y="481688"/>
                  <a:pt x="814832" y="544303"/>
                  <a:pt x="819870" y="610516"/>
                </a:cubicBezTo>
                <a:lnTo>
                  <a:pt x="845780" y="610516"/>
                </a:lnTo>
                <a:cubicBezTo>
                  <a:pt x="858375" y="610516"/>
                  <a:pt x="868451" y="620593"/>
                  <a:pt x="868451" y="633188"/>
                </a:cubicBezTo>
                <a:cubicBezTo>
                  <a:pt x="868451" y="645423"/>
                  <a:pt x="858375" y="655499"/>
                  <a:pt x="845780" y="655499"/>
                </a:cubicBezTo>
                <a:lnTo>
                  <a:pt x="819870" y="655499"/>
                </a:lnTo>
                <a:cubicBezTo>
                  <a:pt x="814472" y="729629"/>
                  <a:pt x="783165" y="798362"/>
                  <a:pt x="730266" y="851261"/>
                </a:cubicBezTo>
                <a:cubicBezTo>
                  <a:pt x="677367" y="904519"/>
                  <a:pt x="608275" y="935827"/>
                  <a:pt x="534144" y="941225"/>
                </a:cubicBezTo>
                <a:lnTo>
                  <a:pt x="534144" y="967134"/>
                </a:lnTo>
                <a:cubicBezTo>
                  <a:pt x="534144" y="979369"/>
                  <a:pt x="524068" y="989445"/>
                  <a:pt x="511833" y="989445"/>
                </a:cubicBezTo>
                <a:cubicBezTo>
                  <a:pt x="499598" y="989445"/>
                  <a:pt x="489882" y="979369"/>
                  <a:pt x="489882" y="967134"/>
                </a:cubicBezTo>
                <a:lnTo>
                  <a:pt x="489882" y="941225"/>
                </a:lnTo>
                <a:cubicBezTo>
                  <a:pt x="416111" y="935827"/>
                  <a:pt x="347018" y="904519"/>
                  <a:pt x="293760" y="851261"/>
                </a:cubicBezTo>
                <a:cubicBezTo>
                  <a:pt x="240501" y="797642"/>
                  <a:pt x="209913" y="727830"/>
                  <a:pt x="204515" y="655499"/>
                </a:cubicBezTo>
                <a:lnTo>
                  <a:pt x="178246" y="655499"/>
                </a:lnTo>
                <a:cubicBezTo>
                  <a:pt x="166011" y="655499"/>
                  <a:pt x="155575" y="645423"/>
                  <a:pt x="155575" y="633188"/>
                </a:cubicBezTo>
                <a:cubicBezTo>
                  <a:pt x="155575" y="620593"/>
                  <a:pt x="166011" y="610516"/>
                  <a:pt x="178246" y="610516"/>
                </a:cubicBezTo>
                <a:lnTo>
                  <a:pt x="204515" y="610516"/>
                </a:lnTo>
                <a:cubicBezTo>
                  <a:pt x="207034" y="573451"/>
                  <a:pt x="216750" y="536026"/>
                  <a:pt x="233304" y="500760"/>
                </a:cubicBezTo>
                <a:cubicBezTo>
                  <a:pt x="238702" y="489605"/>
                  <a:pt x="252016" y="484927"/>
                  <a:pt x="263172" y="489965"/>
                </a:cubicBezTo>
                <a:cubicBezTo>
                  <a:pt x="274327" y="495362"/>
                  <a:pt x="279006" y="508677"/>
                  <a:pt x="273608" y="519833"/>
                </a:cubicBezTo>
                <a:cubicBezTo>
                  <a:pt x="259933" y="548981"/>
                  <a:pt x="252016" y="579569"/>
                  <a:pt x="249137" y="610516"/>
                </a:cubicBezTo>
                <a:lnTo>
                  <a:pt x="269289" y="610516"/>
                </a:lnTo>
                <a:cubicBezTo>
                  <a:pt x="281525" y="610516"/>
                  <a:pt x="291601" y="620593"/>
                  <a:pt x="291601" y="633188"/>
                </a:cubicBezTo>
                <a:cubicBezTo>
                  <a:pt x="291601" y="645423"/>
                  <a:pt x="281525" y="655499"/>
                  <a:pt x="269289" y="655499"/>
                </a:cubicBezTo>
                <a:lnTo>
                  <a:pt x="249497" y="655499"/>
                </a:lnTo>
                <a:cubicBezTo>
                  <a:pt x="254535" y="716315"/>
                  <a:pt x="280805" y="774611"/>
                  <a:pt x="325787" y="819593"/>
                </a:cubicBezTo>
                <a:cubicBezTo>
                  <a:pt x="371489" y="865655"/>
                  <a:pt x="429785" y="890845"/>
                  <a:pt x="489882" y="895883"/>
                </a:cubicBezTo>
                <a:lnTo>
                  <a:pt x="489882" y="876091"/>
                </a:lnTo>
                <a:cubicBezTo>
                  <a:pt x="489882" y="863856"/>
                  <a:pt x="499598" y="853780"/>
                  <a:pt x="511833" y="853780"/>
                </a:cubicBezTo>
                <a:cubicBezTo>
                  <a:pt x="524068" y="853780"/>
                  <a:pt x="534144" y="863856"/>
                  <a:pt x="534144" y="876091"/>
                </a:cubicBezTo>
                <a:lnTo>
                  <a:pt x="534144" y="895883"/>
                </a:lnTo>
                <a:cubicBezTo>
                  <a:pt x="594240" y="890845"/>
                  <a:pt x="652897" y="865655"/>
                  <a:pt x="698599" y="819593"/>
                </a:cubicBezTo>
                <a:cubicBezTo>
                  <a:pt x="744300" y="773892"/>
                  <a:pt x="769850" y="715235"/>
                  <a:pt x="774888" y="655499"/>
                </a:cubicBezTo>
                <a:lnTo>
                  <a:pt x="755096" y="655499"/>
                </a:lnTo>
                <a:cubicBezTo>
                  <a:pt x="742861" y="655499"/>
                  <a:pt x="732785" y="645423"/>
                  <a:pt x="732785" y="633188"/>
                </a:cubicBezTo>
                <a:cubicBezTo>
                  <a:pt x="732785" y="620593"/>
                  <a:pt x="742861" y="610516"/>
                  <a:pt x="755096" y="610516"/>
                </a:cubicBezTo>
                <a:lnTo>
                  <a:pt x="774888" y="610516"/>
                </a:lnTo>
                <a:cubicBezTo>
                  <a:pt x="770210" y="557618"/>
                  <a:pt x="750058" y="505798"/>
                  <a:pt x="713713" y="462975"/>
                </a:cubicBezTo>
                <a:lnTo>
                  <a:pt x="650018" y="526670"/>
                </a:lnTo>
                <a:cubicBezTo>
                  <a:pt x="672689" y="556178"/>
                  <a:pt x="686364" y="593243"/>
                  <a:pt x="686364" y="633188"/>
                </a:cubicBezTo>
                <a:cubicBezTo>
                  <a:pt x="686364" y="729269"/>
                  <a:pt x="608275" y="807358"/>
                  <a:pt x="511833" y="807358"/>
                </a:cubicBezTo>
                <a:cubicBezTo>
                  <a:pt x="416111" y="807358"/>
                  <a:pt x="337662" y="729269"/>
                  <a:pt x="337662" y="633188"/>
                </a:cubicBezTo>
                <a:cubicBezTo>
                  <a:pt x="337662" y="537106"/>
                  <a:pt x="416111" y="458657"/>
                  <a:pt x="511833" y="458657"/>
                </a:cubicBezTo>
                <a:cubicBezTo>
                  <a:pt x="552137" y="458657"/>
                  <a:pt x="588842" y="472332"/>
                  <a:pt x="618351" y="495003"/>
                </a:cubicBezTo>
                <a:lnTo>
                  <a:pt x="682045" y="431308"/>
                </a:lnTo>
                <a:cubicBezTo>
                  <a:pt x="639582" y="395322"/>
                  <a:pt x="587763" y="374451"/>
                  <a:pt x="534144" y="370133"/>
                </a:cubicBezTo>
                <a:lnTo>
                  <a:pt x="534144" y="389925"/>
                </a:lnTo>
                <a:cubicBezTo>
                  <a:pt x="534144" y="402160"/>
                  <a:pt x="524068" y="412236"/>
                  <a:pt x="511833" y="412236"/>
                </a:cubicBezTo>
                <a:cubicBezTo>
                  <a:pt x="499598" y="412236"/>
                  <a:pt x="489882" y="402160"/>
                  <a:pt x="489882" y="389925"/>
                </a:cubicBezTo>
                <a:lnTo>
                  <a:pt x="489882" y="370133"/>
                </a:lnTo>
                <a:cubicBezTo>
                  <a:pt x="457854" y="372652"/>
                  <a:pt x="425467" y="381288"/>
                  <a:pt x="395239" y="396042"/>
                </a:cubicBezTo>
                <a:cubicBezTo>
                  <a:pt x="384443" y="401800"/>
                  <a:pt x="370769" y="397122"/>
                  <a:pt x="365371" y="385966"/>
                </a:cubicBezTo>
                <a:cubicBezTo>
                  <a:pt x="359973" y="375171"/>
                  <a:pt x="364651" y="361496"/>
                  <a:pt x="375447" y="356098"/>
                </a:cubicBezTo>
                <a:cubicBezTo>
                  <a:pt x="412152" y="338105"/>
                  <a:pt x="451017" y="328029"/>
                  <a:pt x="489882" y="325151"/>
                </a:cubicBezTo>
                <a:lnTo>
                  <a:pt x="489882" y="298881"/>
                </a:lnTo>
                <a:cubicBezTo>
                  <a:pt x="489882" y="286646"/>
                  <a:pt x="499598" y="276570"/>
                  <a:pt x="511833" y="276570"/>
                </a:cubicBezTo>
                <a:cubicBezTo>
                  <a:pt x="524068" y="276570"/>
                  <a:pt x="534144" y="286646"/>
                  <a:pt x="534144" y="298881"/>
                </a:cubicBezTo>
                <a:lnTo>
                  <a:pt x="534144" y="325151"/>
                </a:lnTo>
                <a:cubicBezTo>
                  <a:pt x="599278" y="329829"/>
                  <a:pt x="662613" y="355019"/>
                  <a:pt x="713713" y="399641"/>
                </a:cubicBezTo>
                <a:lnTo>
                  <a:pt x="738183" y="375530"/>
                </a:lnTo>
                <a:lnTo>
                  <a:pt x="738183" y="185526"/>
                </a:lnTo>
                <a:cubicBezTo>
                  <a:pt x="738183" y="179409"/>
                  <a:pt x="740342" y="173651"/>
                  <a:pt x="744660" y="169693"/>
                </a:cubicBezTo>
                <a:lnTo>
                  <a:pt x="894001" y="20712"/>
                </a:lnTo>
                <a:cubicBezTo>
                  <a:pt x="904257" y="10456"/>
                  <a:pt x="916582" y="3889"/>
                  <a:pt x="929672" y="1280"/>
                </a:cubicBezTo>
                <a:close/>
              </a:path>
            </a:pathLst>
          </a:custGeom>
          <a:solidFill>
            <a:srgbClr val="FFFFFF"/>
          </a:solidFill>
          <a:ln>
            <a:noFill/>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494949"/>
              </a:solidFill>
              <a:effectLst/>
              <a:uLnTx/>
              <a:uFillTx/>
              <a:latin typeface="Arial" panose="020B0604020202020204" pitchFamily="34" charset="0"/>
            </a:endParaRPr>
          </a:p>
        </p:txBody>
      </p:sp>
      <p:sp>
        <p:nvSpPr>
          <p:cNvPr id="16" name="Freeform 72">
            <a:extLst>
              <a:ext uri="{FF2B5EF4-FFF2-40B4-BE49-F238E27FC236}">
                <a16:creationId xmlns:a16="http://schemas.microsoft.com/office/drawing/2014/main" id="{07B99777-3CDC-41F8-91EA-640824C679AA}"/>
              </a:ext>
            </a:extLst>
          </p:cNvPr>
          <p:cNvSpPr>
            <a:spLocks noChangeAspect="1" noChangeArrowheads="1"/>
          </p:cNvSpPr>
          <p:nvPr/>
        </p:nvSpPr>
        <p:spPr bwMode="auto">
          <a:xfrm>
            <a:off x="1218552" y="2379714"/>
            <a:ext cx="450208" cy="510342"/>
          </a:xfrm>
          <a:custGeom>
            <a:avLst/>
            <a:gdLst>
              <a:gd name="connsiteX0" fmla="*/ 216332 w 1093427"/>
              <a:gd name="connsiteY0" fmla="*/ 1190625 h 1239478"/>
              <a:gd name="connsiteX1" fmla="*/ 233701 w 1093427"/>
              <a:gd name="connsiteY1" fmla="*/ 1197916 h 1239478"/>
              <a:gd name="connsiteX2" fmla="*/ 240938 w 1093427"/>
              <a:gd name="connsiteY2" fmla="*/ 1215049 h 1239478"/>
              <a:gd name="connsiteX3" fmla="*/ 233701 w 1093427"/>
              <a:gd name="connsiteY3" fmla="*/ 1232547 h 1239478"/>
              <a:gd name="connsiteX4" fmla="*/ 216332 w 1093427"/>
              <a:gd name="connsiteY4" fmla="*/ 1239474 h 1239478"/>
              <a:gd name="connsiteX5" fmla="*/ 199324 w 1093427"/>
              <a:gd name="connsiteY5" fmla="*/ 1232547 h 1239478"/>
              <a:gd name="connsiteX6" fmla="*/ 192087 w 1093427"/>
              <a:gd name="connsiteY6" fmla="*/ 1215049 h 1239478"/>
              <a:gd name="connsiteX7" fmla="*/ 199324 w 1093427"/>
              <a:gd name="connsiteY7" fmla="*/ 1197916 h 1239478"/>
              <a:gd name="connsiteX8" fmla="*/ 216332 w 1093427"/>
              <a:gd name="connsiteY8" fmla="*/ 1190625 h 1239478"/>
              <a:gd name="connsiteX9" fmla="*/ 927894 w 1093427"/>
              <a:gd name="connsiteY9" fmla="*/ 1060450 h 1239478"/>
              <a:gd name="connsiteX10" fmla="*/ 944901 w 1093427"/>
              <a:gd name="connsiteY10" fmla="*/ 1067741 h 1239478"/>
              <a:gd name="connsiteX11" fmla="*/ 952138 w 1093427"/>
              <a:gd name="connsiteY11" fmla="*/ 1084874 h 1239478"/>
              <a:gd name="connsiteX12" fmla="*/ 944901 w 1093427"/>
              <a:gd name="connsiteY12" fmla="*/ 1102372 h 1239478"/>
              <a:gd name="connsiteX13" fmla="*/ 927894 w 1093427"/>
              <a:gd name="connsiteY13" fmla="*/ 1109299 h 1239478"/>
              <a:gd name="connsiteX14" fmla="*/ 910524 w 1093427"/>
              <a:gd name="connsiteY14" fmla="*/ 1102372 h 1239478"/>
              <a:gd name="connsiteX15" fmla="*/ 903287 w 1093427"/>
              <a:gd name="connsiteY15" fmla="*/ 1084874 h 1239478"/>
              <a:gd name="connsiteX16" fmla="*/ 910524 w 1093427"/>
              <a:gd name="connsiteY16" fmla="*/ 1067741 h 1239478"/>
              <a:gd name="connsiteX17" fmla="*/ 927894 w 1093427"/>
              <a:gd name="connsiteY17" fmla="*/ 1060450 h 1239478"/>
              <a:gd name="connsiteX18" fmla="*/ 753142 w 1093427"/>
              <a:gd name="connsiteY18" fmla="*/ 1060450 h 1239478"/>
              <a:gd name="connsiteX19" fmla="*/ 835944 w 1093427"/>
              <a:gd name="connsiteY19" fmla="*/ 1060450 h 1239478"/>
              <a:gd name="connsiteX20" fmla="*/ 860065 w 1093427"/>
              <a:gd name="connsiteY20" fmla="*/ 1084874 h 1239478"/>
              <a:gd name="connsiteX21" fmla="*/ 835944 w 1093427"/>
              <a:gd name="connsiteY21" fmla="*/ 1109299 h 1239478"/>
              <a:gd name="connsiteX22" fmla="*/ 753142 w 1093427"/>
              <a:gd name="connsiteY22" fmla="*/ 1109299 h 1239478"/>
              <a:gd name="connsiteX23" fmla="*/ 728662 w 1093427"/>
              <a:gd name="connsiteY23" fmla="*/ 1084874 h 1239478"/>
              <a:gd name="connsiteX24" fmla="*/ 753142 w 1093427"/>
              <a:gd name="connsiteY24" fmla="*/ 1060450 h 1239478"/>
              <a:gd name="connsiteX25" fmla="*/ 463842 w 1093427"/>
              <a:gd name="connsiteY25" fmla="*/ 844951 h 1239478"/>
              <a:gd name="connsiteX26" fmla="*/ 463842 w 1093427"/>
              <a:gd name="connsiteY26" fmla="*/ 917678 h 1239478"/>
              <a:gd name="connsiteX27" fmla="*/ 497725 w 1093427"/>
              <a:gd name="connsiteY27" fmla="*/ 951161 h 1239478"/>
              <a:gd name="connsiteX28" fmla="*/ 604421 w 1093427"/>
              <a:gd name="connsiteY28" fmla="*/ 951161 h 1239478"/>
              <a:gd name="connsiteX29" fmla="*/ 638305 w 1093427"/>
              <a:gd name="connsiteY29" fmla="*/ 917678 h 1239478"/>
              <a:gd name="connsiteX30" fmla="*/ 638305 w 1093427"/>
              <a:gd name="connsiteY30" fmla="*/ 844951 h 1239478"/>
              <a:gd name="connsiteX31" fmla="*/ 280557 w 1093427"/>
              <a:gd name="connsiteY31" fmla="*/ 831046 h 1239478"/>
              <a:gd name="connsiteX32" fmla="*/ 310373 w 1093427"/>
              <a:gd name="connsiteY32" fmla="*/ 847239 h 1239478"/>
              <a:gd name="connsiteX33" fmla="*/ 293849 w 1093427"/>
              <a:gd name="connsiteY33" fmla="*/ 877467 h 1239478"/>
              <a:gd name="connsiteX34" fmla="*/ 178177 w 1093427"/>
              <a:gd name="connsiteY34" fmla="*/ 910933 h 1239478"/>
              <a:gd name="connsiteX35" fmla="*/ 48496 w 1093427"/>
              <a:gd name="connsiteY35" fmla="*/ 1083303 h 1239478"/>
              <a:gd name="connsiteX36" fmla="*/ 48496 w 1093427"/>
              <a:gd name="connsiteY36" fmla="*/ 1191258 h 1239478"/>
              <a:gd name="connsiteX37" fmla="*/ 116031 w 1093427"/>
              <a:gd name="connsiteY37" fmla="*/ 1191258 h 1239478"/>
              <a:gd name="connsiteX38" fmla="*/ 140099 w 1093427"/>
              <a:gd name="connsiteY38" fmla="*/ 1215368 h 1239478"/>
              <a:gd name="connsiteX39" fmla="*/ 116031 w 1093427"/>
              <a:gd name="connsiteY39" fmla="*/ 1239478 h 1239478"/>
              <a:gd name="connsiteX40" fmla="*/ 24068 w 1093427"/>
              <a:gd name="connsiteY40" fmla="*/ 1239478 h 1239478"/>
              <a:gd name="connsiteX41" fmla="*/ 0 w 1093427"/>
              <a:gd name="connsiteY41" fmla="*/ 1215368 h 1239478"/>
              <a:gd name="connsiteX42" fmla="*/ 0 w 1093427"/>
              <a:gd name="connsiteY42" fmla="*/ 1083303 h 1239478"/>
              <a:gd name="connsiteX43" fmla="*/ 45981 w 1093427"/>
              <a:gd name="connsiteY43" fmla="*/ 946199 h 1239478"/>
              <a:gd name="connsiteX44" fmla="*/ 164527 w 1093427"/>
              <a:gd name="connsiteY44" fmla="*/ 864152 h 1239478"/>
              <a:gd name="connsiteX45" fmla="*/ 796541 w 1093427"/>
              <a:gd name="connsiteY45" fmla="*/ 825924 h 1239478"/>
              <a:gd name="connsiteX46" fmla="*/ 928611 w 1093427"/>
              <a:gd name="connsiteY46" fmla="*/ 864076 h 1239478"/>
              <a:gd name="connsiteX47" fmla="*/ 1047725 w 1093427"/>
              <a:gd name="connsiteY47" fmla="*/ 946139 h 1239478"/>
              <a:gd name="connsiteX48" fmla="*/ 1093427 w 1093427"/>
              <a:gd name="connsiteY48" fmla="*/ 1083271 h 1239478"/>
              <a:gd name="connsiteX49" fmla="*/ 1093427 w 1093427"/>
              <a:gd name="connsiteY49" fmla="*/ 1215363 h 1239478"/>
              <a:gd name="connsiteX50" fmla="*/ 1069317 w 1093427"/>
              <a:gd name="connsiteY50" fmla="*/ 1239478 h 1239478"/>
              <a:gd name="connsiteX51" fmla="*/ 311448 w 1093427"/>
              <a:gd name="connsiteY51" fmla="*/ 1239478 h 1239478"/>
              <a:gd name="connsiteX52" fmla="*/ 287337 w 1093427"/>
              <a:gd name="connsiteY52" fmla="*/ 1215363 h 1239478"/>
              <a:gd name="connsiteX53" fmla="*/ 311448 w 1093427"/>
              <a:gd name="connsiteY53" fmla="*/ 1191248 h 1239478"/>
              <a:gd name="connsiteX54" fmla="*/ 1045206 w 1093427"/>
              <a:gd name="connsiteY54" fmla="*/ 1191248 h 1239478"/>
              <a:gd name="connsiteX55" fmla="*/ 1045206 w 1093427"/>
              <a:gd name="connsiteY55" fmla="*/ 1083271 h 1239478"/>
              <a:gd name="connsiteX56" fmla="*/ 915296 w 1093427"/>
              <a:gd name="connsiteY56" fmla="*/ 910866 h 1239478"/>
              <a:gd name="connsiteX57" fmla="*/ 782866 w 1093427"/>
              <a:gd name="connsiteY57" fmla="*/ 872354 h 1239478"/>
              <a:gd name="connsiteX58" fmla="*/ 766673 w 1093427"/>
              <a:gd name="connsiteY58" fmla="*/ 842481 h 1239478"/>
              <a:gd name="connsiteX59" fmla="*/ 796541 w 1093427"/>
              <a:gd name="connsiteY59" fmla="*/ 825924 h 1239478"/>
              <a:gd name="connsiteX60" fmla="*/ 546100 w 1093427"/>
              <a:gd name="connsiteY60" fmla="*/ 445197 h 1239478"/>
              <a:gd name="connsiteX61" fmla="*/ 521517 w 1093427"/>
              <a:gd name="connsiteY61" fmla="*/ 469719 h 1239478"/>
              <a:gd name="connsiteX62" fmla="*/ 546100 w 1093427"/>
              <a:gd name="connsiteY62" fmla="*/ 493881 h 1239478"/>
              <a:gd name="connsiteX63" fmla="*/ 570321 w 1093427"/>
              <a:gd name="connsiteY63" fmla="*/ 469719 h 1239478"/>
              <a:gd name="connsiteX64" fmla="*/ 546100 w 1093427"/>
              <a:gd name="connsiteY64" fmla="*/ 445197 h 1239478"/>
              <a:gd name="connsiteX65" fmla="*/ 546100 w 1093427"/>
              <a:gd name="connsiteY65" fmla="*/ 396875 h 1239478"/>
              <a:gd name="connsiteX66" fmla="*/ 618763 w 1093427"/>
              <a:gd name="connsiteY66" fmla="*/ 469719 h 1239478"/>
              <a:gd name="connsiteX67" fmla="*/ 546100 w 1093427"/>
              <a:gd name="connsiteY67" fmla="*/ 542564 h 1239478"/>
              <a:gd name="connsiteX68" fmla="*/ 473075 w 1093427"/>
              <a:gd name="connsiteY68" fmla="*/ 469719 h 1239478"/>
              <a:gd name="connsiteX69" fmla="*/ 546100 w 1093427"/>
              <a:gd name="connsiteY69" fmla="*/ 396875 h 1239478"/>
              <a:gd name="connsiteX70" fmla="*/ 548910 w 1093427"/>
              <a:gd name="connsiteY70" fmla="*/ 179253 h 1239478"/>
              <a:gd name="connsiteX71" fmla="*/ 410854 w 1093427"/>
              <a:gd name="connsiteY71" fmla="*/ 214896 h 1239478"/>
              <a:gd name="connsiteX72" fmla="*/ 324344 w 1093427"/>
              <a:gd name="connsiteY72" fmla="*/ 302744 h 1239478"/>
              <a:gd name="connsiteX73" fmla="*/ 364715 w 1093427"/>
              <a:gd name="connsiteY73" fmla="*/ 618132 h 1239478"/>
              <a:gd name="connsiteX74" fmla="*/ 435005 w 1093427"/>
              <a:gd name="connsiteY74" fmla="*/ 792387 h 1239478"/>
              <a:gd name="connsiteX75" fmla="*/ 438970 w 1093427"/>
              <a:gd name="connsiteY75" fmla="*/ 796347 h 1239478"/>
              <a:gd name="connsiteX76" fmla="*/ 524039 w 1093427"/>
              <a:gd name="connsiteY76" fmla="*/ 796347 h 1239478"/>
              <a:gd name="connsiteX77" fmla="*/ 524039 w 1093427"/>
              <a:gd name="connsiteY77" fmla="*/ 619572 h 1239478"/>
              <a:gd name="connsiteX78" fmla="*/ 548190 w 1093427"/>
              <a:gd name="connsiteY78" fmla="*/ 595450 h 1239478"/>
              <a:gd name="connsiteX79" fmla="*/ 572340 w 1093427"/>
              <a:gd name="connsiteY79" fmla="*/ 619572 h 1239478"/>
              <a:gd name="connsiteX80" fmla="*/ 572340 w 1093427"/>
              <a:gd name="connsiteY80" fmla="*/ 796347 h 1239478"/>
              <a:gd name="connsiteX81" fmla="*/ 658130 w 1093427"/>
              <a:gd name="connsiteY81" fmla="*/ 796347 h 1239478"/>
              <a:gd name="connsiteX82" fmla="*/ 662095 w 1093427"/>
              <a:gd name="connsiteY82" fmla="*/ 792387 h 1239478"/>
              <a:gd name="connsiteX83" fmla="*/ 732745 w 1093427"/>
              <a:gd name="connsiteY83" fmla="*/ 617771 h 1239478"/>
              <a:gd name="connsiteX84" fmla="*/ 807000 w 1093427"/>
              <a:gd name="connsiteY84" fmla="*/ 437036 h 1239478"/>
              <a:gd name="connsiteX85" fmla="*/ 681920 w 1093427"/>
              <a:gd name="connsiteY85" fmla="*/ 216337 h 1239478"/>
              <a:gd name="connsiteX86" fmla="*/ 548910 w 1093427"/>
              <a:gd name="connsiteY86" fmla="*/ 179253 h 1239478"/>
              <a:gd name="connsiteX87" fmla="*/ 552019 w 1093427"/>
              <a:gd name="connsiteY87" fmla="*/ 130649 h 1239478"/>
              <a:gd name="connsiteX88" fmla="*/ 707152 w 1093427"/>
              <a:gd name="connsiteY88" fmla="*/ 174933 h 1239478"/>
              <a:gd name="connsiteX89" fmla="*/ 814569 w 1093427"/>
              <a:gd name="connsiteY89" fmla="*/ 284382 h 1239478"/>
              <a:gd name="connsiteX90" fmla="*/ 855301 w 1093427"/>
              <a:gd name="connsiteY90" fmla="*/ 437036 h 1239478"/>
              <a:gd name="connsiteX91" fmla="*/ 767349 w 1093427"/>
              <a:gd name="connsiteY91" fmla="*/ 651974 h 1239478"/>
              <a:gd name="connsiteX92" fmla="*/ 710397 w 1093427"/>
              <a:gd name="connsiteY92" fmla="*/ 792387 h 1239478"/>
              <a:gd name="connsiteX93" fmla="*/ 686606 w 1093427"/>
              <a:gd name="connsiteY93" fmla="*/ 836311 h 1239478"/>
              <a:gd name="connsiteX94" fmla="*/ 686606 w 1093427"/>
              <a:gd name="connsiteY94" fmla="*/ 917678 h 1239478"/>
              <a:gd name="connsiteX95" fmla="*/ 604421 w 1093427"/>
              <a:gd name="connsiteY95" fmla="*/ 999765 h 1239478"/>
              <a:gd name="connsiteX96" fmla="*/ 497725 w 1093427"/>
              <a:gd name="connsiteY96" fmla="*/ 999765 h 1239478"/>
              <a:gd name="connsiteX97" fmla="*/ 415180 w 1093427"/>
              <a:gd name="connsiteY97" fmla="*/ 917678 h 1239478"/>
              <a:gd name="connsiteX98" fmla="*/ 415180 w 1093427"/>
              <a:gd name="connsiteY98" fmla="*/ 838831 h 1239478"/>
              <a:gd name="connsiteX99" fmla="*/ 386703 w 1093427"/>
              <a:gd name="connsiteY99" fmla="*/ 792387 h 1239478"/>
              <a:gd name="connsiteX100" fmla="*/ 329751 w 1093427"/>
              <a:gd name="connsiteY100" fmla="*/ 651974 h 1239478"/>
              <a:gd name="connsiteX101" fmla="*/ 245764 w 1093427"/>
              <a:gd name="connsiteY101" fmla="*/ 485640 h 1239478"/>
              <a:gd name="connsiteX102" fmla="*/ 281089 w 1093427"/>
              <a:gd name="connsiteY102" fmla="*/ 280422 h 1239478"/>
              <a:gd name="connsiteX103" fmla="*/ 388506 w 1093427"/>
              <a:gd name="connsiteY103" fmla="*/ 171693 h 1239478"/>
              <a:gd name="connsiteX104" fmla="*/ 552019 w 1093427"/>
              <a:gd name="connsiteY104" fmla="*/ 130649 h 1239478"/>
              <a:gd name="connsiteX105" fmla="*/ 755759 w 1093427"/>
              <a:gd name="connsiteY105" fmla="*/ 35763 h 1239478"/>
              <a:gd name="connsiteX106" fmla="*/ 772993 w 1093427"/>
              <a:gd name="connsiteY106" fmla="*/ 43037 h 1239478"/>
              <a:gd name="connsiteX107" fmla="*/ 772993 w 1093427"/>
              <a:gd name="connsiteY107" fmla="*/ 77162 h 1239478"/>
              <a:gd name="connsiteX108" fmla="*/ 725844 w 1093427"/>
              <a:gd name="connsiteY108" fmla="*/ 124219 h 1239478"/>
              <a:gd name="connsiteX109" fmla="*/ 709057 w 1093427"/>
              <a:gd name="connsiteY109" fmla="*/ 131404 h 1239478"/>
              <a:gd name="connsiteX110" fmla="*/ 691912 w 1093427"/>
              <a:gd name="connsiteY110" fmla="*/ 124219 h 1239478"/>
              <a:gd name="connsiteX111" fmla="*/ 691912 w 1093427"/>
              <a:gd name="connsiteY111" fmla="*/ 90094 h 1239478"/>
              <a:gd name="connsiteX112" fmla="*/ 739060 w 1093427"/>
              <a:gd name="connsiteY112" fmla="*/ 43037 h 1239478"/>
              <a:gd name="connsiteX113" fmla="*/ 755759 w 1093427"/>
              <a:gd name="connsiteY113" fmla="*/ 35763 h 1239478"/>
              <a:gd name="connsiteX114" fmla="*/ 337725 w 1093427"/>
              <a:gd name="connsiteY114" fmla="*/ 35754 h 1239478"/>
              <a:gd name="connsiteX115" fmla="*/ 354899 w 1093427"/>
              <a:gd name="connsiteY115" fmla="*/ 43001 h 1239478"/>
              <a:gd name="connsiteX116" fmla="*/ 402626 w 1093427"/>
              <a:gd name="connsiteY116" fmla="*/ 90245 h 1239478"/>
              <a:gd name="connsiteX117" fmla="*/ 402626 w 1093427"/>
              <a:gd name="connsiteY117" fmla="*/ 124247 h 1239478"/>
              <a:gd name="connsiteX118" fmla="*/ 385632 w 1093427"/>
              <a:gd name="connsiteY118" fmla="*/ 131405 h 1239478"/>
              <a:gd name="connsiteX119" fmla="*/ 368277 w 1093427"/>
              <a:gd name="connsiteY119" fmla="*/ 124247 h 1239478"/>
              <a:gd name="connsiteX120" fmla="*/ 320551 w 1093427"/>
              <a:gd name="connsiteY120" fmla="*/ 76645 h 1239478"/>
              <a:gd name="connsiteX121" fmla="*/ 320551 w 1093427"/>
              <a:gd name="connsiteY121" fmla="*/ 43001 h 1239478"/>
              <a:gd name="connsiteX122" fmla="*/ 337725 w 1093427"/>
              <a:gd name="connsiteY122" fmla="*/ 35754 h 1239478"/>
              <a:gd name="connsiteX123" fmla="*/ 548481 w 1093427"/>
              <a:gd name="connsiteY123" fmla="*/ 0 h 1239478"/>
              <a:gd name="connsiteX124" fmla="*/ 572725 w 1093427"/>
              <a:gd name="connsiteY124" fmla="*/ 24067 h 1239478"/>
              <a:gd name="connsiteX125" fmla="*/ 572725 w 1093427"/>
              <a:gd name="connsiteY125" fmla="*/ 73998 h 1239478"/>
              <a:gd name="connsiteX126" fmla="*/ 548481 w 1093427"/>
              <a:gd name="connsiteY126" fmla="*/ 98066 h 1239478"/>
              <a:gd name="connsiteX127" fmla="*/ 523875 w 1093427"/>
              <a:gd name="connsiteY127" fmla="*/ 73998 h 1239478"/>
              <a:gd name="connsiteX128" fmla="*/ 523875 w 1093427"/>
              <a:gd name="connsiteY128" fmla="*/ 24067 h 1239478"/>
              <a:gd name="connsiteX129" fmla="*/ 548481 w 1093427"/>
              <a:gd name="connsiteY129" fmla="*/ 0 h 123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093427" h="1239478">
                <a:moveTo>
                  <a:pt x="216332" y="1190625"/>
                </a:moveTo>
                <a:cubicBezTo>
                  <a:pt x="222845" y="1190625"/>
                  <a:pt x="228997" y="1193542"/>
                  <a:pt x="233701" y="1197916"/>
                </a:cubicBezTo>
                <a:cubicBezTo>
                  <a:pt x="238043" y="1202291"/>
                  <a:pt x="240938" y="1208852"/>
                  <a:pt x="240938" y="1215049"/>
                </a:cubicBezTo>
                <a:cubicBezTo>
                  <a:pt x="240938" y="1221611"/>
                  <a:pt x="238043" y="1227808"/>
                  <a:pt x="233701" y="1232547"/>
                </a:cubicBezTo>
                <a:cubicBezTo>
                  <a:pt x="228997" y="1236922"/>
                  <a:pt x="222845" y="1239474"/>
                  <a:pt x="216332" y="1239474"/>
                </a:cubicBezTo>
                <a:cubicBezTo>
                  <a:pt x="209818" y="1239474"/>
                  <a:pt x="203666" y="1236922"/>
                  <a:pt x="199324" y="1232547"/>
                </a:cubicBezTo>
                <a:cubicBezTo>
                  <a:pt x="194620" y="1227808"/>
                  <a:pt x="192087" y="1221611"/>
                  <a:pt x="192087" y="1215049"/>
                </a:cubicBezTo>
                <a:cubicBezTo>
                  <a:pt x="192087" y="1208852"/>
                  <a:pt x="194620" y="1202291"/>
                  <a:pt x="199324" y="1197916"/>
                </a:cubicBezTo>
                <a:cubicBezTo>
                  <a:pt x="203666" y="1193542"/>
                  <a:pt x="209818" y="1190625"/>
                  <a:pt x="216332" y="1190625"/>
                </a:cubicBezTo>
                <a:close/>
                <a:moveTo>
                  <a:pt x="927894" y="1060450"/>
                </a:moveTo>
                <a:cubicBezTo>
                  <a:pt x="934045" y="1060450"/>
                  <a:pt x="940559" y="1063002"/>
                  <a:pt x="944901" y="1067741"/>
                </a:cubicBezTo>
                <a:cubicBezTo>
                  <a:pt x="949605" y="1072116"/>
                  <a:pt x="952138" y="1078677"/>
                  <a:pt x="952138" y="1084874"/>
                </a:cubicBezTo>
                <a:cubicBezTo>
                  <a:pt x="952138" y="1091436"/>
                  <a:pt x="949605" y="1097633"/>
                  <a:pt x="944901" y="1102372"/>
                </a:cubicBezTo>
                <a:cubicBezTo>
                  <a:pt x="940559" y="1106747"/>
                  <a:pt x="934045" y="1109299"/>
                  <a:pt x="927894" y="1109299"/>
                </a:cubicBezTo>
                <a:cubicBezTo>
                  <a:pt x="921380" y="1109299"/>
                  <a:pt x="915229" y="1106747"/>
                  <a:pt x="910524" y="1102372"/>
                </a:cubicBezTo>
                <a:cubicBezTo>
                  <a:pt x="906182" y="1097633"/>
                  <a:pt x="903287" y="1091436"/>
                  <a:pt x="903287" y="1084874"/>
                </a:cubicBezTo>
                <a:cubicBezTo>
                  <a:pt x="903287" y="1078677"/>
                  <a:pt x="906182" y="1072116"/>
                  <a:pt x="910524" y="1067741"/>
                </a:cubicBezTo>
                <a:cubicBezTo>
                  <a:pt x="915229" y="1063002"/>
                  <a:pt x="921380" y="1060450"/>
                  <a:pt x="927894" y="1060450"/>
                </a:cubicBezTo>
                <a:close/>
                <a:moveTo>
                  <a:pt x="753142" y="1060450"/>
                </a:moveTo>
                <a:lnTo>
                  <a:pt x="835944" y="1060450"/>
                </a:lnTo>
                <a:cubicBezTo>
                  <a:pt x="849265" y="1060450"/>
                  <a:pt x="860065" y="1071386"/>
                  <a:pt x="860065" y="1084874"/>
                </a:cubicBezTo>
                <a:cubicBezTo>
                  <a:pt x="860065" y="1098362"/>
                  <a:pt x="849265" y="1109299"/>
                  <a:pt x="835944" y="1109299"/>
                </a:cubicBezTo>
                <a:lnTo>
                  <a:pt x="753142" y="1109299"/>
                </a:lnTo>
                <a:cubicBezTo>
                  <a:pt x="739462" y="1109299"/>
                  <a:pt x="728662" y="1098362"/>
                  <a:pt x="728662" y="1084874"/>
                </a:cubicBezTo>
                <a:cubicBezTo>
                  <a:pt x="728662" y="1071386"/>
                  <a:pt x="739462" y="1060450"/>
                  <a:pt x="753142" y="1060450"/>
                </a:cubicBezTo>
                <a:close/>
                <a:moveTo>
                  <a:pt x="463842" y="844951"/>
                </a:moveTo>
                <a:lnTo>
                  <a:pt x="463842" y="917678"/>
                </a:lnTo>
                <a:cubicBezTo>
                  <a:pt x="463842" y="936039"/>
                  <a:pt x="478981" y="951161"/>
                  <a:pt x="497725" y="951161"/>
                </a:cubicBezTo>
                <a:lnTo>
                  <a:pt x="604421" y="951161"/>
                </a:lnTo>
                <a:cubicBezTo>
                  <a:pt x="623165" y="951161"/>
                  <a:pt x="638305" y="936039"/>
                  <a:pt x="638305" y="917678"/>
                </a:cubicBezTo>
                <a:lnTo>
                  <a:pt x="638305" y="844951"/>
                </a:lnTo>
                <a:close/>
                <a:moveTo>
                  <a:pt x="280557" y="831046"/>
                </a:moveTo>
                <a:cubicBezTo>
                  <a:pt x="293130" y="827088"/>
                  <a:pt x="306781" y="834645"/>
                  <a:pt x="310373" y="847239"/>
                </a:cubicBezTo>
                <a:cubicBezTo>
                  <a:pt x="313966" y="860194"/>
                  <a:pt x="306781" y="873509"/>
                  <a:pt x="293849" y="877467"/>
                </a:cubicBezTo>
                <a:lnTo>
                  <a:pt x="178177" y="910933"/>
                </a:lnTo>
                <a:cubicBezTo>
                  <a:pt x="101662" y="932884"/>
                  <a:pt x="48496" y="1003775"/>
                  <a:pt x="48496" y="1083303"/>
                </a:cubicBezTo>
                <a:lnTo>
                  <a:pt x="48496" y="1191258"/>
                </a:lnTo>
                <a:lnTo>
                  <a:pt x="116031" y="1191258"/>
                </a:lnTo>
                <a:cubicBezTo>
                  <a:pt x="129322" y="1191258"/>
                  <a:pt x="140099" y="1202054"/>
                  <a:pt x="140099" y="1215368"/>
                </a:cubicBezTo>
                <a:cubicBezTo>
                  <a:pt x="140099" y="1228683"/>
                  <a:pt x="129322" y="1239478"/>
                  <a:pt x="116031" y="1239478"/>
                </a:cubicBezTo>
                <a:lnTo>
                  <a:pt x="24068" y="1239478"/>
                </a:lnTo>
                <a:cubicBezTo>
                  <a:pt x="10777" y="1239478"/>
                  <a:pt x="0" y="1228683"/>
                  <a:pt x="0" y="1215368"/>
                </a:cubicBezTo>
                <a:lnTo>
                  <a:pt x="0" y="1083303"/>
                </a:lnTo>
                <a:cubicBezTo>
                  <a:pt x="0" y="1033643"/>
                  <a:pt x="15806" y="986142"/>
                  <a:pt x="45981" y="946199"/>
                </a:cubicBezTo>
                <a:cubicBezTo>
                  <a:pt x="75438" y="906255"/>
                  <a:pt x="116749" y="878187"/>
                  <a:pt x="164527" y="864152"/>
                </a:cubicBezTo>
                <a:close/>
                <a:moveTo>
                  <a:pt x="796541" y="825924"/>
                </a:moveTo>
                <a:lnTo>
                  <a:pt x="928611" y="864076"/>
                </a:lnTo>
                <a:cubicBezTo>
                  <a:pt x="976472" y="878113"/>
                  <a:pt x="1017856" y="906187"/>
                  <a:pt x="1047725" y="946139"/>
                </a:cubicBezTo>
                <a:cubicBezTo>
                  <a:pt x="1077593" y="986091"/>
                  <a:pt x="1093427" y="1033601"/>
                  <a:pt x="1093427" y="1083271"/>
                </a:cubicBezTo>
                <a:lnTo>
                  <a:pt x="1093427" y="1215363"/>
                </a:lnTo>
                <a:cubicBezTo>
                  <a:pt x="1093427" y="1228681"/>
                  <a:pt x="1082631" y="1239478"/>
                  <a:pt x="1069317" y="1239478"/>
                </a:cubicBezTo>
                <a:lnTo>
                  <a:pt x="311448" y="1239478"/>
                </a:lnTo>
                <a:cubicBezTo>
                  <a:pt x="298133" y="1239478"/>
                  <a:pt x="287337" y="1228681"/>
                  <a:pt x="287337" y="1215363"/>
                </a:cubicBezTo>
                <a:cubicBezTo>
                  <a:pt x="287337" y="1202046"/>
                  <a:pt x="298133" y="1191248"/>
                  <a:pt x="311448" y="1191248"/>
                </a:cubicBezTo>
                <a:lnTo>
                  <a:pt x="1045206" y="1191248"/>
                </a:lnTo>
                <a:lnTo>
                  <a:pt x="1045206" y="1083271"/>
                </a:lnTo>
                <a:cubicBezTo>
                  <a:pt x="1045206" y="1003727"/>
                  <a:pt x="991586" y="932822"/>
                  <a:pt x="915296" y="910866"/>
                </a:cubicBezTo>
                <a:lnTo>
                  <a:pt x="782866" y="872354"/>
                </a:lnTo>
                <a:cubicBezTo>
                  <a:pt x="770271" y="868755"/>
                  <a:pt x="762714" y="855438"/>
                  <a:pt x="766673" y="842481"/>
                </a:cubicBezTo>
                <a:cubicBezTo>
                  <a:pt x="770271" y="829883"/>
                  <a:pt x="783586" y="822325"/>
                  <a:pt x="796541" y="825924"/>
                </a:cubicBezTo>
                <a:close/>
                <a:moveTo>
                  <a:pt x="546100" y="445197"/>
                </a:moveTo>
                <a:cubicBezTo>
                  <a:pt x="532362" y="445197"/>
                  <a:pt x="521517" y="456016"/>
                  <a:pt x="521517" y="469719"/>
                </a:cubicBezTo>
                <a:cubicBezTo>
                  <a:pt x="521517" y="483062"/>
                  <a:pt x="532362" y="493881"/>
                  <a:pt x="546100" y="493881"/>
                </a:cubicBezTo>
                <a:cubicBezTo>
                  <a:pt x="559114" y="493881"/>
                  <a:pt x="570321" y="483062"/>
                  <a:pt x="570321" y="469719"/>
                </a:cubicBezTo>
                <a:cubicBezTo>
                  <a:pt x="570321" y="456016"/>
                  <a:pt x="559114" y="445197"/>
                  <a:pt x="546100" y="445197"/>
                </a:cubicBezTo>
                <a:close/>
                <a:moveTo>
                  <a:pt x="546100" y="396875"/>
                </a:moveTo>
                <a:cubicBezTo>
                  <a:pt x="586227" y="396875"/>
                  <a:pt x="618763" y="429691"/>
                  <a:pt x="618763" y="469719"/>
                </a:cubicBezTo>
                <a:cubicBezTo>
                  <a:pt x="618763" y="509748"/>
                  <a:pt x="586227" y="542564"/>
                  <a:pt x="546100" y="542564"/>
                </a:cubicBezTo>
                <a:cubicBezTo>
                  <a:pt x="505972" y="542564"/>
                  <a:pt x="473075" y="509748"/>
                  <a:pt x="473075" y="469719"/>
                </a:cubicBezTo>
                <a:cubicBezTo>
                  <a:pt x="473075" y="429691"/>
                  <a:pt x="505972" y="396875"/>
                  <a:pt x="546100" y="396875"/>
                </a:cubicBezTo>
                <a:close/>
                <a:moveTo>
                  <a:pt x="548910" y="179253"/>
                </a:moveTo>
                <a:cubicBezTo>
                  <a:pt x="503132" y="179253"/>
                  <a:pt x="456272" y="191134"/>
                  <a:pt x="410854" y="214896"/>
                </a:cubicBezTo>
                <a:cubicBezTo>
                  <a:pt x="374087" y="234338"/>
                  <a:pt x="343809" y="264581"/>
                  <a:pt x="324344" y="302744"/>
                </a:cubicBezTo>
                <a:cubicBezTo>
                  <a:pt x="255857" y="435956"/>
                  <a:pt x="300193" y="552966"/>
                  <a:pt x="364715" y="618132"/>
                </a:cubicBezTo>
                <a:cubicBezTo>
                  <a:pt x="410133" y="664216"/>
                  <a:pt x="435005" y="726141"/>
                  <a:pt x="435005" y="792387"/>
                </a:cubicBezTo>
                <a:cubicBezTo>
                  <a:pt x="435005" y="794547"/>
                  <a:pt x="436807" y="796347"/>
                  <a:pt x="438970" y="796347"/>
                </a:cubicBezTo>
                <a:lnTo>
                  <a:pt x="524039" y="796347"/>
                </a:lnTo>
                <a:lnTo>
                  <a:pt x="524039" y="619572"/>
                </a:lnTo>
                <a:cubicBezTo>
                  <a:pt x="524039" y="606250"/>
                  <a:pt x="534853" y="595450"/>
                  <a:pt x="548190" y="595450"/>
                </a:cubicBezTo>
                <a:cubicBezTo>
                  <a:pt x="561887" y="595450"/>
                  <a:pt x="572340" y="606250"/>
                  <a:pt x="572340" y="619572"/>
                </a:cubicBezTo>
                <a:lnTo>
                  <a:pt x="572340" y="796347"/>
                </a:lnTo>
                <a:lnTo>
                  <a:pt x="658130" y="796347"/>
                </a:lnTo>
                <a:cubicBezTo>
                  <a:pt x="660293" y="796347"/>
                  <a:pt x="662095" y="794547"/>
                  <a:pt x="662095" y="792387"/>
                </a:cubicBezTo>
                <a:cubicBezTo>
                  <a:pt x="662095" y="726141"/>
                  <a:pt x="686967" y="664216"/>
                  <a:pt x="732745" y="617771"/>
                </a:cubicBezTo>
                <a:cubicBezTo>
                  <a:pt x="780326" y="569527"/>
                  <a:pt x="807000" y="505082"/>
                  <a:pt x="807000" y="437036"/>
                </a:cubicBezTo>
                <a:cubicBezTo>
                  <a:pt x="807000" y="345948"/>
                  <a:pt x="760140" y="263501"/>
                  <a:pt x="681920" y="216337"/>
                </a:cubicBezTo>
                <a:cubicBezTo>
                  <a:pt x="641188" y="191494"/>
                  <a:pt x="595770" y="179253"/>
                  <a:pt x="548910" y="179253"/>
                </a:cubicBezTo>
                <a:close/>
                <a:moveTo>
                  <a:pt x="552019" y="130649"/>
                </a:moveTo>
                <a:cubicBezTo>
                  <a:pt x="606404" y="131189"/>
                  <a:pt x="659391" y="145950"/>
                  <a:pt x="707152" y="174933"/>
                </a:cubicBezTo>
                <a:cubicBezTo>
                  <a:pt x="751489" y="201575"/>
                  <a:pt x="788616" y="239739"/>
                  <a:pt x="814569" y="284382"/>
                </a:cubicBezTo>
                <a:cubicBezTo>
                  <a:pt x="841243" y="330826"/>
                  <a:pt x="855301" y="383391"/>
                  <a:pt x="855301" y="437036"/>
                </a:cubicBezTo>
                <a:cubicBezTo>
                  <a:pt x="855301" y="518043"/>
                  <a:pt x="823941" y="594009"/>
                  <a:pt x="767349" y="651974"/>
                </a:cubicBezTo>
                <a:cubicBezTo>
                  <a:pt x="730582" y="689058"/>
                  <a:pt x="710397" y="739102"/>
                  <a:pt x="710397" y="792387"/>
                </a:cubicBezTo>
                <a:cubicBezTo>
                  <a:pt x="710397" y="810748"/>
                  <a:pt x="701025" y="826950"/>
                  <a:pt x="686606" y="836311"/>
                </a:cubicBezTo>
                <a:lnTo>
                  <a:pt x="686606" y="917678"/>
                </a:lnTo>
                <a:cubicBezTo>
                  <a:pt x="686606" y="963042"/>
                  <a:pt x="649839" y="999765"/>
                  <a:pt x="604421" y="999765"/>
                </a:cubicBezTo>
                <a:lnTo>
                  <a:pt x="497725" y="999765"/>
                </a:lnTo>
                <a:cubicBezTo>
                  <a:pt x="452307" y="999765"/>
                  <a:pt x="415180" y="963042"/>
                  <a:pt x="415180" y="917678"/>
                </a:cubicBezTo>
                <a:lnTo>
                  <a:pt x="415180" y="838831"/>
                </a:lnTo>
                <a:cubicBezTo>
                  <a:pt x="398238" y="830550"/>
                  <a:pt x="386703" y="812908"/>
                  <a:pt x="386703" y="792387"/>
                </a:cubicBezTo>
                <a:cubicBezTo>
                  <a:pt x="386703" y="739102"/>
                  <a:pt x="366518" y="689058"/>
                  <a:pt x="329751" y="651974"/>
                </a:cubicBezTo>
                <a:cubicBezTo>
                  <a:pt x="284693" y="606250"/>
                  <a:pt x="255857" y="548645"/>
                  <a:pt x="245764" y="485640"/>
                </a:cubicBezTo>
                <a:cubicBezTo>
                  <a:pt x="234950" y="417954"/>
                  <a:pt x="247206" y="347028"/>
                  <a:pt x="281089" y="280422"/>
                </a:cubicBezTo>
                <a:cubicBezTo>
                  <a:pt x="305240" y="233618"/>
                  <a:pt x="342367" y="196175"/>
                  <a:pt x="388506" y="171693"/>
                </a:cubicBezTo>
                <a:cubicBezTo>
                  <a:pt x="441854" y="143790"/>
                  <a:pt x="497635" y="130109"/>
                  <a:pt x="552019" y="130649"/>
                </a:cubicBezTo>
                <a:close/>
                <a:moveTo>
                  <a:pt x="755759" y="35763"/>
                </a:moveTo>
                <a:cubicBezTo>
                  <a:pt x="761920" y="35763"/>
                  <a:pt x="768171" y="38187"/>
                  <a:pt x="772993" y="43037"/>
                </a:cubicBezTo>
                <a:cubicBezTo>
                  <a:pt x="782280" y="52376"/>
                  <a:pt x="782280" y="67463"/>
                  <a:pt x="772993" y="77162"/>
                </a:cubicBezTo>
                <a:lnTo>
                  <a:pt x="725844" y="124219"/>
                </a:lnTo>
                <a:cubicBezTo>
                  <a:pt x="721201" y="128889"/>
                  <a:pt x="715129" y="131404"/>
                  <a:pt x="709057" y="131404"/>
                </a:cubicBezTo>
                <a:cubicBezTo>
                  <a:pt x="702984" y="131404"/>
                  <a:pt x="696555" y="128889"/>
                  <a:pt x="691912" y="124219"/>
                </a:cubicBezTo>
                <a:cubicBezTo>
                  <a:pt x="682625" y="114880"/>
                  <a:pt x="682625" y="99433"/>
                  <a:pt x="691912" y="90094"/>
                </a:cubicBezTo>
                <a:lnTo>
                  <a:pt x="739060" y="43037"/>
                </a:lnTo>
                <a:cubicBezTo>
                  <a:pt x="743525" y="38187"/>
                  <a:pt x="749597" y="35763"/>
                  <a:pt x="755759" y="35763"/>
                </a:cubicBezTo>
                <a:close/>
                <a:moveTo>
                  <a:pt x="337725" y="35754"/>
                </a:moveTo>
                <a:cubicBezTo>
                  <a:pt x="343962" y="35754"/>
                  <a:pt x="350199" y="38170"/>
                  <a:pt x="354899" y="43001"/>
                </a:cubicBezTo>
                <a:lnTo>
                  <a:pt x="402626" y="90245"/>
                </a:lnTo>
                <a:cubicBezTo>
                  <a:pt x="412388" y="99551"/>
                  <a:pt x="412388" y="114941"/>
                  <a:pt x="402626" y="124247"/>
                </a:cubicBezTo>
                <a:cubicBezTo>
                  <a:pt x="397926" y="128899"/>
                  <a:pt x="391779" y="131405"/>
                  <a:pt x="385632" y="131405"/>
                </a:cubicBezTo>
                <a:cubicBezTo>
                  <a:pt x="379486" y="131405"/>
                  <a:pt x="373339" y="128899"/>
                  <a:pt x="368277" y="124247"/>
                </a:cubicBezTo>
                <a:lnTo>
                  <a:pt x="320551" y="76645"/>
                </a:lnTo>
                <a:cubicBezTo>
                  <a:pt x="311150" y="67339"/>
                  <a:pt x="311150" y="51949"/>
                  <a:pt x="320551" y="43001"/>
                </a:cubicBezTo>
                <a:cubicBezTo>
                  <a:pt x="325251" y="38170"/>
                  <a:pt x="331488" y="35754"/>
                  <a:pt x="337725" y="35754"/>
                </a:cubicBezTo>
                <a:close/>
                <a:moveTo>
                  <a:pt x="548481" y="0"/>
                </a:moveTo>
                <a:cubicBezTo>
                  <a:pt x="561869" y="0"/>
                  <a:pt x="572725" y="10417"/>
                  <a:pt x="572725" y="24067"/>
                </a:cubicBezTo>
                <a:lnTo>
                  <a:pt x="572725" y="73998"/>
                </a:lnTo>
                <a:cubicBezTo>
                  <a:pt x="572725" y="87289"/>
                  <a:pt x="561869" y="98066"/>
                  <a:pt x="548481" y="98066"/>
                </a:cubicBezTo>
                <a:cubicBezTo>
                  <a:pt x="535092" y="98066"/>
                  <a:pt x="523875" y="87289"/>
                  <a:pt x="523875" y="73998"/>
                </a:cubicBezTo>
                <a:lnTo>
                  <a:pt x="523875" y="24067"/>
                </a:lnTo>
                <a:cubicBezTo>
                  <a:pt x="523875" y="10417"/>
                  <a:pt x="535092" y="0"/>
                  <a:pt x="548481" y="0"/>
                </a:cubicBezTo>
                <a:close/>
              </a:path>
            </a:pathLst>
          </a:custGeom>
          <a:solidFill>
            <a:srgbClr val="FFFFFF"/>
          </a:solidFill>
          <a:ln>
            <a:noFill/>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494949"/>
              </a:solidFill>
              <a:effectLst/>
              <a:uLnTx/>
              <a:uFillTx/>
              <a:latin typeface="Arial" panose="020B0604020202020204" pitchFamily="34" charset="0"/>
            </a:endParaRPr>
          </a:p>
        </p:txBody>
      </p:sp>
      <p:grpSp>
        <p:nvGrpSpPr>
          <p:cNvPr id="18" name="Group 17">
            <a:extLst>
              <a:ext uri="{FF2B5EF4-FFF2-40B4-BE49-F238E27FC236}">
                <a16:creationId xmlns:a16="http://schemas.microsoft.com/office/drawing/2014/main" id="{B3261ECA-7A99-4B56-BDC2-8C18115518ED}"/>
              </a:ext>
            </a:extLst>
          </p:cNvPr>
          <p:cNvGrpSpPr/>
          <p:nvPr/>
        </p:nvGrpSpPr>
        <p:grpSpPr>
          <a:xfrm>
            <a:off x="6352701" y="4524488"/>
            <a:ext cx="5292969" cy="1803491"/>
            <a:chOff x="6353842" y="3127248"/>
            <a:chExt cx="3887438" cy="1664208"/>
          </a:xfrm>
        </p:grpSpPr>
        <p:sp>
          <p:nvSpPr>
            <p:cNvPr id="19" name="Rectangle 18">
              <a:extLst>
                <a:ext uri="{FF2B5EF4-FFF2-40B4-BE49-F238E27FC236}">
                  <a16:creationId xmlns:a16="http://schemas.microsoft.com/office/drawing/2014/main" id="{DDE080C6-09A8-43C3-A8A0-D81245A913BD}"/>
                </a:ext>
              </a:extLst>
            </p:cNvPr>
            <p:cNvSpPr/>
            <p:nvPr/>
          </p:nvSpPr>
          <p:spPr>
            <a:xfrm>
              <a:off x="6353842" y="3127248"/>
              <a:ext cx="3887438" cy="1664208"/>
            </a:xfrm>
            <a:prstGeom prst="rect">
              <a:avLst/>
            </a:prstGeom>
            <a:gradFill>
              <a:gsLst>
                <a:gs pos="0">
                  <a:srgbClr val="F17A26"/>
                </a:gs>
                <a:gs pos="100000">
                  <a:schemeClr val="accent6">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b="1" dirty="0">
                  <a:solidFill>
                    <a:schemeClr val="bg1"/>
                  </a:solidFill>
                  <a:latin typeface="Montserrat SemiBold"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Considering the board’s purpose and what they care about, always focus your presentation on how you support their primary objectives and outcomes. Always communicate in their language and highlight the business problem at hand. </a:t>
              </a:r>
            </a:p>
          </p:txBody>
        </p:sp>
        <p:sp>
          <p:nvSpPr>
            <p:cNvPr id="20" name="Rectangle 19">
              <a:extLst>
                <a:ext uri="{FF2B5EF4-FFF2-40B4-BE49-F238E27FC236}">
                  <a16:creationId xmlns:a16="http://schemas.microsoft.com/office/drawing/2014/main" id="{08ACBCFA-CC26-4DBF-ADB8-07E6557AEE33}"/>
                </a:ext>
              </a:extLst>
            </p:cNvPr>
            <p:cNvSpPr/>
            <p:nvPr/>
          </p:nvSpPr>
          <p:spPr>
            <a:xfrm>
              <a:off x="6353842" y="3127248"/>
              <a:ext cx="3887438" cy="1664208"/>
            </a:xfrm>
            <a:prstGeom prst="rect">
              <a:avLst/>
            </a:prstGeom>
            <a:noFill/>
            <a:ln w="3175" cmpd="thinThick">
              <a:gradFill>
                <a:gsLst>
                  <a:gs pos="0">
                    <a:srgbClr val="F17A26"/>
                  </a:gs>
                  <a:gs pos="52000">
                    <a:srgbClr val="F17A26">
                      <a:alpha val="0"/>
                    </a:srgbClr>
                  </a:gs>
                  <a:gs pos="99000">
                    <a:srgbClr val="F17A2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2391128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289DA5-BEE5-45E8-AD33-969E961D092F}"/>
              </a:ext>
            </a:extLst>
          </p:cNvPr>
          <p:cNvSpPr>
            <a:spLocks noGrp="1"/>
          </p:cNvSpPr>
          <p:nvPr>
            <p:ph type="title"/>
          </p:nvPr>
        </p:nvSpPr>
        <p:spPr/>
        <p:txBody>
          <a:bodyPr/>
          <a:lstStyle/>
          <a:p>
            <a:r>
              <a:rPr lang="en-US" dirty="0"/>
              <a:t>Composition of a board </a:t>
            </a:r>
            <a:endParaRPr lang="en-CA" dirty="0"/>
          </a:p>
        </p:txBody>
      </p:sp>
      <p:sp>
        <p:nvSpPr>
          <p:cNvPr id="5" name="Text Placeholder 4">
            <a:extLst>
              <a:ext uri="{FF2B5EF4-FFF2-40B4-BE49-F238E27FC236}">
                <a16:creationId xmlns:a16="http://schemas.microsoft.com/office/drawing/2014/main" id="{FCE7546E-79A8-4E9C-A62D-B2BFA199A275}"/>
              </a:ext>
            </a:extLst>
          </p:cNvPr>
          <p:cNvSpPr>
            <a:spLocks noGrp="1"/>
          </p:cNvSpPr>
          <p:nvPr>
            <p:ph type="body" sz="quarter" idx="33"/>
          </p:nvPr>
        </p:nvSpPr>
        <p:spPr>
          <a:xfrm>
            <a:off x="581592" y="1495880"/>
            <a:ext cx="5938367" cy="3494788"/>
          </a:xfrm>
        </p:spPr>
        <p:txBody>
          <a:bodyPr/>
          <a:lstStyle/>
          <a:p>
            <a:r>
              <a:rPr lang="en-US" dirty="0"/>
              <a:t>In an evolving business landscape where technology is critical to run a business, there are more and more IT leaders and technology experts sitting on boards to represent cybersecurity and transformation priorities. </a:t>
            </a:r>
          </a:p>
          <a:p>
            <a:r>
              <a:rPr lang="en-US" dirty="0"/>
              <a:t>It is more widely understood that IT is an enabler for the business and driver of strategic initiatives.  </a:t>
            </a:r>
          </a:p>
          <a:p>
            <a:r>
              <a:rPr lang="en-US" dirty="0"/>
              <a:t>Typically, boards will also have sub-committees that show a stronger expertise in certain areas (audit, cybersecurity, compensation, etc.) </a:t>
            </a:r>
          </a:p>
          <a:p>
            <a:r>
              <a:rPr lang="en-US" dirty="0"/>
              <a:t>The impact of this is a growing level of technology expertise from board members who will challenge you on the “how” of solving a business problem. </a:t>
            </a:r>
          </a:p>
          <a:p>
            <a:r>
              <a:rPr lang="en-US" dirty="0"/>
              <a:t>While it is important to speak the language of the business, keep in mind that your board members have evolving responsibilities. Do not underestimate your board’s technical knowledge while presenting to them. </a:t>
            </a:r>
            <a:endParaRPr lang="en-CA" dirty="0"/>
          </a:p>
        </p:txBody>
      </p:sp>
      <p:sp>
        <p:nvSpPr>
          <p:cNvPr id="7" name="TextBox 6">
            <a:extLst>
              <a:ext uri="{FF2B5EF4-FFF2-40B4-BE49-F238E27FC236}">
                <a16:creationId xmlns:a16="http://schemas.microsoft.com/office/drawing/2014/main" id="{AE2C6ADD-4BD7-4E91-9FF2-5572E92ED107}"/>
              </a:ext>
            </a:extLst>
          </p:cNvPr>
          <p:cNvSpPr txBox="1"/>
          <p:nvPr/>
        </p:nvSpPr>
        <p:spPr>
          <a:xfrm>
            <a:off x="7117977" y="1288993"/>
            <a:ext cx="4087906" cy="2369880"/>
          </a:xfrm>
          <a:prstGeom prst="rect">
            <a:avLst/>
          </a:prstGeom>
          <a:noFill/>
        </p:spPr>
        <p:txBody>
          <a:bodyPr wrap="square">
            <a:spAutoFit/>
          </a:bodyPr>
          <a:lstStyle/>
          <a:p>
            <a:r>
              <a:rPr lang="en-US" sz="1400" b="0" i="0" dirty="0">
                <a:solidFill>
                  <a:srgbClr val="000000"/>
                </a:solidFill>
                <a:effectLst/>
                <a:latin typeface="Roboto Condensed Light" panose="02000000000000000000" pitchFamily="2" charset="0"/>
                <a:ea typeface="Roboto Condensed Light" panose="02000000000000000000" pitchFamily="2" charset="0"/>
              </a:rPr>
              <a:t>Finance and Information </a:t>
            </a:r>
            <a:r>
              <a:rPr lang="en-US" sz="1400" dirty="0">
                <a:solidFill>
                  <a:srgbClr val="000000"/>
                </a:solidFill>
                <a:latin typeface="Roboto Condensed Light" panose="02000000000000000000" pitchFamily="2" charset="0"/>
                <a:ea typeface="Roboto Condensed Light" panose="02000000000000000000" pitchFamily="2" charset="0"/>
              </a:rPr>
              <a:t>T</a:t>
            </a:r>
            <a:r>
              <a:rPr lang="en-US" sz="1400" b="0" i="0" dirty="0">
                <a:solidFill>
                  <a:srgbClr val="000000"/>
                </a:solidFill>
                <a:effectLst/>
                <a:latin typeface="Roboto Condensed Light" panose="02000000000000000000" pitchFamily="2" charset="0"/>
                <a:ea typeface="Roboto Condensed Light" panose="02000000000000000000" pitchFamily="2" charset="0"/>
              </a:rPr>
              <a:t>echnology are the most frequently mentioned skillsets for board members.</a:t>
            </a:r>
          </a:p>
          <a:p>
            <a:endParaRPr lang="en-US" sz="1400" dirty="0">
              <a:solidFill>
                <a:srgbClr val="000000"/>
              </a:solidFill>
              <a:latin typeface="Roboto Condensed Light" panose="02000000000000000000" pitchFamily="2" charset="0"/>
              <a:ea typeface="Roboto Condensed Light" panose="02000000000000000000" pitchFamily="2" charset="0"/>
            </a:endParaRPr>
          </a:p>
          <a:p>
            <a:r>
              <a:rPr lang="en-US" sz="3600" b="1" i="0" dirty="0">
                <a:solidFill>
                  <a:schemeClr val="accent4"/>
                </a:solidFill>
                <a:effectLst/>
                <a:latin typeface="Roboto Condensed Light" panose="02000000000000000000" pitchFamily="2" charset="0"/>
                <a:ea typeface="Roboto Condensed Light" panose="02000000000000000000" pitchFamily="2" charset="0"/>
              </a:rPr>
              <a:t>13.8% </a:t>
            </a:r>
            <a:r>
              <a:rPr lang="en-US" sz="1400" b="0" i="0" dirty="0">
                <a:solidFill>
                  <a:srgbClr val="000000"/>
                </a:solidFill>
                <a:effectLst/>
                <a:latin typeface="Roboto Condensed Light" panose="02000000000000000000" pitchFamily="2" charset="0"/>
                <a:ea typeface="Roboto Condensed Light" panose="02000000000000000000" pitchFamily="2" charset="0"/>
              </a:rPr>
              <a:t>of board members in the Russell 3000 (up from 10.9 percent in 2016) report having </a:t>
            </a:r>
            <a:r>
              <a:rPr lang="en-US" sz="1400" b="1" i="0" dirty="0">
                <a:solidFill>
                  <a:schemeClr val="accent4"/>
                </a:solidFill>
                <a:effectLst/>
                <a:latin typeface="Roboto Condensed Light" panose="02000000000000000000" pitchFamily="2" charset="0"/>
                <a:ea typeface="Roboto Condensed Light" panose="02000000000000000000" pitchFamily="2" charset="0"/>
              </a:rPr>
              <a:t>some type of technology background.</a:t>
            </a:r>
          </a:p>
          <a:p>
            <a:endParaRPr lang="en-US" sz="1400" dirty="0">
              <a:solidFill>
                <a:srgbClr val="000000"/>
              </a:solidFill>
              <a:latin typeface="Roboto Condensed Light" panose="02000000000000000000" pitchFamily="2" charset="0"/>
              <a:ea typeface="Roboto Condensed Light" panose="02000000000000000000" pitchFamily="2" charset="0"/>
            </a:endParaRPr>
          </a:p>
          <a:p>
            <a:r>
              <a:rPr lang="en-US" sz="1400" dirty="0">
                <a:solidFill>
                  <a:srgbClr val="000000"/>
                </a:solidFill>
                <a:latin typeface="Roboto Condensed Light" panose="02000000000000000000" pitchFamily="2" charset="0"/>
                <a:ea typeface="Roboto Condensed Light" panose="02000000000000000000" pitchFamily="2" charset="0"/>
              </a:rPr>
              <a:t>W</a:t>
            </a:r>
            <a:r>
              <a:rPr lang="en-US" sz="1400" b="0" i="0" dirty="0">
                <a:solidFill>
                  <a:srgbClr val="000000"/>
                </a:solidFill>
                <a:effectLst/>
                <a:latin typeface="Roboto Condensed Light" panose="02000000000000000000" pitchFamily="2" charset="0"/>
                <a:ea typeface="Roboto Condensed Light" panose="02000000000000000000" pitchFamily="2" charset="0"/>
              </a:rPr>
              <a:t>hile 21.7 percent are identified as an “audit committee financial expert,” as per SEC disclosure rules.</a:t>
            </a:r>
            <a:endParaRPr lang="en-CA" sz="1400" dirty="0">
              <a:latin typeface="Roboto Condensed Light" panose="02000000000000000000" pitchFamily="2" charset="0"/>
              <a:ea typeface="Roboto Condensed Light" panose="02000000000000000000" pitchFamily="2" charset="0"/>
            </a:endParaRPr>
          </a:p>
        </p:txBody>
      </p:sp>
      <p:sp>
        <p:nvSpPr>
          <p:cNvPr id="9" name="TextBox 8">
            <a:extLst>
              <a:ext uri="{FF2B5EF4-FFF2-40B4-BE49-F238E27FC236}">
                <a16:creationId xmlns:a16="http://schemas.microsoft.com/office/drawing/2014/main" id="{EE66871D-1406-4E9C-86D6-20BD56E76DF5}"/>
              </a:ext>
            </a:extLst>
          </p:cNvPr>
          <p:cNvSpPr txBox="1"/>
          <p:nvPr/>
        </p:nvSpPr>
        <p:spPr>
          <a:xfrm>
            <a:off x="7117977" y="4261662"/>
            <a:ext cx="4087906" cy="1077218"/>
          </a:xfrm>
          <a:prstGeom prst="rect">
            <a:avLst/>
          </a:prstGeom>
          <a:noFill/>
        </p:spPr>
        <p:txBody>
          <a:bodyPr wrap="square">
            <a:spAutoFit/>
          </a:bodyPr>
          <a:lstStyle/>
          <a:p>
            <a:r>
              <a:rPr lang="en-US" sz="1400" b="0" i="0" dirty="0">
                <a:solidFill>
                  <a:srgbClr val="000000"/>
                </a:solidFill>
                <a:effectLst/>
                <a:latin typeface="Roboto Condensed Light" panose="02000000000000000000" pitchFamily="2" charset="0"/>
                <a:ea typeface="Roboto Condensed Light" panose="02000000000000000000" pitchFamily="2" charset="0"/>
              </a:rPr>
              <a:t>In the S&amp;P 500 index of larger companies, </a:t>
            </a:r>
            <a:r>
              <a:rPr lang="en-US" sz="3600" b="1" i="0" dirty="0">
                <a:solidFill>
                  <a:schemeClr val="accent4"/>
                </a:solidFill>
                <a:effectLst/>
                <a:latin typeface="Roboto Condensed Light" panose="02000000000000000000" pitchFamily="2" charset="0"/>
                <a:ea typeface="Roboto Condensed Light" panose="02000000000000000000" pitchFamily="2" charset="0"/>
              </a:rPr>
              <a:t>20.9%</a:t>
            </a:r>
            <a:r>
              <a:rPr lang="en-US" sz="1400" b="0" i="0" dirty="0">
                <a:solidFill>
                  <a:srgbClr val="000000"/>
                </a:solidFill>
                <a:effectLst/>
                <a:latin typeface="Roboto Condensed Light" panose="02000000000000000000" pitchFamily="2" charset="0"/>
                <a:ea typeface="Roboto Condensed Light" panose="02000000000000000000" pitchFamily="2" charset="0"/>
              </a:rPr>
              <a:t> of corporate directors </a:t>
            </a:r>
            <a:r>
              <a:rPr lang="en-US" sz="1400" b="1" i="0" dirty="0">
                <a:solidFill>
                  <a:schemeClr val="accent4"/>
                </a:solidFill>
                <a:effectLst/>
                <a:latin typeface="Roboto Condensed Light" panose="02000000000000000000" pitchFamily="2" charset="0"/>
                <a:ea typeface="Roboto Condensed Light" panose="02000000000000000000" pitchFamily="2" charset="0"/>
              </a:rPr>
              <a:t>include technology expertise in their biographical profile.</a:t>
            </a:r>
            <a:endParaRPr lang="en-CA" sz="1400" b="1" dirty="0">
              <a:solidFill>
                <a:schemeClr val="accent4"/>
              </a:solidFill>
              <a:latin typeface="Roboto Condensed Light" panose="02000000000000000000" pitchFamily="2" charset="0"/>
              <a:ea typeface="Roboto Condensed Light" panose="02000000000000000000" pitchFamily="2" charset="0"/>
            </a:endParaRPr>
          </a:p>
        </p:txBody>
      </p:sp>
      <p:sp>
        <p:nvSpPr>
          <p:cNvPr id="10" name="TextBox 9">
            <a:extLst>
              <a:ext uri="{FF2B5EF4-FFF2-40B4-BE49-F238E27FC236}">
                <a16:creationId xmlns:a16="http://schemas.microsoft.com/office/drawing/2014/main" id="{F4B1143F-F8ED-4254-A044-347C93D5D17A}"/>
              </a:ext>
            </a:extLst>
          </p:cNvPr>
          <p:cNvSpPr txBox="1"/>
          <p:nvPr/>
        </p:nvSpPr>
        <p:spPr>
          <a:xfrm>
            <a:off x="7117976" y="6081758"/>
            <a:ext cx="4087907" cy="246221"/>
          </a:xfrm>
          <a:prstGeom prst="rect">
            <a:avLst/>
          </a:prstGeom>
          <a:noFill/>
        </p:spPr>
        <p:txBody>
          <a:bodyPr wrap="square">
            <a:spAutoFit/>
          </a:bodyPr>
          <a:lstStyle/>
          <a:p>
            <a:r>
              <a:rPr lang="en-US" sz="1000" b="0" i="0" dirty="0">
                <a:solidFill>
                  <a:srgbClr val="000000"/>
                </a:solidFill>
                <a:effectLst/>
                <a:latin typeface="Roboto Condensed Light" panose="02000000000000000000" pitchFamily="2" charset="0"/>
                <a:ea typeface="Roboto Condensed Light" panose="02000000000000000000" pitchFamily="2" charset="0"/>
              </a:rPr>
              <a:t>Source: </a:t>
            </a:r>
            <a:r>
              <a:rPr lang="en-US" sz="1000" b="0" i="0" dirty="0">
                <a:solidFill>
                  <a:srgbClr val="000000"/>
                </a:solidFill>
                <a:effectLst/>
                <a:latin typeface="Roboto Condensed Light" panose="02000000000000000000" pitchFamily="2" charset="0"/>
                <a:ea typeface="Roboto Condensed Light" panose="02000000000000000000" pitchFamily="2" charset="0"/>
                <a:hlinkClick r:id="rId2"/>
              </a:rPr>
              <a:t>Harvard Law School Forum on Corporate Governance</a:t>
            </a:r>
            <a:r>
              <a:rPr lang="en-US" sz="1000" b="0" i="0" dirty="0">
                <a:solidFill>
                  <a:srgbClr val="000000"/>
                </a:solidFill>
                <a:effectLst/>
                <a:latin typeface="Roboto Condensed Light" panose="02000000000000000000" pitchFamily="2" charset="0"/>
                <a:ea typeface="Roboto Condensed Light" panose="02000000000000000000" pitchFamily="2" charset="0"/>
              </a:rPr>
              <a:t>, October 18, 2020 </a:t>
            </a:r>
            <a:endParaRPr lang="en-CA" sz="1000" dirty="0">
              <a:latin typeface="Roboto Condensed Light" panose="02000000000000000000" pitchFamily="2" charset="0"/>
              <a:ea typeface="Roboto Condensed Light" panose="02000000000000000000" pitchFamily="2" charset="0"/>
            </a:endParaRPr>
          </a:p>
        </p:txBody>
      </p:sp>
      <p:sp>
        <p:nvSpPr>
          <p:cNvPr id="11" name="Half Frame 10">
            <a:extLst>
              <a:ext uri="{FF2B5EF4-FFF2-40B4-BE49-F238E27FC236}">
                <a16:creationId xmlns:a16="http://schemas.microsoft.com/office/drawing/2014/main" id="{FBC286E8-3076-4D25-BC5A-C3ED25057FDF}"/>
              </a:ext>
            </a:extLst>
          </p:cNvPr>
          <p:cNvSpPr/>
          <p:nvPr/>
        </p:nvSpPr>
        <p:spPr>
          <a:xfrm>
            <a:off x="6965577" y="1065370"/>
            <a:ext cx="806824" cy="1442066"/>
          </a:xfrm>
          <a:prstGeom prst="halfFrame">
            <a:avLst>
              <a:gd name="adj1" fmla="val 12222"/>
              <a:gd name="adj2" fmla="val 1111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2" name="Half Frame 11">
            <a:extLst>
              <a:ext uri="{FF2B5EF4-FFF2-40B4-BE49-F238E27FC236}">
                <a16:creationId xmlns:a16="http://schemas.microsoft.com/office/drawing/2014/main" id="{8609D718-C068-40BE-B666-71E8E60EBB4C}"/>
              </a:ext>
            </a:extLst>
          </p:cNvPr>
          <p:cNvSpPr/>
          <p:nvPr/>
        </p:nvSpPr>
        <p:spPr>
          <a:xfrm rot="10800000">
            <a:off x="10551459" y="2379153"/>
            <a:ext cx="806824" cy="1442066"/>
          </a:xfrm>
          <a:prstGeom prst="halfFrame">
            <a:avLst>
              <a:gd name="adj1" fmla="val 12222"/>
              <a:gd name="adj2" fmla="val 1111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3" name="Half Frame 12">
            <a:extLst>
              <a:ext uri="{FF2B5EF4-FFF2-40B4-BE49-F238E27FC236}">
                <a16:creationId xmlns:a16="http://schemas.microsoft.com/office/drawing/2014/main" id="{527832CE-42E8-47EE-83B3-089B56D1DD01}"/>
              </a:ext>
            </a:extLst>
          </p:cNvPr>
          <p:cNvSpPr/>
          <p:nvPr/>
        </p:nvSpPr>
        <p:spPr>
          <a:xfrm>
            <a:off x="6965577" y="4306592"/>
            <a:ext cx="708212" cy="818546"/>
          </a:xfrm>
          <a:prstGeom prst="halfFrame">
            <a:avLst>
              <a:gd name="adj1" fmla="val 12222"/>
              <a:gd name="adj2" fmla="val 1111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4" name="Half Frame 13">
            <a:extLst>
              <a:ext uri="{FF2B5EF4-FFF2-40B4-BE49-F238E27FC236}">
                <a16:creationId xmlns:a16="http://schemas.microsoft.com/office/drawing/2014/main" id="{99458696-209E-42BE-A8F7-C2F76F1D2538}"/>
              </a:ext>
            </a:extLst>
          </p:cNvPr>
          <p:cNvSpPr/>
          <p:nvPr/>
        </p:nvSpPr>
        <p:spPr>
          <a:xfrm rot="10800000">
            <a:off x="10650071" y="4645080"/>
            <a:ext cx="708212" cy="818546"/>
          </a:xfrm>
          <a:prstGeom prst="halfFrame">
            <a:avLst>
              <a:gd name="adj1" fmla="val 12222"/>
              <a:gd name="adj2" fmla="val 1111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6" name="TextBox 15">
            <a:extLst>
              <a:ext uri="{FF2B5EF4-FFF2-40B4-BE49-F238E27FC236}">
                <a16:creationId xmlns:a16="http://schemas.microsoft.com/office/drawing/2014/main" id="{9BA968E1-6E50-465D-85CC-C919D2D96AA4}"/>
              </a:ext>
            </a:extLst>
          </p:cNvPr>
          <p:cNvSpPr txBox="1"/>
          <p:nvPr/>
        </p:nvSpPr>
        <p:spPr>
          <a:xfrm>
            <a:off x="581592" y="5125138"/>
            <a:ext cx="5938367" cy="1077218"/>
          </a:xfrm>
          <a:prstGeom prst="rect">
            <a:avLst/>
          </a:prstGeom>
          <a:noFill/>
        </p:spPr>
        <p:txBody>
          <a:bodyPr wrap="square">
            <a:spAutoFit/>
          </a:bodyPr>
          <a:lstStyle/>
          <a:p>
            <a:r>
              <a:rPr lang="en-US" sz="1600" b="0" i="1" dirty="0">
                <a:solidFill>
                  <a:srgbClr val="000000"/>
                </a:solidFill>
                <a:effectLst/>
                <a:latin typeface="Roboto Condensed Light" panose="02000000000000000000" pitchFamily="2" charset="0"/>
                <a:ea typeface="Roboto Condensed Light" panose="02000000000000000000" pitchFamily="2" charset="0"/>
              </a:rPr>
              <a:t>“…research shows that </a:t>
            </a:r>
            <a:r>
              <a:rPr lang="en-US" sz="1600" b="1" i="1" dirty="0">
                <a:solidFill>
                  <a:schemeClr val="accent4"/>
                </a:solidFill>
                <a:effectLst/>
                <a:latin typeface="Roboto Condensed Light" panose="02000000000000000000" pitchFamily="2" charset="0"/>
                <a:ea typeface="Roboto Condensed Light" panose="02000000000000000000" pitchFamily="2" charset="0"/>
              </a:rPr>
              <a:t>board committee charters</a:t>
            </a:r>
            <a:r>
              <a:rPr lang="en-US" sz="1600" b="0" i="1" dirty="0">
                <a:solidFill>
                  <a:srgbClr val="000000"/>
                </a:solidFill>
                <a:effectLst/>
                <a:latin typeface="Roboto Condensed Light" panose="02000000000000000000" pitchFamily="2" charset="0"/>
                <a:ea typeface="Roboto Condensed Light" panose="02000000000000000000" pitchFamily="2" charset="0"/>
              </a:rPr>
              <a:t>, in particular, are being </a:t>
            </a:r>
            <a:r>
              <a:rPr lang="en-US" sz="1600" b="1" i="1" dirty="0">
                <a:solidFill>
                  <a:schemeClr val="accent4"/>
                </a:solidFill>
                <a:effectLst/>
                <a:latin typeface="Roboto Condensed Light" panose="02000000000000000000" pitchFamily="2" charset="0"/>
                <a:ea typeface="Roboto Condensed Light" panose="02000000000000000000" pitchFamily="2" charset="0"/>
              </a:rPr>
              <a:t>revised</a:t>
            </a:r>
            <a:r>
              <a:rPr lang="en-US" sz="1600" b="0" i="1" dirty="0">
                <a:solidFill>
                  <a:srgbClr val="000000"/>
                </a:solidFill>
                <a:effectLst/>
                <a:latin typeface="Roboto Condensed Light" panose="02000000000000000000" pitchFamily="2" charset="0"/>
                <a:ea typeface="Roboto Condensed Light" panose="02000000000000000000" pitchFamily="2" charset="0"/>
              </a:rPr>
              <a:t> to accommodate a </a:t>
            </a:r>
            <a:r>
              <a:rPr lang="en-US" sz="1600" b="1" i="1" dirty="0">
                <a:solidFill>
                  <a:schemeClr val="accent4"/>
                </a:solidFill>
                <a:effectLst/>
                <a:latin typeface="Roboto Condensed Light" panose="02000000000000000000" pitchFamily="2" charset="0"/>
                <a:ea typeface="Roboto Condensed Light" panose="02000000000000000000" pitchFamily="2" charset="0"/>
              </a:rPr>
              <a:t>new array of oversight responsibilities</a:t>
            </a:r>
            <a:r>
              <a:rPr lang="en-US" sz="1600" b="0" i="1" dirty="0">
                <a:solidFill>
                  <a:srgbClr val="000000"/>
                </a:solidFill>
                <a:effectLst/>
                <a:latin typeface="Roboto Condensed Light" panose="02000000000000000000" pitchFamily="2" charset="0"/>
                <a:ea typeface="Roboto Condensed Light" panose="02000000000000000000" pitchFamily="2" charset="0"/>
              </a:rPr>
              <a:t>—from </a:t>
            </a:r>
            <a:r>
              <a:rPr lang="en-US" sz="1600" b="1" i="1" dirty="0">
                <a:solidFill>
                  <a:schemeClr val="accent4"/>
                </a:solidFill>
                <a:effectLst/>
                <a:latin typeface="Roboto Condensed Light" panose="02000000000000000000" pitchFamily="2" charset="0"/>
                <a:ea typeface="Roboto Condensed Light" panose="02000000000000000000" pitchFamily="2" charset="0"/>
              </a:rPr>
              <a:t>cybersecurity</a:t>
            </a:r>
            <a:r>
              <a:rPr lang="en-US" sz="1600" b="0" i="1" dirty="0">
                <a:solidFill>
                  <a:srgbClr val="000000"/>
                </a:solidFill>
                <a:effectLst/>
                <a:latin typeface="Roboto Condensed Light" panose="02000000000000000000" pitchFamily="2" charset="0"/>
                <a:ea typeface="Roboto Condensed Light" panose="02000000000000000000" pitchFamily="2" charset="0"/>
              </a:rPr>
              <a:t> to </a:t>
            </a:r>
            <a:r>
              <a:rPr lang="en-US" sz="1600" b="1" i="1" dirty="0">
                <a:solidFill>
                  <a:schemeClr val="accent4"/>
                </a:solidFill>
                <a:effectLst/>
                <a:latin typeface="Roboto Condensed Light" panose="02000000000000000000" pitchFamily="2" charset="0"/>
                <a:ea typeface="Roboto Condensed Light" panose="02000000000000000000" pitchFamily="2" charset="0"/>
              </a:rPr>
              <a:t>digital transformation</a:t>
            </a:r>
            <a:r>
              <a:rPr lang="en-US" sz="1600" b="0" i="1" dirty="0">
                <a:solidFill>
                  <a:srgbClr val="000000"/>
                </a:solidFill>
                <a:effectLst/>
                <a:latin typeface="Roboto Condensed Light" panose="02000000000000000000" pitchFamily="2" charset="0"/>
                <a:ea typeface="Roboto Condensed Light" panose="02000000000000000000" pitchFamily="2" charset="0"/>
              </a:rPr>
              <a:t>, and from climate change risk to human capital management.”</a:t>
            </a:r>
            <a:endParaRPr lang="en-CA" sz="1600" i="1" dirty="0">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73550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464AF9-78C1-413C-85C9-9E90A000DFBF}"/>
              </a:ext>
            </a:extLst>
          </p:cNvPr>
          <p:cNvSpPr>
            <a:spLocks noGrp="1"/>
          </p:cNvSpPr>
          <p:nvPr>
            <p:ph type="body" sz="quarter" idx="13"/>
          </p:nvPr>
        </p:nvSpPr>
        <p:spPr>
          <a:xfrm>
            <a:off x="537882" y="1423401"/>
            <a:ext cx="7575177" cy="473616"/>
          </a:xfrm>
        </p:spPr>
        <p:txBody>
          <a:bodyPr/>
          <a:lstStyle/>
          <a:p>
            <a:r>
              <a:rPr lang="en-US" dirty="0"/>
              <a:t>The pandemic has accelerated the digital transformation priorities of a business and how customers experience the business as organizations become more reliant on technology to run. </a:t>
            </a:r>
            <a:endParaRPr lang="en-CA" dirty="0"/>
          </a:p>
        </p:txBody>
      </p:sp>
      <p:sp>
        <p:nvSpPr>
          <p:cNvPr id="4" name="Title 3">
            <a:extLst>
              <a:ext uri="{FF2B5EF4-FFF2-40B4-BE49-F238E27FC236}">
                <a16:creationId xmlns:a16="http://schemas.microsoft.com/office/drawing/2014/main" id="{6CB506FE-ADC8-48D7-AF4A-4FA67730B5EB}"/>
              </a:ext>
            </a:extLst>
          </p:cNvPr>
          <p:cNvSpPr>
            <a:spLocks noGrp="1"/>
          </p:cNvSpPr>
          <p:nvPr>
            <p:ph type="title"/>
          </p:nvPr>
        </p:nvSpPr>
        <p:spPr/>
        <p:txBody>
          <a:bodyPr/>
          <a:lstStyle/>
          <a:p>
            <a:r>
              <a:rPr lang="en-US" dirty="0"/>
              <a:t>Impact of the pandemic</a:t>
            </a:r>
            <a:endParaRPr lang="en-CA" dirty="0"/>
          </a:p>
        </p:txBody>
      </p:sp>
      <p:sp>
        <p:nvSpPr>
          <p:cNvPr id="5" name="Text Placeholder 4">
            <a:extLst>
              <a:ext uri="{FF2B5EF4-FFF2-40B4-BE49-F238E27FC236}">
                <a16:creationId xmlns:a16="http://schemas.microsoft.com/office/drawing/2014/main" id="{A443A8C4-7973-4962-BED4-EB3FCC70FF30}"/>
              </a:ext>
            </a:extLst>
          </p:cNvPr>
          <p:cNvSpPr>
            <a:spLocks noGrp="1"/>
          </p:cNvSpPr>
          <p:nvPr>
            <p:ph type="body" sz="quarter" idx="33"/>
          </p:nvPr>
        </p:nvSpPr>
        <p:spPr>
          <a:xfrm>
            <a:off x="537882" y="2428865"/>
            <a:ext cx="7575177" cy="1919018"/>
          </a:xfrm>
        </p:spPr>
        <p:txBody>
          <a:bodyPr/>
          <a:lstStyle/>
          <a:p>
            <a:r>
              <a:rPr lang="en-US" dirty="0"/>
              <a:t>The CIO, CDO, CTO, CISO roles are converging, and traditional CIO roles are rapidly evolving to include new facets of IT such as digital, cybersecurity &amp; risk, cultural intelligence, etc. </a:t>
            </a:r>
          </a:p>
          <a:p>
            <a:r>
              <a:rPr lang="en-US" dirty="0"/>
              <a:t>This “new” IT leader is expected to be a driver of the digital business strategy or get left behind for a leader than can adapt to this change quickly. </a:t>
            </a:r>
          </a:p>
          <a:p>
            <a:r>
              <a:rPr lang="en-US" dirty="0"/>
              <a:t>The pandemic has shed light on the need for more agile and flexible strategies and CIOs must demonstrate to boards that they can spearhead this transition. </a:t>
            </a:r>
            <a:endParaRPr lang="en-CA" dirty="0"/>
          </a:p>
        </p:txBody>
      </p:sp>
      <p:sp>
        <p:nvSpPr>
          <p:cNvPr id="6" name="Oval 5">
            <a:extLst>
              <a:ext uri="{FF2B5EF4-FFF2-40B4-BE49-F238E27FC236}">
                <a16:creationId xmlns:a16="http://schemas.microsoft.com/office/drawing/2014/main" id="{BE0C3E9C-8C80-443A-8389-379B0871EA6C}"/>
              </a:ext>
            </a:extLst>
          </p:cNvPr>
          <p:cNvSpPr/>
          <p:nvPr/>
        </p:nvSpPr>
        <p:spPr>
          <a:xfrm>
            <a:off x="8782240" y="530021"/>
            <a:ext cx="2160000" cy="2160000"/>
          </a:xfrm>
          <a:prstGeom prst="ellipse">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ontserrat SemiBold" panose="00000700000000000000" pitchFamily="2" charset="0"/>
                <a:ea typeface="Roboto Condensed Light" panose="02000000000000000000" pitchFamily="2" charset="0"/>
              </a:rPr>
              <a:t>3 – 5 </a:t>
            </a:r>
            <a:r>
              <a:rPr lang="en-US" sz="2000" dirty="0">
                <a:solidFill>
                  <a:schemeClr val="accent5"/>
                </a:solidFill>
                <a:latin typeface="Montserrat SemiBold" panose="00000700000000000000" pitchFamily="2" charset="0"/>
                <a:ea typeface="Roboto Condensed Light" panose="02000000000000000000" pitchFamily="2" charset="0"/>
              </a:rPr>
              <a:t>Year</a:t>
            </a:r>
            <a:r>
              <a:rPr lang="en-US" sz="2000" dirty="0">
                <a:solidFill>
                  <a:schemeClr val="tx1"/>
                </a:solidFill>
                <a:latin typeface="Montserrat SemiBold" panose="00000700000000000000" pitchFamily="2" charset="0"/>
                <a:ea typeface="Roboto Condensed Light" panose="02000000000000000000" pitchFamily="2" charset="0"/>
              </a:rPr>
              <a:t> Strategies </a:t>
            </a:r>
            <a:endParaRPr lang="en-CA" sz="2000" dirty="0">
              <a:solidFill>
                <a:schemeClr val="tx1"/>
              </a:solidFill>
              <a:latin typeface="Montserrat SemiBold" panose="00000700000000000000" pitchFamily="2" charset="0"/>
              <a:ea typeface="Roboto Condensed Light" panose="02000000000000000000" pitchFamily="2" charset="0"/>
            </a:endParaRPr>
          </a:p>
        </p:txBody>
      </p:sp>
      <p:sp>
        <p:nvSpPr>
          <p:cNvPr id="7" name="Arrow: Down 6">
            <a:extLst>
              <a:ext uri="{FF2B5EF4-FFF2-40B4-BE49-F238E27FC236}">
                <a16:creationId xmlns:a16="http://schemas.microsoft.com/office/drawing/2014/main" id="{2765AF69-B25E-4220-B8B4-E6CF3CFC1455}"/>
              </a:ext>
            </a:extLst>
          </p:cNvPr>
          <p:cNvSpPr/>
          <p:nvPr/>
        </p:nvSpPr>
        <p:spPr>
          <a:xfrm>
            <a:off x="9615709" y="2844823"/>
            <a:ext cx="493059" cy="968188"/>
          </a:xfrm>
          <a:prstGeom prst="downArrow">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a:extLst>
              <a:ext uri="{FF2B5EF4-FFF2-40B4-BE49-F238E27FC236}">
                <a16:creationId xmlns:a16="http://schemas.microsoft.com/office/drawing/2014/main" id="{5BAB7C03-8E75-4871-906F-6EB41860E434}"/>
              </a:ext>
            </a:extLst>
          </p:cNvPr>
          <p:cNvSpPr/>
          <p:nvPr/>
        </p:nvSpPr>
        <p:spPr>
          <a:xfrm>
            <a:off x="8782239" y="3967814"/>
            <a:ext cx="2160000" cy="2160000"/>
          </a:xfrm>
          <a:prstGeom prst="ellipse">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ontserrat SemiBold" panose="00000700000000000000" pitchFamily="2" charset="0"/>
                <a:ea typeface="Roboto Condensed Light" panose="02000000000000000000" pitchFamily="2" charset="0"/>
              </a:rPr>
              <a:t>3 – 5 </a:t>
            </a:r>
            <a:r>
              <a:rPr lang="en-US" sz="2000" dirty="0">
                <a:solidFill>
                  <a:schemeClr val="accent4"/>
                </a:solidFill>
                <a:latin typeface="Montserrat SemiBold" panose="00000700000000000000" pitchFamily="2" charset="0"/>
                <a:ea typeface="Roboto Condensed Light" panose="02000000000000000000" pitchFamily="2" charset="0"/>
              </a:rPr>
              <a:t>Month</a:t>
            </a:r>
            <a:r>
              <a:rPr lang="en-US" sz="2000" dirty="0">
                <a:solidFill>
                  <a:schemeClr val="tx1"/>
                </a:solidFill>
                <a:latin typeface="Montserrat SemiBold" panose="00000700000000000000" pitchFamily="2" charset="0"/>
                <a:ea typeface="Roboto Condensed Light" panose="02000000000000000000" pitchFamily="2" charset="0"/>
              </a:rPr>
              <a:t> Strategies </a:t>
            </a:r>
            <a:endParaRPr lang="en-CA" sz="2000" dirty="0">
              <a:solidFill>
                <a:schemeClr val="tx1"/>
              </a:solidFill>
              <a:latin typeface="Montserrat SemiBold" panose="00000700000000000000" pitchFamily="2" charset="0"/>
              <a:ea typeface="Roboto Condensed Light" panose="02000000000000000000" pitchFamily="2" charset="0"/>
            </a:endParaRPr>
          </a:p>
        </p:txBody>
      </p:sp>
      <p:grpSp>
        <p:nvGrpSpPr>
          <p:cNvPr id="9" name="Group 8">
            <a:extLst>
              <a:ext uri="{FF2B5EF4-FFF2-40B4-BE49-F238E27FC236}">
                <a16:creationId xmlns:a16="http://schemas.microsoft.com/office/drawing/2014/main" id="{664B9BC5-2525-4A1C-83FA-E70F7A1920C0}"/>
              </a:ext>
            </a:extLst>
          </p:cNvPr>
          <p:cNvGrpSpPr/>
          <p:nvPr/>
        </p:nvGrpSpPr>
        <p:grpSpPr>
          <a:xfrm>
            <a:off x="658906" y="5859979"/>
            <a:ext cx="7171764" cy="468000"/>
            <a:chOff x="2179926" y="3280346"/>
            <a:chExt cx="7171764" cy="468000"/>
          </a:xfrm>
        </p:grpSpPr>
        <p:grpSp>
          <p:nvGrpSpPr>
            <p:cNvPr id="10" name="Group 9">
              <a:extLst>
                <a:ext uri="{FF2B5EF4-FFF2-40B4-BE49-F238E27FC236}">
                  <a16:creationId xmlns:a16="http://schemas.microsoft.com/office/drawing/2014/main" id="{46B6E9B4-B7A9-4DC8-BBF2-58BF4FDE1DC4}"/>
                </a:ext>
              </a:extLst>
            </p:cNvPr>
            <p:cNvGrpSpPr/>
            <p:nvPr/>
          </p:nvGrpSpPr>
          <p:grpSpPr>
            <a:xfrm>
              <a:off x="2179926" y="3280346"/>
              <a:ext cx="7171764" cy="468000"/>
              <a:chOff x="2179926" y="2709431"/>
              <a:chExt cx="7171764" cy="468000"/>
            </a:xfrm>
          </p:grpSpPr>
          <p:sp>
            <p:nvSpPr>
              <p:cNvPr id="12" name="Rectangle 11">
                <a:extLst>
                  <a:ext uri="{FF2B5EF4-FFF2-40B4-BE49-F238E27FC236}">
                    <a16:creationId xmlns:a16="http://schemas.microsoft.com/office/drawing/2014/main" id="{365C7840-C775-4320-8B72-B428A95F218B}"/>
                  </a:ext>
                </a:extLst>
              </p:cNvPr>
              <p:cNvSpPr/>
              <p:nvPr/>
            </p:nvSpPr>
            <p:spPr>
              <a:xfrm>
                <a:off x="2648068" y="2709431"/>
                <a:ext cx="6703622" cy="468000"/>
              </a:xfrm>
              <a:prstGeom prst="rect">
                <a:avLst/>
              </a:prstGeom>
              <a:solidFill>
                <a:srgbClr val="5D3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Exo" panose="02000503000000000000" pitchFamily="2" charset="77"/>
                  </a:rPr>
                  <a:t>Download Info-Tech’s “</a:t>
                </a:r>
                <a:r>
                  <a:rPr lang="en-US" sz="1200" dirty="0">
                    <a:solidFill>
                      <a:schemeClr val="bg1"/>
                    </a:solidFill>
                    <a:latin typeface="Exo" panose="02000503000000000000" pitchFamily="2" charset="77"/>
                    <a:hlinkClick r:id="rId2">
                      <a:extLst>
                        <a:ext uri="{A12FA001-AC4F-418D-AE19-62706E023703}">
                          <ahyp:hlinkClr xmlns:ahyp="http://schemas.microsoft.com/office/drawing/2018/hyperlinkcolor" val="tx"/>
                        </a:ext>
                      </a:extLst>
                    </a:hlinkClick>
                  </a:rPr>
                  <a:t>Define Your Digital Business Strategy</a:t>
                </a:r>
                <a:r>
                  <a:rPr lang="en-US" sz="1200" dirty="0">
                    <a:solidFill>
                      <a:schemeClr val="bg1"/>
                    </a:solidFill>
                    <a:latin typeface="Exo" panose="02000503000000000000" pitchFamily="2" charset="77"/>
                  </a:rPr>
                  <a:t>” blueprint to get started.</a:t>
                </a:r>
              </a:p>
            </p:txBody>
          </p:sp>
          <p:sp>
            <p:nvSpPr>
              <p:cNvPr id="13" name="Rectangle 12">
                <a:extLst>
                  <a:ext uri="{FF2B5EF4-FFF2-40B4-BE49-F238E27FC236}">
                    <a16:creationId xmlns:a16="http://schemas.microsoft.com/office/drawing/2014/main" id="{FFFE1E99-1CFF-46C8-99B1-2C84D28B2F44}"/>
                  </a:ext>
                </a:extLst>
              </p:cNvPr>
              <p:cNvSpPr>
                <a:spLocks noChangeAspect="1"/>
              </p:cNvSpPr>
              <p:nvPr/>
            </p:nvSpPr>
            <p:spPr>
              <a:xfrm>
                <a:off x="2179926" y="2709431"/>
                <a:ext cx="468000" cy="46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Exo" panose="02000503000000000000" pitchFamily="2" charset="77"/>
                </a:endParaRPr>
              </a:p>
            </p:txBody>
          </p:sp>
        </p:grpSp>
        <p:pic>
          <p:nvPicPr>
            <p:cNvPr id="11" name="Picture 10">
              <a:extLst>
                <a:ext uri="{FF2B5EF4-FFF2-40B4-BE49-F238E27FC236}">
                  <a16:creationId xmlns:a16="http://schemas.microsoft.com/office/drawing/2014/main" id="{2B439AB4-4889-4DF0-A28D-670193DDF5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3485" y="3384615"/>
              <a:ext cx="260883" cy="260884"/>
            </a:xfrm>
            <a:prstGeom prst="rect">
              <a:avLst/>
            </a:prstGeom>
          </p:spPr>
        </p:pic>
      </p:grpSp>
      <p:grpSp>
        <p:nvGrpSpPr>
          <p:cNvPr id="14" name="Group 13">
            <a:extLst>
              <a:ext uri="{FF2B5EF4-FFF2-40B4-BE49-F238E27FC236}">
                <a16:creationId xmlns:a16="http://schemas.microsoft.com/office/drawing/2014/main" id="{59AEC582-58E8-42F4-A84C-CCD14E4056F4}"/>
              </a:ext>
            </a:extLst>
          </p:cNvPr>
          <p:cNvGrpSpPr/>
          <p:nvPr/>
        </p:nvGrpSpPr>
        <p:grpSpPr>
          <a:xfrm>
            <a:off x="658906" y="4370552"/>
            <a:ext cx="7171764" cy="1270669"/>
            <a:chOff x="6219730" y="4528248"/>
            <a:chExt cx="1674204" cy="1270669"/>
          </a:xfrm>
        </p:grpSpPr>
        <p:sp>
          <p:nvSpPr>
            <p:cNvPr id="15" name="Rectangle 14">
              <a:extLst>
                <a:ext uri="{FF2B5EF4-FFF2-40B4-BE49-F238E27FC236}">
                  <a16:creationId xmlns:a16="http://schemas.microsoft.com/office/drawing/2014/main" id="{6085600C-BBAD-4355-AE0E-388DFF8F5926}"/>
                </a:ext>
              </a:extLst>
            </p:cNvPr>
            <p:cNvSpPr/>
            <p:nvPr/>
          </p:nvSpPr>
          <p:spPr>
            <a:xfrm>
              <a:off x="6219730" y="4528248"/>
              <a:ext cx="1674204" cy="1270669"/>
            </a:xfrm>
            <a:prstGeom prst="rect">
              <a:avLst/>
            </a:prstGeom>
            <a:gradFill>
              <a:gsLst>
                <a:gs pos="0">
                  <a:srgbClr val="5D3391"/>
                </a:gs>
                <a:gs pos="100000">
                  <a:schemeClr val="accent2">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Pre-pandemic digital strategies have been primarily focused on automation. However, your post-pandemic digital strategy must focus on driving resilience for growth opportunities.</a:t>
              </a:r>
            </a:p>
          </p:txBody>
        </p:sp>
        <p:sp>
          <p:nvSpPr>
            <p:cNvPr id="16" name="Rectangle 15">
              <a:extLst>
                <a:ext uri="{FF2B5EF4-FFF2-40B4-BE49-F238E27FC236}">
                  <a16:creationId xmlns:a16="http://schemas.microsoft.com/office/drawing/2014/main" id="{5FD7F870-BB3D-43C5-A084-378620190B1D}"/>
                </a:ext>
              </a:extLst>
            </p:cNvPr>
            <p:cNvSpPr/>
            <p:nvPr/>
          </p:nvSpPr>
          <p:spPr>
            <a:xfrm>
              <a:off x="6219730" y="4528248"/>
              <a:ext cx="1674204" cy="1270669"/>
            </a:xfrm>
            <a:prstGeom prst="rect">
              <a:avLst/>
            </a:prstGeom>
            <a:noFill/>
            <a:ln w="3175" cmpd="thinThick">
              <a:gradFill>
                <a:gsLst>
                  <a:gs pos="0">
                    <a:srgbClr val="5D3391"/>
                  </a:gs>
                  <a:gs pos="56000">
                    <a:srgbClr val="5D3391">
                      <a:alpha val="0"/>
                    </a:srgbClr>
                  </a:gs>
                  <a:gs pos="98000">
                    <a:srgbClr val="5D339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232401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1E79CE-94F2-4017-B53D-C3745239CBC2}"/>
              </a:ext>
            </a:extLst>
          </p:cNvPr>
          <p:cNvSpPr>
            <a:spLocks noGrp="1"/>
          </p:cNvSpPr>
          <p:nvPr>
            <p:ph type="title"/>
          </p:nvPr>
        </p:nvSpPr>
        <p:spPr>
          <a:xfrm>
            <a:off x="354105" y="530021"/>
            <a:ext cx="10887635" cy="1130188"/>
          </a:xfrm>
        </p:spPr>
        <p:txBody>
          <a:bodyPr/>
          <a:lstStyle/>
          <a:p>
            <a:r>
              <a:rPr lang="en-US" dirty="0"/>
              <a:t>What are the Board’s main concerns?</a:t>
            </a:r>
            <a:endParaRPr lang="en-CA" dirty="0"/>
          </a:p>
        </p:txBody>
      </p:sp>
      <p:sp>
        <p:nvSpPr>
          <p:cNvPr id="9" name="Rectangle 8">
            <a:extLst>
              <a:ext uri="{FF2B5EF4-FFF2-40B4-BE49-F238E27FC236}">
                <a16:creationId xmlns:a16="http://schemas.microsoft.com/office/drawing/2014/main" id="{6F3A3376-9B19-412E-858F-7DCA599B94B0}"/>
              </a:ext>
            </a:extLst>
          </p:cNvPr>
          <p:cNvSpPr/>
          <p:nvPr/>
        </p:nvSpPr>
        <p:spPr>
          <a:xfrm>
            <a:off x="871115" y="3692219"/>
            <a:ext cx="6704061" cy="1005840"/>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id="{9AFE76C6-610B-4E5F-8230-F3E7FDB2D650}"/>
              </a:ext>
            </a:extLst>
          </p:cNvPr>
          <p:cNvSpPr/>
          <p:nvPr/>
        </p:nvSpPr>
        <p:spPr>
          <a:xfrm>
            <a:off x="871114" y="3692219"/>
            <a:ext cx="106680" cy="1005840"/>
          </a:xfrm>
          <a:prstGeom prst="rect">
            <a:avLst/>
          </a:prstGeom>
          <a:solidFill>
            <a:srgbClr val="5090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7537F87A-C447-493E-ACCA-5758426C67EE}"/>
              </a:ext>
            </a:extLst>
          </p:cNvPr>
          <p:cNvSpPr/>
          <p:nvPr/>
        </p:nvSpPr>
        <p:spPr>
          <a:xfrm>
            <a:off x="871115" y="2297654"/>
            <a:ext cx="6704061" cy="1005840"/>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00DEFA10-F0FD-4B0F-8FD8-579D8994297D}"/>
              </a:ext>
            </a:extLst>
          </p:cNvPr>
          <p:cNvSpPr/>
          <p:nvPr/>
        </p:nvSpPr>
        <p:spPr>
          <a:xfrm>
            <a:off x="871114" y="2297654"/>
            <a:ext cx="106680" cy="1005840"/>
          </a:xfrm>
          <a:prstGeom prst="rect">
            <a:avLst/>
          </a:prstGeom>
          <a:solidFill>
            <a:srgbClr val="1546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CF3C9889-6F43-4473-AF35-8C460F86FA0A}"/>
              </a:ext>
            </a:extLst>
          </p:cNvPr>
          <p:cNvSpPr/>
          <p:nvPr/>
        </p:nvSpPr>
        <p:spPr>
          <a:xfrm>
            <a:off x="871115" y="5086784"/>
            <a:ext cx="6704061" cy="1005840"/>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Rectangle 15">
            <a:extLst>
              <a:ext uri="{FF2B5EF4-FFF2-40B4-BE49-F238E27FC236}">
                <a16:creationId xmlns:a16="http://schemas.microsoft.com/office/drawing/2014/main" id="{617D60C7-66AD-433E-8338-0E65AC4CE3E3}"/>
              </a:ext>
            </a:extLst>
          </p:cNvPr>
          <p:cNvSpPr/>
          <p:nvPr/>
        </p:nvSpPr>
        <p:spPr>
          <a:xfrm>
            <a:off x="871114" y="5086784"/>
            <a:ext cx="106680" cy="1005840"/>
          </a:xfrm>
          <a:prstGeom prst="rect">
            <a:avLst/>
          </a:prstGeom>
          <a:solidFill>
            <a:srgbClr val="299C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7BBAA527-D729-4686-8F8F-7941D7E8BA64}"/>
              </a:ext>
            </a:extLst>
          </p:cNvPr>
          <p:cNvSpPr txBox="1"/>
          <p:nvPr/>
        </p:nvSpPr>
        <p:spPr>
          <a:xfrm>
            <a:off x="2229758" y="3834516"/>
            <a:ext cx="1324080" cy="246221"/>
          </a:xfrm>
          <a:prstGeom prst="rect">
            <a:avLst/>
          </a:prstGeom>
          <a:noFill/>
        </p:spPr>
        <p:txBody>
          <a:bodyPr wrap="none" lIns="0" tIns="0" rIns="0" bIns="0" rtlCol="0" anchor="b" anchorCtr="0">
            <a:spAutoFit/>
          </a:bodyPr>
          <a:lstStyle/>
          <a:p>
            <a:r>
              <a:rPr lang="en-US" sz="1600" b="1" dirty="0">
                <a:solidFill>
                  <a:srgbClr val="494949"/>
                </a:solidFill>
                <a:latin typeface="Montserrat SemiBold" pitchFamily="2" charset="77"/>
                <a:ea typeface="League Spartan" charset="0"/>
                <a:cs typeface="Poppins" pitchFamily="2" charset="77"/>
              </a:rPr>
              <a:t>Investments</a:t>
            </a:r>
          </a:p>
        </p:txBody>
      </p:sp>
      <p:sp>
        <p:nvSpPr>
          <p:cNvPr id="22" name="Subtitle 2">
            <a:extLst>
              <a:ext uri="{FF2B5EF4-FFF2-40B4-BE49-F238E27FC236}">
                <a16:creationId xmlns:a16="http://schemas.microsoft.com/office/drawing/2014/main" id="{8F549309-E83F-49BA-B47E-15E7516A3ED8}"/>
              </a:ext>
            </a:extLst>
          </p:cNvPr>
          <p:cNvSpPr txBox="1">
            <a:spLocks/>
          </p:cNvSpPr>
          <p:nvPr/>
        </p:nvSpPr>
        <p:spPr>
          <a:xfrm>
            <a:off x="2229758" y="4130262"/>
            <a:ext cx="4555442" cy="439031"/>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How will the proposal impact the organization’s finances and efficiency?</a:t>
            </a:r>
          </a:p>
        </p:txBody>
      </p:sp>
      <p:sp>
        <p:nvSpPr>
          <p:cNvPr id="25" name="TextBox 24">
            <a:extLst>
              <a:ext uri="{FF2B5EF4-FFF2-40B4-BE49-F238E27FC236}">
                <a16:creationId xmlns:a16="http://schemas.microsoft.com/office/drawing/2014/main" id="{DD6F67C5-AD38-4262-9420-D0DCFD366D5C}"/>
              </a:ext>
            </a:extLst>
          </p:cNvPr>
          <p:cNvSpPr txBox="1"/>
          <p:nvPr/>
        </p:nvSpPr>
        <p:spPr>
          <a:xfrm>
            <a:off x="2209163" y="2439951"/>
            <a:ext cx="1750479" cy="246221"/>
          </a:xfrm>
          <a:prstGeom prst="rect">
            <a:avLst/>
          </a:prstGeom>
          <a:noFill/>
        </p:spPr>
        <p:txBody>
          <a:bodyPr wrap="none" lIns="0" tIns="0" rIns="0" bIns="0" rtlCol="0" anchor="b" anchorCtr="0">
            <a:spAutoFit/>
          </a:bodyPr>
          <a:lstStyle/>
          <a:p>
            <a:r>
              <a:rPr lang="en-US" sz="1600" b="1" dirty="0">
                <a:solidFill>
                  <a:srgbClr val="494949"/>
                </a:solidFill>
                <a:latin typeface="Montserrat SemiBold" pitchFamily="2" charset="77"/>
                <a:ea typeface="League Spartan" charset="0"/>
                <a:cs typeface="Poppins" pitchFamily="2" charset="77"/>
              </a:rPr>
              <a:t>Business Impact</a:t>
            </a:r>
          </a:p>
        </p:txBody>
      </p:sp>
      <p:sp>
        <p:nvSpPr>
          <p:cNvPr id="26" name="Subtitle 2">
            <a:extLst>
              <a:ext uri="{FF2B5EF4-FFF2-40B4-BE49-F238E27FC236}">
                <a16:creationId xmlns:a16="http://schemas.microsoft.com/office/drawing/2014/main" id="{E4B962C7-1750-4A24-9A54-0D2FAB372591}"/>
              </a:ext>
            </a:extLst>
          </p:cNvPr>
          <p:cNvSpPr txBox="1">
            <a:spLocks/>
          </p:cNvSpPr>
          <p:nvPr/>
        </p:nvSpPr>
        <p:spPr>
          <a:xfrm>
            <a:off x="2209163" y="2735697"/>
            <a:ext cx="5195684" cy="439031"/>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How is IT impacting the business and solving business challenges? (Digital &amp; transformation priorities, technology as a competitive advantage, etc.)</a:t>
            </a:r>
          </a:p>
        </p:txBody>
      </p:sp>
      <p:sp>
        <p:nvSpPr>
          <p:cNvPr id="27" name="TextBox 26">
            <a:extLst>
              <a:ext uri="{FF2B5EF4-FFF2-40B4-BE49-F238E27FC236}">
                <a16:creationId xmlns:a16="http://schemas.microsoft.com/office/drawing/2014/main" id="{59A1F535-2AF5-49D3-AA65-F776596AE742}"/>
              </a:ext>
            </a:extLst>
          </p:cNvPr>
          <p:cNvSpPr txBox="1"/>
          <p:nvPr/>
        </p:nvSpPr>
        <p:spPr>
          <a:xfrm>
            <a:off x="2209163" y="5229081"/>
            <a:ext cx="2271456" cy="246221"/>
          </a:xfrm>
          <a:prstGeom prst="rect">
            <a:avLst/>
          </a:prstGeom>
          <a:noFill/>
        </p:spPr>
        <p:txBody>
          <a:bodyPr wrap="none" lIns="0" tIns="0" rIns="0" bIns="0" rtlCol="0" anchor="b" anchorCtr="0">
            <a:spAutoFit/>
          </a:bodyPr>
          <a:lstStyle/>
          <a:p>
            <a:r>
              <a:rPr lang="en-US" sz="1600" b="1" dirty="0">
                <a:solidFill>
                  <a:srgbClr val="494949"/>
                </a:solidFill>
                <a:latin typeface="Montserrat SemiBold" pitchFamily="2" charset="77"/>
                <a:ea typeface="League Spartan" charset="0"/>
                <a:cs typeface="Poppins" pitchFamily="2" charset="77"/>
              </a:rPr>
              <a:t>Cyber-Security &amp; Risk</a:t>
            </a:r>
          </a:p>
        </p:txBody>
      </p:sp>
      <p:sp>
        <p:nvSpPr>
          <p:cNvPr id="28" name="Subtitle 2">
            <a:extLst>
              <a:ext uri="{FF2B5EF4-FFF2-40B4-BE49-F238E27FC236}">
                <a16:creationId xmlns:a16="http://schemas.microsoft.com/office/drawing/2014/main" id="{FC9C2B52-8C25-43E5-98A0-DA4F563DEB85}"/>
              </a:ext>
            </a:extLst>
          </p:cNvPr>
          <p:cNvSpPr txBox="1">
            <a:spLocks/>
          </p:cNvSpPr>
          <p:nvPr/>
        </p:nvSpPr>
        <p:spPr>
          <a:xfrm>
            <a:off x="2209163" y="5524827"/>
            <a:ext cx="4953637" cy="439031"/>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What cyber-security risks are top of mind and how is IT mitigating risk to the business? </a:t>
            </a:r>
          </a:p>
        </p:txBody>
      </p:sp>
      <p:sp>
        <p:nvSpPr>
          <p:cNvPr id="32" name="TextBox 31">
            <a:extLst>
              <a:ext uri="{FF2B5EF4-FFF2-40B4-BE49-F238E27FC236}">
                <a16:creationId xmlns:a16="http://schemas.microsoft.com/office/drawing/2014/main" id="{2B4ADC07-3606-41E4-87B5-B92CB28C1E14}"/>
              </a:ext>
            </a:extLst>
          </p:cNvPr>
          <p:cNvSpPr txBox="1"/>
          <p:nvPr/>
        </p:nvSpPr>
        <p:spPr>
          <a:xfrm>
            <a:off x="1222101" y="3918140"/>
            <a:ext cx="763351" cy="553998"/>
          </a:xfrm>
          <a:prstGeom prst="rect">
            <a:avLst/>
          </a:prstGeom>
          <a:noFill/>
        </p:spPr>
        <p:txBody>
          <a:bodyPr wrap="none" rtlCol="0" anchor="ctr" anchorCtr="0">
            <a:spAutoFit/>
          </a:bodyPr>
          <a:lstStyle/>
          <a:p>
            <a:pPr algn="ctr"/>
            <a:r>
              <a:rPr lang="en-US" sz="3000" b="1" dirty="0">
                <a:solidFill>
                  <a:srgbClr val="5090C4"/>
                </a:solidFill>
                <a:latin typeface="Montserrat SemiBold" pitchFamily="2" charset="77"/>
                <a:ea typeface="League Spartan" charset="0"/>
                <a:cs typeface="Poppins" pitchFamily="2" charset="77"/>
              </a:rPr>
              <a:t>02.</a:t>
            </a:r>
          </a:p>
        </p:txBody>
      </p:sp>
      <p:sp>
        <p:nvSpPr>
          <p:cNvPr id="34" name="TextBox 33">
            <a:extLst>
              <a:ext uri="{FF2B5EF4-FFF2-40B4-BE49-F238E27FC236}">
                <a16:creationId xmlns:a16="http://schemas.microsoft.com/office/drawing/2014/main" id="{F4845899-9573-444D-B2B9-F8139A1BC695}"/>
              </a:ext>
            </a:extLst>
          </p:cNvPr>
          <p:cNvSpPr txBox="1"/>
          <p:nvPr/>
        </p:nvSpPr>
        <p:spPr>
          <a:xfrm>
            <a:off x="1251079" y="2523575"/>
            <a:ext cx="684803" cy="553998"/>
          </a:xfrm>
          <a:prstGeom prst="rect">
            <a:avLst/>
          </a:prstGeom>
          <a:noFill/>
        </p:spPr>
        <p:txBody>
          <a:bodyPr wrap="none" rtlCol="0" anchor="ctr" anchorCtr="0">
            <a:spAutoFit/>
          </a:bodyPr>
          <a:lstStyle/>
          <a:p>
            <a:pPr algn="ctr"/>
            <a:r>
              <a:rPr lang="en-US" sz="3000" b="1" dirty="0">
                <a:solidFill>
                  <a:srgbClr val="15466D"/>
                </a:solidFill>
                <a:latin typeface="Montserrat SemiBold" pitchFamily="2" charset="77"/>
                <a:ea typeface="League Spartan" charset="0"/>
                <a:cs typeface="Poppins" pitchFamily="2" charset="77"/>
              </a:rPr>
              <a:t>01.</a:t>
            </a:r>
          </a:p>
        </p:txBody>
      </p:sp>
      <p:sp>
        <p:nvSpPr>
          <p:cNvPr id="35" name="TextBox 34">
            <a:extLst>
              <a:ext uri="{FF2B5EF4-FFF2-40B4-BE49-F238E27FC236}">
                <a16:creationId xmlns:a16="http://schemas.microsoft.com/office/drawing/2014/main" id="{8977EABF-4627-4790-A066-97ADA478C2A5}"/>
              </a:ext>
            </a:extLst>
          </p:cNvPr>
          <p:cNvSpPr txBox="1"/>
          <p:nvPr/>
        </p:nvSpPr>
        <p:spPr>
          <a:xfrm>
            <a:off x="1211803" y="5312705"/>
            <a:ext cx="763351" cy="553998"/>
          </a:xfrm>
          <a:prstGeom prst="rect">
            <a:avLst/>
          </a:prstGeom>
          <a:noFill/>
        </p:spPr>
        <p:txBody>
          <a:bodyPr wrap="none" rtlCol="0" anchor="ctr" anchorCtr="0">
            <a:spAutoFit/>
          </a:bodyPr>
          <a:lstStyle/>
          <a:p>
            <a:pPr algn="ctr"/>
            <a:r>
              <a:rPr lang="en-US" sz="3000" b="1" dirty="0">
                <a:solidFill>
                  <a:srgbClr val="299C47"/>
                </a:solidFill>
                <a:latin typeface="Montserrat SemiBold" pitchFamily="2" charset="77"/>
                <a:ea typeface="League Spartan" charset="0"/>
                <a:cs typeface="Poppins" pitchFamily="2" charset="77"/>
              </a:rPr>
              <a:t>03.</a:t>
            </a:r>
          </a:p>
        </p:txBody>
      </p:sp>
      <p:sp>
        <p:nvSpPr>
          <p:cNvPr id="37" name="Text Placeholder 3">
            <a:extLst>
              <a:ext uri="{FF2B5EF4-FFF2-40B4-BE49-F238E27FC236}">
                <a16:creationId xmlns:a16="http://schemas.microsoft.com/office/drawing/2014/main" id="{761D985E-AA97-449F-9638-944D0E7A3F25}"/>
              </a:ext>
            </a:extLst>
          </p:cNvPr>
          <p:cNvSpPr txBox="1">
            <a:spLocks/>
          </p:cNvSpPr>
          <p:nvPr/>
        </p:nvSpPr>
        <p:spPr>
          <a:xfrm>
            <a:off x="560293" y="1355773"/>
            <a:ext cx="10887635" cy="536144"/>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As the IT leader, you are the expert on the technology solutions, however, a board will still be concerned with learning the following about any given business technology initiative. Focus on communicating these impacts to speak the language of the board. </a:t>
            </a:r>
            <a:endParaRPr lang="en-CA" sz="1400" dirty="0"/>
          </a:p>
        </p:txBody>
      </p:sp>
      <p:grpSp>
        <p:nvGrpSpPr>
          <p:cNvPr id="40" name="Group 39">
            <a:extLst>
              <a:ext uri="{FF2B5EF4-FFF2-40B4-BE49-F238E27FC236}">
                <a16:creationId xmlns:a16="http://schemas.microsoft.com/office/drawing/2014/main" id="{57CF2E36-CDDF-45A1-B4C4-619DD3A43130}"/>
              </a:ext>
            </a:extLst>
          </p:cNvPr>
          <p:cNvGrpSpPr/>
          <p:nvPr/>
        </p:nvGrpSpPr>
        <p:grpSpPr>
          <a:xfrm>
            <a:off x="8037164" y="2830933"/>
            <a:ext cx="3286603" cy="2728412"/>
            <a:chOff x="6353842" y="3127248"/>
            <a:chExt cx="3887438" cy="1664208"/>
          </a:xfrm>
        </p:grpSpPr>
        <p:sp>
          <p:nvSpPr>
            <p:cNvPr id="41" name="Rectangle 40">
              <a:extLst>
                <a:ext uri="{FF2B5EF4-FFF2-40B4-BE49-F238E27FC236}">
                  <a16:creationId xmlns:a16="http://schemas.microsoft.com/office/drawing/2014/main" id="{5ABD37D4-A65F-4748-B621-9DDB82420716}"/>
                </a:ext>
              </a:extLst>
            </p:cNvPr>
            <p:cNvSpPr/>
            <p:nvPr/>
          </p:nvSpPr>
          <p:spPr>
            <a:xfrm>
              <a:off x="6353842" y="3127248"/>
              <a:ext cx="3887438" cy="1664208"/>
            </a:xfrm>
            <a:prstGeom prst="rect">
              <a:avLst/>
            </a:prstGeom>
            <a:gradFill>
              <a:gsLst>
                <a:gs pos="0">
                  <a:srgbClr val="F17A26"/>
                </a:gs>
                <a:gs pos="100000">
                  <a:schemeClr val="accent6">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b="1" dirty="0">
                  <a:solidFill>
                    <a:schemeClr val="bg1"/>
                  </a:solidFill>
                  <a:latin typeface="Montserrat SemiBold"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The board’s main concerns will always boil down to one important outcome – </a:t>
              </a:r>
              <a:r>
                <a:rPr lang="en-US" sz="1600" b="1" i="1" dirty="0">
                  <a:solidFill>
                    <a:schemeClr val="bg1"/>
                  </a:solidFill>
                  <a:latin typeface="Roboto Condensed Light" panose="02000000000000000000" pitchFamily="2" charset="0"/>
                  <a:ea typeface="Roboto Condensed Light" panose="02000000000000000000" pitchFamily="2" charset="0"/>
                </a:rPr>
                <a:t>providing a level of confidence to do business through IT products, services, and systems. </a:t>
              </a:r>
              <a:endParaRPr lang="en-US" sz="1400" b="1" i="1" dirty="0">
                <a:solidFill>
                  <a:schemeClr val="bg1"/>
                </a:solidFill>
                <a:latin typeface="Roboto Condensed Light" panose="02000000000000000000" pitchFamily="2" charset="0"/>
                <a:ea typeface="Roboto Condensed Light" panose="02000000000000000000" pitchFamily="2" charset="0"/>
              </a:endParaRPr>
            </a:p>
          </p:txBody>
        </p:sp>
        <p:sp>
          <p:nvSpPr>
            <p:cNvPr id="42" name="Rectangle 41">
              <a:extLst>
                <a:ext uri="{FF2B5EF4-FFF2-40B4-BE49-F238E27FC236}">
                  <a16:creationId xmlns:a16="http://schemas.microsoft.com/office/drawing/2014/main" id="{E1C1800E-CAFB-4EE5-A552-6585A707C960}"/>
                </a:ext>
              </a:extLst>
            </p:cNvPr>
            <p:cNvSpPr/>
            <p:nvPr/>
          </p:nvSpPr>
          <p:spPr>
            <a:xfrm>
              <a:off x="6353842" y="3127248"/>
              <a:ext cx="3887438" cy="1664208"/>
            </a:xfrm>
            <a:prstGeom prst="rect">
              <a:avLst/>
            </a:prstGeom>
            <a:noFill/>
            <a:ln w="3175" cmpd="thinThick">
              <a:gradFill>
                <a:gsLst>
                  <a:gs pos="0">
                    <a:srgbClr val="F17A26"/>
                  </a:gs>
                  <a:gs pos="52000">
                    <a:srgbClr val="F17A26">
                      <a:alpha val="0"/>
                    </a:srgbClr>
                  </a:gs>
                  <a:gs pos="99000">
                    <a:srgbClr val="F17A2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3780689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FE1B97-5ED4-4D0A-A521-B12DEA7F0C89}"/>
              </a:ext>
            </a:extLst>
          </p:cNvPr>
          <p:cNvSpPr>
            <a:spLocks noGrp="1"/>
          </p:cNvSpPr>
          <p:nvPr>
            <p:ph type="body" sz="quarter" idx="13"/>
          </p:nvPr>
        </p:nvSpPr>
        <p:spPr>
          <a:xfrm>
            <a:off x="354105" y="1750219"/>
            <a:ext cx="10884165" cy="473616"/>
          </a:xfrm>
        </p:spPr>
        <p:txBody>
          <a:bodyPr/>
          <a:lstStyle/>
          <a:p>
            <a:r>
              <a:rPr lang="en-US" sz="1400" dirty="0"/>
              <a:t>The executive team will have similar concerns or expectations as a board, however, they will show a higher interest in IT’s operational details and the day-to-day decisions that will lead to success while maintaining business alignment.  </a:t>
            </a:r>
            <a:endParaRPr lang="en-CA" sz="1400" dirty="0"/>
          </a:p>
        </p:txBody>
      </p:sp>
      <p:sp>
        <p:nvSpPr>
          <p:cNvPr id="4" name="Title 3">
            <a:extLst>
              <a:ext uri="{FF2B5EF4-FFF2-40B4-BE49-F238E27FC236}">
                <a16:creationId xmlns:a16="http://schemas.microsoft.com/office/drawing/2014/main" id="{A8160F21-DCDF-4032-8CC2-93B61AD2AD10}"/>
              </a:ext>
            </a:extLst>
          </p:cNvPr>
          <p:cNvSpPr>
            <a:spLocks noGrp="1"/>
          </p:cNvSpPr>
          <p:nvPr>
            <p:ph type="title"/>
          </p:nvPr>
        </p:nvSpPr>
        <p:spPr>
          <a:xfrm>
            <a:off x="354105" y="530021"/>
            <a:ext cx="10884165" cy="1130188"/>
          </a:xfrm>
        </p:spPr>
        <p:txBody>
          <a:bodyPr/>
          <a:lstStyle/>
          <a:p>
            <a:r>
              <a:rPr lang="en-US" dirty="0"/>
              <a:t>What is the executive team’s main concerns?</a:t>
            </a:r>
            <a:endParaRPr lang="en-CA" dirty="0"/>
          </a:p>
        </p:txBody>
      </p:sp>
      <p:sp>
        <p:nvSpPr>
          <p:cNvPr id="6" name="Rectangle 5">
            <a:extLst>
              <a:ext uri="{FF2B5EF4-FFF2-40B4-BE49-F238E27FC236}">
                <a16:creationId xmlns:a16="http://schemas.microsoft.com/office/drawing/2014/main" id="{169959F0-4C63-450C-BD33-D381B8816524}"/>
              </a:ext>
            </a:extLst>
          </p:cNvPr>
          <p:cNvSpPr/>
          <p:nvPr/>
        </p:nvSpPr>
        <p:spPr>
          <a:xfrm>
            <a:off x="589451" y="3817725"/>
            <a:ext cx="7413171" cy="1005840"/>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08DB9AFC-9048-4CBF-AAAA-257F46B8BFB1}"/>
              </a:ext>
            </a:extLst>
          </p:cNvPr>
          <p:cNvSpPr/>
          <p:nvPr/>
        </p:nvSpPr>
        <p:spPr>
          <a:xfrm>
            <a:off x="589451" y="3817725"/>
            <a:ext cx="106680" cy="1005840"/>
          </a:xfrm>
          <a:prstGeom prst="rect">
            <a:avLst/>
          </a:prstGeom>
          <a:solidFill>
            <a:srgbClr val="5090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A2871981-5459-4B5F-8D31-0D4AD1914E39}"/>
              </a:ext>
            </a:extLst>
          </p:cNvPr>
          <p:cNvSpPr/>
          <p:nvPr/>
        </p:nvSpPr>
        <p:spPr>
          <a:xfrm>
            <a:off x="589451" y="2423160"/>
            <a:ext cx="7413171" cy="1005840"/>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10CC79D9-5150-4795-B969-8EE933286BB1}"/>
              </a:ext>
            </a:extLst>
          </p:cNvPr>
          <p:cNvSpPr/>
          <p:nvPr/>
        </p:nvSpPr>
        <p:spPr>
          <a:xfrm>
            <a:off x="589451" y="2423160"/>
            <a:ext cx="106680" cy="1005840"/>
          </a:xfrm>
          <a:prstGeom prst="rect">
            <a:avLst/>
          </a:prstGeom>
          <a:solidFill>
            <a:srgbClr val="1546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id="{B0A91628-7D26-4696-A95C-E4E52B68183E}"/>
              </a:ext>
            </a:extLst>
          </p:cNvPr>
          <p:cNvSpPr/>
          <p:nvPr/>
        </p:nvSpPr>
        <p:spPr>
          <a:xfrm>
            <a:off x="589451" y="5212290"/>
            <a:ext cx="7413171" cy="1005840"/>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8AAD1385-0DC4-4399-A0AE-87C13E4DCE79}"/>
              </a:ext>
            </a:extLst>
          </p:cNvPr>
          <p:cNvSpPr/>
          <p:nvPr/>
        </p:nvSpPr>
        <p:spPr>
          <a:xfrm>
            <a:off x="589451" y="5212290"/>
            <a:ext cx="106680" cy="1005840"/>
          </a:xfrm>
          <a:prstGeom prst="rect">
            <a:avLst/>
          </a:prstGeom>
          <a:solidFill>
            <a:srgbClr val="299C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DDB42633-2CD8-4740-8897-912EF8D2FA9D}"/>
              </a:ext>
            </a:extLst>
          </p:cNvPr>
          <p:cNvSpPr txBox="1"/>
          <p:nvPr/>
        </p:nvSpPr>
        <p:spPr>
          <a:xfrm>
            <a:off x="1948095" y="3960022"/>
            <a:ext cx="2592056" cy="246221"/>
          </a:xfrm>
          <a:prstGeom prst="rect">
            <a:avLst/>
          </a:prstGeom>
          <a:noFill/>
        </p:spPr>
        <p:txBody>
          <a:bodyPr wrap="none" lIns="0" tIns="0" rIns="0" bIns="0" rtlCol="0" anchor="b" anchorCtr="0">
            <a:spAutoFit/>
          </a:bodyPr>
          <a:lstStyle/>
          <a:p>
            <a:r>
              <a:rPr lang="en-US" sz="1600" b="1" dirty="0">
                <a:solidFill>
                  <a:srgbClr val="494949"/>
                </a:solidFill>
                <a:latin typeface="Montserrat SemiBold" pitchFamily="2" charset="77"/>
                <a:ea typeface="League Spartan" charset="0"/>
                <a:cs typeface="Poppins" pitchFamily="2" charset="77"/>
              </a:rPr>
              <a:t>IT Operational Efficiency</a:t>
            </a:r>
          </a:p>
        </p:txBody>
      </p:sp>
      <p:sp>
        <p:nvSpPr>
          <p:cNvPr id="13" name="Subtitle 2">
            <a:extLst>
              <a:ext uri="{FF2B5EF4-FFF2-40B4-BE49-F238E27FC236}">
                <a16:creationId xmlns:a16="http://schemas.microsoft.com/office/drawing/2014/main" id="{5995374E-3C74-42B2-A276-7371018752DE}"/>
              </a:ext>
            </a:extLst>
          </p:cNvPr>
          <p:cNvSpPr txBox="1">
            <a:spLocks/>
          </p:cNvSpPr>
          <p:nvPr/>
        </p:nvSpPr>
        <p:spPr>
          <a:xfrm>
            <a:off x="1948094" y="4255768"/>
            <a:ext cx="5919161" cy="439031"/>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How is IT set up for success with foundational elements of IT’s operational strategy (e.g., core processes) that will be required to successfully execute on key initiatives? </a:t>
            </a:r>
          </a:p>
        </p:txBody>
      </p:sp>
      <p:sp>
        <p:nvSpPr>
          <p:cNvPr id="14" name="TextBox 13">
            <a:extLst>
              <a:ext uri="{FF2B5EF4-FFF2-40B4-BE49-F238E27FC236}">
                <a16:creationId xmlns:a16="http://schemas.microsoft.com/office/drawing/2014/main" id="{3DADC4E9-BB2F-456E-B89A-88064A8A4154}"/>
              </a:ext>
            </a:extLst>
          </p:cNvPr>
          <p:cNvSpPr txBox="1"/>
          <p:nvPr/>
        </p:nvSpPr>
        <p:spPr>
          <a:xfrm>
            <a:off x="1927500" y="2565457"/>
            <a:ext cx="2125582" cy="246221"/>
          </a:xfrm>
          <a:prstGeom prst="rect">
            <a:avLst/>
          </a:prstGeom>
          <a:noFill/>
        </p:spPr>
        <p:txBody>
          <a:bodyPr wrap="none" lIns="0" tIns="0" rIns="0" bIns="0" rtlCol="0" anchor="b" anchorCtr="0">
            <a:spAutoFit/>
          </a:bodyPr>
          <a:lstStyle/>
          <a:p>
            <a:r>
              <a:rPr lang="en-US" sz="1600" b="1" dirty="0">
                <a:solidFill>
                  <a:srgbClr val="494949"/>
                </a:solidFill>
                <a:latin typeface="Montserrat SemiBold" pitchFamily="2" charset="77"/>
                <a:ea typeface="League Spartan" charset="0"/>
                <a:cs typeface="Poppins" pitchFamily="2" charset="77"/>
              </a:rPr>
              <a:t>Business Alignment</a:t>
            </a:r>
          </a:p>
        </p:txBody>
      </p:sp>
      <p:sp>
        <p:nvSpPr>
          <p:cNvPr id="15" name="Subtitle 2">
            <a:extLst>
              <a:ext uri="{FF2B5EF4-FFF2-40B4-BE49-F238E27FC236}">
                <a16:creationId xmlns:a16="http://schemas.microsoft.com/office/drawing/2014/main" id="{5B9E1886-C871-4981-9824-9C4AD6C3C9BC}"/>
              </a:ext>
            </a:extLst>
          </p:cNvPr>
          <p:cNvSpPr txBox="1">
            <a:spLocks/>
          </p:cNvSpPr>
          <p:nvPr/>
        </p:nvSpPr>
        <p:spPr>
          <a:xfrm>
            <a:off x="1927500" y="2861203"/>
            <a:ext cx="5183854" cy="208199"/>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How are IT priorities aligned to the business strategy and goals?  </a:t>
            </a:r>
          </a:p>
        </p:txBody>
      </p:sp>
      <p:sp>
        <p:nvSpPr>
          <p:cNvPr id="16" name="TextBox 15">
            <a:extLst>
              <a:ext uri="{FF2B5EF4-FFF2-40B4-BE49-F238E27FC236}">
                <a16:creationId xmlns:a16="http://schemas.microsoft.com/office/drawing/2014/main" id="{1B8FFF66-5AFA-4504-B60F-5FB4D811C5CA}"/>
              </a:ext>
            </a:extLst>
          </p:cNvPr>
          <p:cNvSpPr txBox="1"/>
          <p:nvPr/>
        </p:nvSpPr>
        <p:spPr>
          <a:xfrm>
            <a:off x="1927500" y="5354587"/>
            <a:ext cx="4012317" cy="246221"/>
          </a:xfrm>
          <a:prstGeom prst="rect">
            <a:avLst/>
          </a:prstGeom>
          <a:noFill/>
        </p:spPr>
        <p:txBody>
          <a:bodyPr wrap="none" lIns="0" tIns="0" rIns="0" bIns="0" rtlCol="0" anchor="b" anchorCtr="0">
            <a:spAutoFit/>
          </a:bodyPr>
          <a:lstStyle/>
          <a:p>
            <a:r>
              <a:rPr lang="en-US" sz="1600" b="1" dirty="0">
                <a:solidFill>
                  <a:srgbClr val="494949"/>
                </a:solidFill>
                <a:latin typeface="Montserrat SemiBold" pitchFamily="2" charset="77"/>
                <a:ea typeface="League Spartan" charset="0"/>
                <a:cs typeface="Poppins" pitchFamily="2" charset="77"/>
              </a:rPr>
              <a:t>Innovation &amp; Transformation Priorities</a:t>
            </a:r>
          </a:p>
        </p:txBody>
      </p:sp>
      <p:sp>
        <p:nvSpPr>
          <p:cNvPr id="17" name="Subtitle 2">
            <a:extLst>
              <a:ext uri="{FF2B5EF4-FFF2-40B4-BE49-F238E27FC236}">
                <a16:creationId xmlns:a16="http://schemas.microsoft.com/office/drawing/2014/main" id="{55466765-5B45-40F7-B715-6014EA812761}"/>
              </a:ext>
            </a:extLst>
          </p:cNvPr>
          <p:cNvSpPr txBox="1">
            <a:spLocks/>
          </p:cNvSpPr>
          <p:nvPr/>
        </p:nvSpPr>
        <p:spPr>
          <a:xfrm>
            <a:off x="1927500" y="5650333"/>
            <a:ext cx="5636979" cy="439031"/>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How is IT enabling the organization’s competitive advantage and supporting transformation efforts as a strategic business partner? </a:t>
            </a:r>
          </a:p>
        </p:txBody>
      </p:sp>
      <p:sp>
        <p:nvSpPr>
          <p:cNvPr id="18" name="TextBox 17">
            <a:extLst>
              <a:ext uri="{FF2B5EF4-FFF2-40B4-BE49-F238E27FC236}">
                <a16:creationId xmlns:a16="http://schemas.microsoft.com/office/drawing/2014/main" id="{D036B914-4DEF-4108-9F61-2646BC61E9D7}"/>
              </a:ext>
            </a:extLst>
          </p:cNvPr>
          <p:cNvSpPr txBox="1"/>
          <p:nvPr/>
        </p:nvSpPr>
        <p:spPr>
          <a:xfrm>
            <a:off x="940438" y="4043646"/>
            <a:ext cx="763351" cy="553998"/>
          </a:xfrm>
          <a:prstGeom prst="rect">
            <a:avLst/>
          </a:prstGeom>
          <a:noFill/>
        </p:spPr>
        <p:txBody>
          <a:bodyPr wrap="none" rtlCol="0" anchor="ctr" anchorCtr="0">
            <a:spAutoFit/>
          </a:bodyPr>
          <a:lstStyle/>
          <a:p>
            <a:pPr algn="ctr"/>
            <a:r>
              <a:rPr lang="en-US" sz="3000" b="1" dirty="0">
                <a:solidFill>
                  <a:srgbClr val="5090C4"/>
                </a:solidFill>
                <a:latin typeface="Montserrat SemiBold" pitchFamily="2" charset="77"/>
                <a:ea typeface="League Spartan" charset="0"/>
                <a:cs typeface="Poppins" pitchFamily="2" charset="77"/>
              </a:rPr>
              <a:t>02.</a:t>
            </a:r>
          </a:p>
        </p:txBody>
      </p:sp>
      <p:sp>
        <p:nvSpPr>
          <p:cNvPr id="19" name="TextBox 18">
            <a:extLst>
              <a:ext uri="{FF2B5EF4-FFF2-40B4-BE49-F238E27FC236}">
                <a16:creationId xmlns:a16="http://schemas.microsoft.com/office/drawing/2014/main" id="{27038453-7999-4472-B226-E83A4A313C3B}"/>
              </a:ext>
            </a:extLst>
          </p:cNvPr>
          <p:cNvSpPr txBox="1"/>
          <p:nvPr/>
        </p:nvSpPr>
        <p:spPr>
          <a:xfrm>
            <a:off x="969416" y="2649081"/>
            <a:ext cx="684803" cy="553998"/>
          </a:xfrm>
          <a:prstGeom prst="rect">
            <a:avLst/>
          </a:prstGeom>
          <a:noFill/>
        </p:spPr>
        <p:txBody>
          <a:bodyPr wrap="none" rtlCol="0" anchor="ctr" anchorCtr="0">
            <a:spAutoFit/>
          </a:bodyPr>
          <a:lstStyle/>
          <a:p>
            <a:pPr algn="ctr"/>
            <a:r>
              <a:rPr lang="en-US" sz="3000" b="1" dirty="0">
                <a:solidFill>
                  <a:srgbClr val="15466D"/>
                </a:solidFill>
                <a:latin typeface="Montserrat SemiBold" pitchFamily="2" charset="77"/>
                <a:ea typeface="League Spartan" charset="0"/>
                <a:cs typeface="Poppins" pitchFamily="2" charset="77"/>
              </a:rPr>
              <a:t>01.</a:t>
            </a:r>
          </a:p>
        </p:txBody>
      </p:sp>
      <p:sp>
        <p:nvSpPr>
          <p:cNvPr id="20" name="TextBox 19">
            <a:extLst>
              <a:ext uri="{FF2B5EF4-FFF2-40B4-BE49-F238E27FC236}">
                <a16:creationId xmlns:a16="http://schemas.microsoft.com/office/drawing/2014/main" id="{E9C46E2B-7D2F-452B-B974-664E67ABD847}"/>
              </a:ext>
            </a:extLst>
          </p:cNvPr>
          <p:cNvSpPr txBox="1"/>
          <p:nvPr/>
        </p:nvSpPr>
        <p:spPr>
          <a:xfrm>
            <a:off x="930140" y="5438211"/>
            <a:ext cx="763351" cy="553998"/>
          </a:xfrm>
          <a:prstGeom prst="rect">
            <a:avLst/>
          </a:prstGeom>
          <a:noFill/>
        </p:spPr>
        <p:txBody>
          <a:bodyPr wrap="none" rtlCol="0" anchor="ctr" anchorCtr="0">
            <a:spAutoFit/>
          </a:bodyPr>
          <a:lstStyle/>
          <a:p>
            <a:pPr algn="ctr"/>
            <a:r>
              <a:rPr lang="en-US" sz="3000" b="1" dirty="0">
                <a:solidFill>
                  <a:srgbClr val="299C47"/>
                </a:solidFill>
                <a:latin typeface="Montserrat SemiBold" pitchFamily="2" charset="77"/>
                <a:ea typeface="League Spartan" charset="0"/>
                <a:cs typeface="Poppins" pitchFamily="2" charset="77"/>
              </a:rPr>
              <a:t>03.</a:t>
            </a:r>
          </a:p>
        </p:txBody>
      </p:sp>
      <p:grpSp>
        <p:nvGrpSpPr>
          <p:cNvPr id="21" name="Group 20">
            <a:extLst>
              <a:ext uri="{FF2B5EF4-FFF2-40B4-BE49-F238E27FC236}">
                <a16:creationId xmlns:a16="http://schemas.microsoft.com/office/drawing/2014/main" id="{5CFB6893-A3CF-41E2-886F-A432E9B29681}"/>
              </a:ext>
            </a:extLst>
          </p:cNvPr>
          <p:cNvGrpSpPr/>
          <p:nvPr/>
        </p:nvGrpSpPr>
        <p:grpSpPr>
          <a:xfrm>
            <a:off x="8272655" y="2842037"/>
            <a:ext cx="3286603" cy="2728412"/>
            <a:chOff x="6353842" y="3127248"/>
            <a:chExt cx="3887438" cy="1664208"/>
          </a:xfrm>
        </p:grpSpPr>
        <p:sp>
          <p:nvSpPr>
            <p:cNvPr id="22" name="Rectangle 21">
              <a:extLst>
                <a:ext uri="{FF2B5EF4-FFF2-40B4-BE49-F238E27FC236}">
                  <a16:creationId xmlns:a16="http://schemas.microsoft.com/office/drawing/2014/main" id="{6F5180A5-64D6-456C-A47B-751E663FA737}"/>
                </a:ext>
              </a:extLst>
            </p:cNvPr>
            <p:cNvSpPr/>
            <p:nvPr/>
          </p:nvSpPr>
          <p:spPr>
            <a:xfrm>
              <a:off x="6353842" y="3127248"/>
              <a:ext cx="3887438" cy="1664208"/>
            </a:xfrm>
            <a:prstGeom prst="rect">
              <a:avLst/>
            </a:prstGeom>
            <a:gradFill>
              <a:gsLst>
                <a:gs pos="0">
                  <a:srgbClr val="F17A26"/>
                </a:gs>
                <a:gs pos="100000">
                  <a:schemeClr val="accent6">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b="1" dirty="0">
                  <a:solidFill>
                    <a:schemeClr val="bg1"/>
                  </a:solidFill>
                  <a:latin typeface="Montserrat SemiBold"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Treat the executive team as your sponsors. Build a level of trust and confidence with your peers as the first step to tackling the board. Prioritize a strong relationship and ensuring buy-in from the executive team before meet with the board to ensure you have a support system in place. </a:t>
              </a:r>
              <a:endParaRPr lang="en-US" sz="1400" b="1" i="1" dirty="0">
                <a:solidFill>
                  <a:schemeClr val="bg1"/>
                </a:solidFill>
                <a:latin typeface="Roboto Condensed Light" panose="02000000000000000000" pitchFamily="2" charset="0"/>
                <a:ea typeface="Roboto Condensed Light" panose="02000000000000000000" pitchFamily="2" charset="0"/>
              </a:endParaRPr>
            </a:p>
          </p:txBody>
        </p:sp>
        <p:sp>
          <p:nvSpPr>
            <p:cNvPr id="23" name="Rectangle 22">
              <a:extLst>
                <a:ext uri="{FF2B5EF4-FFF2-40B4-BE49-F238E27FC236}">
                  <a16:creationId xmlns:a16="http://schemas.microsoft.com/office/drawing/2014/main" id="{6EDDB89B-4A47-4A05-B759-493A19C97E6D}"/>
                </a:ext>
              </a:extLst>
            </p:cNvPr>
            <p:cNvSpPr/>
            <p:nvPr/>
          </p:nvSpPr>
          <p:spPr>
            <a:xfrm>
              <a:off x="6353842" y="3127248"/>
              <a:ext cx="3887438" cy="1664208"/>
            </a:xfrm>
            <a:prstGeom prst="rect">
              <a:avLst/>
            </a:prstGeom>
            <a:noFill/>
            <a:ln w="3175" cmpd="thinThick">
              <a:gradFill>
                <a:gsLst>
                  <a:gs pos="0">
                    <a:srgbClr val="F17A26"/>
                  </a:gs>
                  <a:gs pos="52000">
                    <a:srgbClr val="F17A26">
                      <a:alpha val="0"/>
                    </a:srgbClr>
                  </a:gs>
                  <a:gs pos="99000">
                    <a:srgbClr val="F17A2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1360278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A579B9F4-F655-8B4D-9FCC-74877991C78F}"/>
              </a:ext>
            </a:extLst>
          </p:cNvPr>
          <p:cNvSpPr>
            <a:spLocks noGrp="1"/>
          </p:cNvSpPr>
          <p:nvPr>
            <p:ph type="title"/>
          </p:nvPr>
        </p:nvSpPr>
        <p:spPr>
          <a:xfrm>
            <a:off x="354105" y="530021"/>
            <a:ext cx="11536205" cy="1130188"/>
          </a:xfrm>
        </p:spPr>
        <p:txBody>
          <a:bodyPr>
            <a:noAutofit/>
          </a:bodyPr>
          <a:lstStyle/>
          <a:p>
            <a:r>
              <a:rPr lang="en-US" dirty="0"/>
              <a:t>Keep in mind that the audience will usually have a mix of primary learning styles</a:t>
            </a:r>
            <a:endParaRPr lang="en-US" dirty="0">
              <a:solidFill>
                <a:srgbClr val="717272"/>
              </a:solidFill>
            </a:endParaRPr>
          </a:p>
        </p:txBody>
      </p:sp>
      <p:sp>
        <p:nvSpPr>
          <p:cNvPr id="7" name="Rectangle 6">
            <a:extLst>
              <a:ext uri="{FF2B5EF4-FFF2-40B4-BE49-F238E27FC236}">
                <a16:creationId xmlns:a16="http://schemas.microsoft.com/office/drawing/2014/main" id="{CD4FD073-B817-4E3F-89E9-A6CEE16BA7E5}"/>
              </a:ext>
            </a:extLst>
          </p:cNvPr>
          <p:cNvSpPr/>
          <p:nvPr/>
        </p:nvSpPr>
        <p:spPr>
          <a:xfrm flipV="1">
            <a:off x="354105" y="1785789"/>
            <a:ext cx="11536206" cy="83864"/>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Roboto Condensed Light" panose="02000000000000000000" pitchFamily="2" charset="0"/>
              <a:ea typeface="+mn-ea"/>
              <a:cs typeface="+mn-cs"/>
            </a:endParaRPr>
          </a:p>
        </p:txBody>
      </p:sp>
      <p:graphicFrame>
        <p:nvGraphicFramePr>
          <p:cNvPr id="8" name="Table 7">
            <a:extLst>
              <a:ext uri="{FF2B5EF4-FFF2-40B4-BE49-F238E27FC236}">
                <a16:creationId xmlns:a16="http://schemas.microsoft.com/office/drawing/2014/main" id="{7596626A-A49E-49CC-A20B-FA99D5E0E724}"/>
              </a:ext>
            </a:extLst>
          </p:cNvPr>
          <p:cNvGraphicFramePr>
            <a:graphicFrameLocks noGrp="1"/>
          </p:cNvGraphicFramePr>
          <p:nvPr/>
        </p:nvGraphicFramePr>
        <p:xfrm>
          <a:off x="378372" y="2070538"/>
          <a:ext cx="11515179" cy="3960385"/>
        </p:xfrm>
        <a:graphic>
          <a:graphicData uri="http://schemas.openxmlformats.org/drawingml/2006/table">
            <a:tbl>
              <a:tblPr firstRow="1" bandRow="1">
                <a:tableStyleId>{5C22544A-7EE6-4342-B048-85BDC9FD1C3A}</a:tableStyleId>
              </a:tblPr>
              <a:tblGrid>
                <a:gridCol w="1955395">
                  <a:extLst>
                    <a:ext uri="{9D8B030D-6E8A-4147-A177-3AD203B41FA5}">
                      <a16:colId xmlns:a16="http://schemas.microsoft.com/office/drawing/2014/main" val="976837652"/>
                    </a:ext>
                  </a:extLst>
                </a:gridCol>
                <a:gridCol w="3009758">
                  <a:extLst>
                    <a:ext uri="{9D8B030D-6E8A-4147-A177-3AD203B41FA5}">
                      <a16:colId xmlns:a16="http://schemas.microsoft.com/office/drawing/2014/main" val="2500794229"/>
                    </a:ext>
                  </a:extLst>
                </a:gridCol>
                <a:gridCol w="3257550">
                  <a:extLst>
                    <a:ext uri="{9D8B030D-6E8A-4147-A177-3AD203B41FA5}">
                      <a16:colId xmlns:a16="http://schemas.microsoft.com/office/drawing/2014/main" val="1791260046"/>
                    </a:ext>
                  </a:extLst>
                </a:gridCol>
                <a:gridCol w="3292476">
                  <a:extLst>
                    <a:ext uri="{9D8B030D-6E8A-4147-A177-3AD203B41FA5}">
                      <a16:colId xmlns:a16="http://schemas.microsoft.com/office/drawing/2014/main" val="4002077772"/>
                    </a:ext>
                  </a:extLst>
                </a:gridCol>
              </a:tblGrid>
              <a:tr h="831313">
                <a:tc>
                  <a:txBody>
                    <a:bodyPr/>
                    <a:lstStyle/>
                    <a:p>
                      <a:r>
                        <a:rPr lang="en-US" sz="1600" b="1" i="0" dirty="0">
                          <a:solidFill>
                            <a:srgbClr val="4A4A4A"/>
                          </a:solidFill>
                          <a:latin typeface="Montserrat SemiBold" pitchFamily="2" charset="77"/>
                        </a:rPr>
                        <a:t>Types of </a:t>
                      </a:r>
                    </a:p>
                    <a:p>
                      <a:r>
                        <a:rPr lang="en-US" sz="1600" b="1" i="0" dirty="0">
                          <a:solidFill>
                            <a:srgbClr val="4A4A4A"/>
                          </a:solidFill>
                          <a:latin typeface="Montserrat SemiBold" pitchFamily="2" charset="77"/>
                        </a:rPr>
                        <a:t>Learners:</a:t>
                      </a:r>
                    </a:p>
                  </a:txBody>
                  <a:tcPr marL="108000" marR="0" marT="216000" marB="10800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2000" b="0" i="0" spc="6" dirty="0">
                          <a:solidFill>
                            <a:srgbClr val="2576B7"/>
                          </a:solidFill>
                          <a:latin typeface="Montserrat SemiBold" pitchFamily="2" charset="77"/>
                          <a:cs typeface="Arial" panose="020B0604020202020204" pitchFamily="34" charset="0"/>
                        </a:rPr>
                        <a:t>1. Visual Learners:</a:t>
                      </a:r>
                    </a:p>
                  </a:txBody>
                  <a:tcPr marL="108000" marR="108000" marT="216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2. Auditory Learners:</a:t>
                      </a:r>
                    </a:p>
                  </a:txBody>
                  <a:tcPr marL="108000" marR="108000" marT="216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3. Kinesthetic Learners:</a:t>
                      </a:r>
                    </a:p>
                  </a:txBody>
                  <a:tcPr marL="108000" marR="108000" marT="216000" marB="10800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2052837071"/>
                  </a:ext>
                </a:extLst>
              </a:tr>
              <a:tr h="980182">
                <a:tc>
                  <a:txBody>
                    <a:bodyPr/>
                    <a:lstStyle/>
                    <a:p>
                      <a:r>
                        <a:rPr lang="en-US" sz="1600" b="1" i="0" dirty="0">
                          <a:solidFill>
                            <a:srgbClr val="4A4A4A"/>
                          </a:solidFill>
                          <a:latin typeface="Montserrat SemiBold" pitchFamily="2" charset="77"/>
                        </a:rPr>
                        <a:t>Learn by:</a:t>
                      </a:r>
                    </a:p>
                  </a:txBody>
                  <a:tcPr marL="108000" marR="0" marT="36000" marB="144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600" b="0" i="0" spc="-5"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Looking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600" b="0" i="0" spc="-5"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Viewing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600" b="0" i="0" spc="-5"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Watching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600" b="0" i="0" spc="-5"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Seeing</a:t>
                      </a: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285750" indent="-285750" algn="l">
                        <a:lnSpc>
                          <a:spcPct val="100000"/>
                        </a:lnSpc>
                        <a:buFont typeface="Arial" panose="020B0604020202020204" pitchFamily="34" charset="0"/>
                        <a:buChar char="•"/>
                      </a:pPr>
                      <a:r>
                        <a:rPr lang="en-US" sz="16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Listening </a:t>
                      </a:r>
                    </a:p>
                    <a:p>
                      <a:pPr marL="285750" indent="-285750" algn="l">
                        <a:lnSpc>
                          <a:spcPct val="100000"/>
                        </a:lnSpc>
                        <a:buFont typeface="Arial" panose="020B0604020202020204" pitchFamily="34" charset="0"/>
                        <a:buChar char="•"/>
                      </a:pPr>
                      <a:r>
                        <a:rPr lang="en-US" sz="16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Hearing</a:t>
                      </a:r>
                    </a:p>
                    <a:p>
                      <a:pPr marL="285750" indent="-285750" algn="l">
                        <a:lnSpc>
                          <a:spcPct val="100000"/>
                        </a:lnSpc>
                        <a:buFont typeface="Arial" panose="020B0604020202020204" pitchFamily="34" charset="0"/>
                        <a:buChar char="•"/>
                      </a:pPr>
                      <a:r>
                        <a:rPr lang="en-US" sz="16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Speaking</a:t>
                      </a: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285750" indent="-285750" algn="l">
                        <a:lnSpc>
                          <a:spcPct val="100000"/>
                        </a:lnSpc>
                        <a:buFont typeface="Arial" panose="020B0604020202020204" pitchFamily="34" charset="0"/>
                        <a:buChar char="•"/>
                      </a:pPr>
                      <a:r>
                        <a:rPr lang="en-US" sz="16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Experiencing</a:t>
                      </a:r>
                    </a:p>
                    <a:p>
                      <a:pPr marL="285750" indent="-285750" algn="l">
                        <a:lnSpc>
                          <a:spcPct val="100000"/>
                        </a:lnSpc>
                        <a:buFont typeface="Arial" panose="020B0604020202020204" pitchFamily="34" charset="0"/>
                        <a:buChar char="•"/>
                      </a:pPr>
                      <a:r>
                        <a:rPr lang="en-US" sz="16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Moving</a:t>
                      </a:r>
                    </a:p>
                    <a:p>
                      <a:pPr marL="285750" indent="-285750" algn="l">
                        <a:lnSpc>
                          <a:spcPct val="100000"/>
                        </a:lnSpc>
                        <a:buFont typeface="Arial" panose="020B0604020202020204" pitchFamily="34" charset="0"/>
                        <a:buChar char="•"/>
                      </a:pPr>
                      <a:r>
                        <a:rPr lang="en-US" sz="16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Doing</a:t>
                      </a:r>
                    </a:p>
                  </a:txBody>
                  <a:tcPr marL="46800" marR="108000" marT="36000" marB="144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106570360"/>
                  </a:ext>
                </a:extLst>
              </a:tr>
              <a:tr h="1973712">
                <a:tc>
                  <a:txBody>
                    <a:bodyPr/>
                    <a:lstStyle/>
                    <a:p>
                      <a:r>
                        <a:rPr lang="en-US" sz="1600" b="1" i="0" dirty="0">
                          <a:solidFill>
                            <a:srgbClr val="4A4A4A"/>
                          </a:solidFill>
                          <a:latin typeface="Montserrat SemiBold" pitchFamily="2" charset="77"/>
                        </a:rPr>
                        <a:t>Learn best through:</a:t>
                      </a:r>
                    </a:p>
                  </a:txBody>
                  <a:tcPr marL="108000" marR="108000" marT="108000" marB="108000" anchor="ctr">
                    <a:lnL w="12700" cmpd="sng">
                      <a:noFill/>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6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Slides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6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Videos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6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Flip charts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6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Readings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6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Demonstrations</a:t>
                      </a:r>
                    </a:p>
                  </a:txBody>
                  <a:tcPr marL="180000" marR="180000" marT="180000" marB="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285750" indent="-285750" algn="l">
                        <a:lnSpc>
                          <a:spcPct val="100000"/>
                        </a:lnSpc>
                        <a:buFont typeface="Arial" panose="020B0604020202020204" pitchFamily="34" charset="0"/>
                        <a:buChar char="•"/>
                      </a:pPr>
                      <a:r>
                        <a:rPr lang="en-CA" sz="16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Lectures</a:t>
                      </a:r>
                    </a:p>
                    <a:p>
                      <a:pPr marL="285750" indent="-285750" algn="l">
                        <a:lnSpc>
                          <a:spcPct val="100000"/>
                        </a:lnSpc>
                        <a:buFont typeface="Arial" panose="020B0604020202020204" pitchFamily="34" charset="0"/>
                        <a:buChar char="•"/>
                      </a:pPr>
                      <a:r>
                        <a:rPr lang="en-CA" sz="16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Discussions</a:t>
                      </a:r>
                    </a:p>
                    <a:p>
                      <a:pPr marL="285750" indent="-285750" algn="l">
                        <a:lnSpc>
                          <a:spcPct val="100000"/>
                        </a:lnSpc>
                        <a:buFont typeface="Arial" panose="020B0604020202020204" pitchFamily="34" charset="0"/>
                        <a:buChar char="•"/>
                      </a:pPr>
                      <a:r>
                        <a:rPr lang="en-CA" sz="16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Brainstorming</a:t>
                      </a:r>
                    </a:p>
                    <a:p>
                      <a:pPr marL="285750" indent="-285750" algn="l">
                        <a:lnSpc>
                          <a:spcPct val="100000"/>
                        </a:lnSpc>
                        <a:buFont typeface="Arial" panose="020B0604020202020204" pitchFamily="34" charset="0"/>
                        <a:buChar char="•"/>
                      </a:pPr>
                      <a:r>
                        <a:rPr lang="en-CA" sz="16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Informal conversation</a:t>
                      </a:r>
                    </a:p>
                    <a:p>
                      <a:pPr marL="285750" indent="-285750" algn="l">
                        <a:lnSpc>
                          <a:spcPct val="100000"/>
                        </a:lnSpc>
                        <a:buFont typeface="Arial" panose="020B0604020202020204" pitchFamily="34" charset="0"/>
                        <a:buChar char="•"/>
                      </a:pPr>
                      <a:r>
                        <a:rPr lang="en-CA" sz="16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Case studies, stories,  and examples</a:t>
                      </a:r>
                    </a:p>
                  </a:txBody>
                  <a:tcPr marL="180000" marR="180000" marT="180000" marB="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285750" indent="-285750" algn="l">
                        <a:lnSpc>
                          <a:spcPct val="100000"/>
                        </a:lnSpc>
                        <a:buFont typeface="Arial" panose="020B0604020202020204" pitchFamily="34" charset="0"/>
                        <a:buChar char="•"/>
                      </a:pPr>
                      <a:r>
                        <a:rPr lang="en-CA" sz="16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Hands-on exercises</a:t>
                      </a:r>
                    </a:p>
                    <a:p>
                      <a:pPr marL="285750" indent="-285750" algn="l">
                        <a:lnSpc>
                          <a:spcPct val="100000"/>
                        </a:lnSpc>
                        <a:buFont typeface="Arial" panose="020B0604020202020204" pitchFamily="34" charset="0"/>
                        <a:buChar char="•"/>
                      </a:pPr>
                      <a:r>
                        <a:rPr lang="en-CA" sz="16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Role plays</a:t>
                      </a:r>
                    </a:p>
                    <a:p>
                      <a:pPr marL="285750" indent="-285750" algn="l">
                        <a:lnSpc>
                          <a:spcPct val="100000"/>
                        </a:lnSpc>
                        <a:buFont typeface="Arial" panose="020B0604020202020204" pitchFamily="34" charset="0"/>
                        <a:buChar char="•"/>
                      </a:pPr>
                      <a:r>
                        <a:rPr lang="en-CA" sz="16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Simulations</a:t>
                      </a:r>
                    </a:p>
                    <a:p>
                      <a:pPr marL="285750" indent="-285750" algn="l">
                        <a:lnSpc>
                          <a:spcPct val="100000"/>
                        </a:lnSpc>
                        <a:buFont typeface="Arial" panose="020B0604020202020204" pitchFamily="34" charset="0"/>
                        <a:buChar char="•"/>
                      </a:pPr>
                      <a:r>
                        <a:rPr lang="en-CA" sz="16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Practice</a:t>
                      </a:r>
                    </a:p>
                    <a:p>
                      <a:pPr marL="285750" indent="-285750" algn="l">
                        <a:lnSpc>
                          <a:spcPct val="100000"/>
                        </a:lnSpc>
                        <a:buFont typeface="Arial" panose="020B0604020202020204" pitchFamily="34" charset="0"/>
                        <a:buChar char="•"/>
                      </a:pPr>
                      <a:r>
                        <a:rPr lang="en-CA" sz="16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Note taking</a:t>
                      </a:r>
                    </a:p>
                    <a:p>
                      <a:pPr marL="285750" indent="-285750" algn="l">
                        <a:lnSpc>
                          <a:spcPct val="100000"/>
                        </a:lnSpc>
                        <a:buFont typeface="Arial" panose="020B0604020202020204" pitchFamily="34" charset="0"/>
                        <a:buChar char="•"/>
                      </a:pPr>
                      <a:r>
                        <a:rPr lang="en-CA" sz="16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Writing</a:t>
                      </a:r>
                    </a:p>
                  </a:txBody>
                  <a:tcPr marL="180000" marR="180000" marT="180000" marB="180000" anchor="ctr">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385565625"/>
                  </a:ext>
                </a:extLst>
              </a:tr>
            </a:tbl>
          </a:graphicData>
        </a:graphic>
      </p:graphicFrame>
    </p:spTree>
    <p:extLst>
      <p:ext uri="{BB962C8B-B14F-4D97-AF65-F5344CB8AC3E}">
        <p14:creationId xmlns:p14="http://schemas.microsoft.com/office/powerpoint/2010/main" val="1946055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E30A38-C946-4BE3-A4A0-AF2AE22604C6}"/>
              </a:ext>
            </a:extLst>
          </p:cNvPr>
          <p:cNvSpPr>
            <a:spLocks noGrp="1"/>
          </p:cNvSpPr>
          <p:nvPr>
            <p:ph type="title"/>
          </p:nvPr>
        </p:nvSpPr>
        <p:spPr>
          <a:xfrm>
            <a:off x="354106" y="530021"/>
            <a:ext cx="11255188" cy="1130188"/>
          </a:xfrm>
        </p:spPr>
        <p:txBody>
          <a:bodyPr/>
          <a:lstStyle/>
          <a:p>
            <a:r>
              <a:rPr lang="en-US" dirty="0"/>
              <a:t>Build your presentation to tackle their main concerns </a:t>
            </a:r>
            <a:endParaRPr lang="en-CA" dirty="0"/>
          </a:p>
        </p:txBody>
      </p:sp>
      <p:sp>
        <p:nvSpPr>
          <p:cNvPr id="5" name="Text Placeholder 4">
            <a:extLst>
              <a:ext uri="{FF2B5EF4-FFF2-40B4-BE49-F238E27FC236}">
                <a16:creationId xmlns:a16="http://schemas.microsoft.com/office/drawing/2014/main" id="{0897BCDB-7D11-4A1E-AD81-930ABDBA0206}"/>
              </a:ext>
            </a:extLst>
          </p:cNvPr>
          <p:cNvSpPr>
            <a:spLocks noGrp="1"/>
          </p:cNvSpPr>
          <p:nvPr>
            <p:ph type="body" sz="quarter" idx="33"/>
          </p:nvPr>
        </p:nvSpPr>
        <p:spPr>
          <a:xfrm>
            <a:off x="371475" y="1895171"/>
            <a:ext cx="11157137" cy="597279"/>
          </a:xfrm>
        </p:spPr>
        <p:txBody>
          <a:bodyPr/>
          <a:lstStyle/>
          <a:p>
            <a:pPr marL="0" indent="0">
              <a:buNone/>
            </a:pPr>
            <a:r>
              <a:rPr lang="en-US" sz="1800" dirty="0"/>
              <a:t>Your presentation will be well-rounded and compelling when it addresses the board’s main concerns about IT. </a:t>
            </a:r>
            <a:endParaRPr lang="en-CA" sz="1800" dirty="0"/>
          </a:p>
        </p:txBody>
      </p:sp>
      <p:sp>
        <p:nvSpPr>
          <p:cNvPr id="6" name="Text Placeholder 2">
            <a:extLst>
              <a:ext uri="{FF2B5EF4-FFF2-40B4-BE49-F238E27FC236}">
                <a16:creationId xmlns:a16="http://schemas.microsoft.com/office/drawing/2014/main" id="{1FF67A2E-B453-48DD-84F3-0157BD3709B8}"/>
              </a:ext>
            </a:extLst>
          </p:cNvPr>
          <p:cNvSpPr txBox="1">
            <a:spLocks/>
          </p:cNvSpPr>
          <p:nvPr/>
        </p:nvSpPr>
        <p:spPr>
          <a:xfrm>
            <a:off x="371475" y="2492449"/>
            <a:ext cx="11049560" cy="3594585"/>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Checklist to know your audience:</a:t>
            </a:r>
          </a:p>
          <a:p>
            <a:pPr marL="342900" indent="-342900">
              <a:buFont typeface="Wingdings" panose="05000000000000000000" pitchFamily="2" charset="2"/>
              <a:buChar char="ü"/>
            </a:pPr>
            <a:r>
              <a:rPr lang="en-US" b="1" dirty="0"/>
              <a:t>Research your target audience (their backgrounds, board composition, dynamics, executive team vs external group)</a:t>
            </a:r>
          </a:p>
          <a:p>
            <a:pPr marL="342900" indent="-342900">
              <a:buFont typeface="Wingdings" panose="05000000000000000000" pitchFamily="2" charset="2"/>
              <a:buChar char="ü"/>
            </a:pPr>
            <a:r>
              <a:rPr lang="en-CA" b="1" dirty="0"/>
              <a:t>Include value and risk language in your presentation to appeal to your audience. </a:t>
            </a:r>
          </a:p>
          <a:p>
            <a:pPr marL="342900" indent="-342900">
              <a:buFont typeface="Wingdings" panose="05000000000000000000" pitchFamily="2" charset="2"/>
              <a:buChar char="ü"/>
            </a:pPr>
            <a:r>
              <a:rPr lang="en-CA" b="1" dirty="0"/>
              <a:t>Ensure your content focuses on one or more of the board’s main concerns with IT (Business impact, investments or cybersecurity &amp; risk).</a:t>
            </a:r>
          </a:p>
          <a:p>
            <a:pPr marL="342900" indent="-342900">
              <a:buFont typeface="Wingdings" panose="05000000000000000000" pitchFamily="2" charset="2"/>
              <a:buChar char="ü"/>
            </a:pPr>
            <a:r>
              <a:rPr lang="en-CA" b="1" dirty="0"/>
              <a:t>Include information on what is in it for them and the organization. </a:t>
            </a:r>
          </a:p>
          <a:p>
            <a:pPr marL="342900" indent="-342900">
              <a:buFont typeface="Wingdings" panose="05000000000000000000" pitchFamily="2" charset="2"/>
              <a:buChar char="ü"/>
            </a:pPr>
            <a:r>
              <a:rPr lang="en-CA" b="1" dirty="0"/>
              <a:t>Research your board’s composition and skillsets to determine their level of technical knowledge and expertise. This helps craft your presentation with the right amount of technology vs business-facing information. </a:t>
            </a:r>
          </a:p>
        </p:txBody>
      </p:sp>
    </p:spTree>
    <p:extLst>
      <p:ext uri="{BB962C8B-B14F-4D97-AF65-F5344CB8AC3E}">
        <p14:creationId xmlns:p14="http://schemas.microsoft.com/office/powerpoint/2010/main" val="3721158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1DE2D6-92D0-9C47-AC81-B4BD843BEEB3}"/>
              </a:ext>
            </a:extLst>
          </p:cNvPr>
          <p:cNvSpPr>
            <a:spLocks noGrp="1"/>
          </p:cNvSpPr>
          <p:nvPr>
            <p:ph type="body" sz="quarter" idx="10"/>
          </p:nvPr>
        </p:nvSpPr>
        <p:spPr/>
        <p:txBody>
          <a:bodyPr/>
          <a:lstStyle/>
          <a:p>
            <a:r>
              <a:rPr lang="en-US" dirty="0"/>
              <a:t>Tell a Good Story </a:t>
            </a:r>
          </a:p>
        </p:txBody>
      </p:sp>
      <p:sp>
        <p:nvSpPr>
          <p:cNvPr id="3" name="Text Placeholder 2">
            <a:extLst>
              <a:ext uri="{FF2B5EF4-FFF2-40B4-BE49-F238E27FC236}">
                <a16:creationId xmlns:a16="http://schemas.microsoft.com/office/drawing/2014/main" id="{7CC02D23-9E58-C44E-BCEB-140E034C128A}"/>
              </a:ext>
            </a:extLst>
          </p:cNvPr>
          <p:cNvSpPr>
            <a:spLocks noGrp="1"/>
          </p:cNvSpPr>
          <p:nvPr>
            <p:ph type="body" sz="quarter" idx="11"/>
          </p:nvPr>
        </p:nvSpPr>
        <p:spPr>
          <a:xfrm>
            <a:off x="650875" y="2482056"/>
            <a:ext cx="6126444" cy="1893887"/>
          </a:xfrm>
        </p:spPr>
        <p:txBody>
          <a:bodyPr/>
          <a:lstStyle/>
          <a:p>
            <a:r>
              <a:rPr lang="en-US" dirty="0"/>
              <a:t> </a:t>
            </a:r>
          </a:p>
        </p:txBody>
      </p:sp>
    </p:spTree>
    <p:extLst>
      <p:ext uri="{BB962C8B-B14F-4D97-AF65-F5344CB8AC3E}">
        <p14:creationId xmlns:p14="http://schemas.microsoft.com/office/powerpoint/2010/main" val="6214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F929BB-6545-488E-AC13-C7C1E2550E5A}"/>
              </a:ext>
            </a:extLst>
          </p:cNvPr>
          <p:cNvSpPr>
            <a:spLocks noGrp="1"/>
          </p:cNvSpPr>
          <p:nvPr>
            <p:ph type="body" sz="quarter" idx="11"/>
          </p:nvPr>
        </p:nvSpPr>
        <p:spPr>
          <a:xfrm>
            <a:off x="427876" y="1400261"/>
            <a:ext cx="11190383" cy="1064116"/>
          </a:xfrm>
        </p:spPr>
        <p:txBody>
          <a:bodyPr/>
          <a:lstStyle/>
          <a:p>
            <a:r>
              <a:rPr lang="en-US" dirty="0"/>
              <a:t>Be clear about your bottom line and the intent behind your presentation. Regardless of your bottom line, your presentation must always focus on </a:t>
            </a:r>
            <a:r>
              <a:rPr lang="en-US" b="1" dirty="0">
                <a:solidFill>
                  <a:schemeClr val="accent2"/>
                </a:solidFill>
              </a:rPr>
              <a:t>what business problem </a:t>
            </a:r>
            <a:r>
              <a:rPr lang="en-US" dirty="0"/>
              <a:t>you are solving and </a:t>
            </a:r>
            <a:r>
              <a:rPr lang="en-US" dirty="0">
                <a:solidFill>
                  <a:schemeClr val="accent2"/>
                </a:solidFill>
              </a:rPr>
              <a:t>why technology can solve that problem</a:t>
            </a:r>
            <a:r>
              <a:rPr lang="en-US" dirty="0"/>
              <a:t>. </a:t>
            </a:r>
            <a:endParaRPr lang="en-CA" dirty="0"/>
          </a:p>
        </p:txBody>
      </p:sp>
      <p:sp>
        <p:nvSpPr>
          <p:cNvPr id="4" name="Title 3">
            <a:extLst>
              <a:ext uri="{FF2B5EF4-FFF2-40B4-BE49-F238E27FC236}">
                <a16:creationId xmlns:a16="http://schemas.microsoft.com/office/drawing/2014/main" id="{A1323239-1687-4B36-9D1E-E090D34C86A3}"/>
              </a:ext>
            </a:extLst>
          </p:cNvPr>
          <p:cNvSpPr>
            <a:spLocks noGrp="1"/>
          </p:cNvSpPr>
          <p:nvPr>
            <p:ph type="title"/>
          </p:nvPr>
        </p:nvSpPr>
        <p:spPr>
          <a:xfrm>
            <a:off x="354106" y="628191"/>
            <a:ext cx="11264153" cy="589423"/>
          </a:xfrm>
        </p:spPr>
        <p:txBody>
          <a:bodyPr/>
          <a:lstStyle/>
          <a:p>
            <a:r>
              <a:rPr lang="en-US" sz="3200" dirty="0"/>
              <a:t>What is the purpose of your board presentation? </a:t>
            </a:r>
            <a:endParaRPr lang="en-CA" sz="3200" dirty="0"/>
          </a:p>
        </p:txBody>
      </p:sp>
      <p:sp>
        <p:nvSpPr>
          <p:cNvPr id="6" name="Rounded Rectangle 38">
            <a:extLst>
              <a:ext uri="{FF2B5EF4-FFF2-40B4-BE49-F238E27FC236}">
                <a16:creationId xmlns:a16="http://schemas.microsoft.com/office/drawing/2014/main" id="{AA7FA02B-4771-44E1-BE64-A86B8CFE8D60}"/>
              </a:ext>
            </a:extLst>
          </p:cNvPr>
          <p:cNvSpPr/>
          <p:nvPr/>
        </p:nvSpPr>
        <p:spPr>
          <a:xfrm>
            <a:off x="1113327" y="2647024"/>
            <a:ext cx="4678782" cy="2480788"/>
          </a:xfrm>
          <a:prstGeom prst="roundRect">
            <a:avLst>
              <a:gd name="adj" fmla="val 16522"/>
            </a:avLst>
          </a:prstGeom>
          <a:solidFill>
            <a:srgbClr val="5090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Rounded Rectangle 39">
            <a:extLst>
              <a:ext uri="{FF2B5EF4-FFF2-40B4-BE49-F238E27FC236}">
                <a16:creationId xmlns:a16="http://schemas.microsoft.com/office/drawing/2014/main" id="{842A2CA1-6D8F-430D-A968-A9952558C41E}"/>
              </a:ext>
            </a:extLst>
          </p:cNvPr>
          <p:cNvSpPr/>
          <p:nvPr/>
        </p:nvSpPr>
        <p:spPr>
          <a:xfrm>
            <a:off x="1431620" y="2867589"/>
            <a:ext cx="4064653" cy="520700"/>
          </a:xfrm>
          <a:prstGeom prst="roundRect">
            <a:avLst>
              <a:gd name="adj" fmla="val 50000"/>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D6FE860-ABDA-44BA-AA75-69A2A42B6D89}"/>
              </a:ext>
            </a:extLst>
          </p:cNvPr>
          <p:cNvSpPr txBox="1"/>
          <p:nvPr/>
        </p:nvSpPr>
        <p:spPr>
          <a:xfrm>
            <a:off x="1950550" y="2921935"/>
            <a:ext cx="3026791" cy="400110"/>
          </a:xfrm>
          <a:prstGeom prst="rect">
            <a:avLst/>
          </a:prstGeom>
          <a:noFill/>
        </p:spPr>
        <p:txBody>
          <a:bodyPr wrap="none" rtlCol="0" anchor="ctr">
            <a:spAutoFit/>
          </a:bodyPr>
          <a:lstStyle/>
          <a:p>
            <a:pPr algn="ctr"/>
            <a:r>
              <a:rPr lang="en-US" sz="2000" b="1" dirty="0">
                <a:solidFill>
                  <a:srgbClr val="494949"/>
                </a:solidFill>
                <a:latin typeface="Montserrat" pitchFamily="2" charset="77"/>
                <a:cs typeface="Poppins" pitchFamily="2" charset="77"/>
              </a:rPr>
              <a:t>To Inform or Educate</a:t>
            </a:r>
          </a:p>
        </p:txBody>
      </p:sp>
      <p:sp>
        <p:nvSpPr>
          <p:cNvPr id="9" name="Rounded Rectangle 35">
            <a:extLst>
              <a:ext uri="{FF2B5EF4-FFF2-40B4-BE49-F238E27FC236}">
                <a16:creationId xmlns:a16="http://schemas.microsoft.com/office/drawing/2014/main" id="{0BDD1514-EEF1-412F-AE22-18654C0D01CE}"/>
              </a:ext>
            </a:extLst>
          </p:cNvPr>
          <p:cNvSpPr/>
          <p:nvPr/>
        </p:nvSpPr>
        <p:spPr>
          <a:xfrm>
            <a:off x="6276089" y="2647024"/>
            <a:ext cx="4678782" cy="2480788"/>
          </a:xfrm>
          <a:prstGeom prst="roundRect">
            <a:avLst>
              <a:gd name="adj" fmla="val 16522"/>
            </a:avLst>
          </a:prstGeom>
          <a:solidFill>
            <a:srgbClr val="299C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 name="Rounded Rectangle 36">
            <a:extLst>
              <a:ext uri="{FF2B5EF4-FFF2-40B4-BE49-F238E27FC236}">
                <a16:creationId xmlns:a16="http://schemas.microsoft.com/office/drawing/2014/main" id="{EA856D65-6546-4E46-BB21-E0DE60BFEA1A}"/>
              </a:ext>
            </a:extLst>
          </p:cNvPr>
          <p:cNvSpPr/>
          <p:nvPr/>
        </p:nvSpPr>
        <p:spPr>
          <a:xfrm>
            <a:off x="6594382" y="2867589"/>
            <a:ext cx="4064653" cy="520700"/>
          </a:xfrm>
          <a:prstGeom prst="roundRect">
            <a:avLst>
              <a:gd name="adj" fmla="val 50000"/>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4B8B627-8377-48B6-8B51-BFA524D30179}"/>
              </a:ext>
            </a:extLst>
          </p:cNvPr>
          <p:cNvSpPr txBox="1"/>
          <p:nvPr/>
        </p:nvSpPr>
        <p:spPr>
          <a:xfrm>
            <a:off x="7182242" y="2921935"/>
            <a:ext cx="2888932" cy="400110"/>
          </a:xfrm>
          <a:prstGeom prst="rect">
            <a:avLst/>
          </a:prstGeom>
          <a:noFill/>
        </p:spPr>
        <p:txBody>
          <a:bodyPr wrap="none" rtlCol="0" anchor="ctr">
            <a:spAutoFit/>
          </a:bodyPr>
          <a:lstStyle/>
          <a:p>
            <a:pPr algn="ctr"/>
            <a:r>
              <a:rPr lang="en-US" sz="2000" b="1" dirty="0">
                <a:solidFill>
                  <a:srgbClr val="494949"/>
                </a:solidFill>
                <a:latin typeface="Montserrat" pitchFamily="2" charset="77"/>
                <a:cs typeface="Poppins" pitchFamily="2" charset="77"/>
              </a:rPr>
              <a:t>To Reach a Decision</a:t>
            </a:r>
          </a:p>
        </p:txBody>
      </p:sp>
      <p:sp>
        <p:nvSpPr>
          <p:cNvPr id="12" name="Subtitle 2">
            <a:extLst>
              <a:ext uri="{FF2B5EF4-FFF2-40B4-BE49-F238E27FC236}">
                <a16:creationId xmlns:a16="http://schemas.microsoft.com/office/drawing/2014/main" id="{BC426D55-707D-4C8E-A58D-7F5219A2771A}"/>
              </a:ext>
            </a:extLst>
          </p:cNvPr>
          <p:cNvSpPr txBox="1">
            <a:spLocks/>
          </p:cNvSpPr>
          <p:nvPr/>
        </p:nvSpPr>
        <p:spPr>
          <a:xfrm>
            <a:off x="6531688" y="3521574"/>
            <a:ext cx="4167584" cy="1408527"/>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FFFFFF"/>
                </a:solidFill>
                <a:latin typeface="Arial" panose="020B0604020202020204" pitchFamily="34" charset="0"/>
                <a:ea typeface="Roboto Condensed Light" panose="02000000000000000000" pitchFamily="2" charset="0"/>
                <a:cs typeface="Lato" panose="020F0502020204030203" pitchFamily="34" charset="0"/>
              </a:rPr>
              <a:t>In this presentation type, there is a clear ask and an action required from the board of directors. Be clear up front what this decision is. Once again, don’t lead with the technology solution, start with the business problem you are solving and only talk about technology as the solution if time permits. Ensure you know who votes and how to garner support.</a:t>
            </a:r>
          </a:p>
        </p:txBody>
      </p:sp>
      <p:sp>
        <p:nvSpPr>
          <p:cNvPr id="13" name="Subtitle 2">
            <a:extLst>
              <a:ext uri="{FF2B5EF4-FFF2-40B4-BE49-F238E27FC236}">
                <a16:creationId xmlns:a16="http://schemas.microsoft.com/office/drawing/2014/main" id="{E957DE8D-52E8-4E95-BB35-5189F564A56A}"/>
              </a:ext>
            </a:extLst>
          </p:cNvPr>
          <p:cNvSpPr txBox="1">
            <a:spLocks/>
          </p:cNvSpPr>
          <p:nvPr/>
        </p:nvSpPr>
        <p:spPr>
          <a:xfrm>
            <a:off x="1431621" y="3521574"/>
            <a:ext cx="4064652" cy="1408527"/>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FFFFFF"/>
                </a:solidFill>
                <a:latin typeface="Arial" panose="020B0604020202020204" pitchFamily="34" charset="0"/>
                <a:ea typeface="Roboto Condensed Light" panose="02000000000000000000" pitchFamily="2" charset="0"/>
                <a:cs typeface="Lato" panose="020F0502020204030203" pitchFamily="34" charset="0"/>
              </a:rPr>
              <a:t>In this presentation type, it is easy for IT leaders to overwhelm a board with too much or irrelevant information. Focus your content on the business problem and the solution proposed on in effect. Refrain from too much detail about the technology and focus on business impact and risk mitigated. Ask for feedback if applicable.</a:t>
            </a:r>
          </a:p>
        </p:txBody>
      </p:sp>
      <p:grpSp>
        <p:nvGrpSpPr>
          <p:cNvPr id="14" name="Group 13">
            <a:extLst>
              <a:ext uri="{FF2B5EF4-FFF2-40B4-BE49-F238E27FC236}">
                <a16:creationId xmlns:a16="http://schemas.microsoft.com/office/drawing/2014/main" id="{AA00CF7B-AB83-4CF0-920E-F9961C29C3DD}"/>
              </a:ext>
            </a:extLst>
          </p:cNvPr>
          <p:cNvGrpSpPr/>
          <p:nvPr/>
        </p:nvGrpSpPr>
        <p:grpSpPr>
          <a:xfrm>
            <a:off x="1218631" y="5388635"/>
            <a:ext cx="9001134" cy="1193036"/>
            <a:chOff x="6353842" y="3127248"/>
            <a:chExt cx="3887438" cy="1664208"/>
          </a:xfrm>
        </p:grpSpPr>
        <p:sp>
          <p:nvSpPr>
            <p:cNvPr id="15" name="Rectangle 14">
              <a:extLst>
                <a:ext uri="{FF2B5EF4-FFF2-40B4-BE49-F238E27FC236}">
                  <a16:creationId xmlns:a16="http://schemas.microsoft.com/office/drawing/2014/main" id="{9BAAEAC1-666A-4388-85B6-21B8F573EA2A}"/>
                </a:ext>
              </a:extLst>
            </p:cNvPr>
            <p:cNvSpPr/>
            <p:nvPr/>
          </p:nvSpPr>
          <p:spPr>
            <a:xfrm>
              <a:off x="6353842" y="3127248"/>
              <a:ext cx="3887438" cy="1664208"/>
            </a:xfrm>
            <a:prstGeom prst="rect">
              <a:avLst/>
            </a:prstGeom>
            <a:gradFill>
              <a:gsLst>
                <a:gs pos="0">
                  <a:srgbClr val="F17A26"/>
                </a:gs>
                <a:gs pos="100000">
                  <a:schemeClr val="accent6">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b="1" dirty="0">
                  <a:solidFill>
                    <a:schemeClr val="bg1"/>
                  </a:solidFill>
                  <a:latin typeface="Montserrat SemiBold"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Nobody likes surprises. Communicate early and often. The board should be pre-briefed especially if it is a difficult subject. This also ensures you have support when you deliver a difficult message. </a:t>
              </a:r>
            </a:p>
          </p:txBody>
        </p:sp>
        <p:sp>
          <p:nvSpPr>
            <p:cNvPr id="16" name="Rectangle 15">
              <a:extLst>
                <a:ext uri="{FF2B5EF4-FFF2-40B4-BE49-F238E27FC236}">
                  <a16:creationId xmlns:a16="http://schemas.microsoft.com/office/drawing/2014/main" id="{FD7EDB68-9FFD-492C-A219-2AF5C3A030E9}"/>
                </a:ext>
              </a:extLst>
            </p:cNvPr>
            <p:cNvSpPr/>
            <p:nvPr/>
          </p:nvSpPr>
          <p:spPr>
            <a:xfrm>
              <a:off x="6353842" y="3127248"/>
              <a:ext cx="3887438" cy="1664208"/>
            </a:xfrm>
            <a:prstGeom prst="rect">
              <a:avLst/>
            </a:prstGeom>
            <a:noFill/>
            <a:ln w="3175" cmpd="thinThick">
              <a:gradFill>
                <a:gsLst>
                  <a:gs pos="0">
                    <a:srgbClr val="F17A26"/>
                  </a:gs>
                  <a:gs pos="52000">
                    <a:srgbClr val="F17A26">
                      <a:alpha val="0"/>
                    </a:srgbClr>
                  </a:gs>
                  <a:gs pos="99000">
                    <a:srgbClr val="F17A2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216411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B37F02-98CD-42A0-8068-331B18454578}"/>
              </a:ext>
            </a:extLst>
          </p:cNvPr>
          <p:cNvSpPr>
            <a:spLocks noGrp="1"/>
          </p:cNvSpPr>
          <p:nvPr>
            <p:ph type="body" sz="quarter" idx="11"/>
          </p:nvPr>
        </p:nvSpPr>
        <p:spPr>
          <a:xfrm>
            <a:off x="374088" y="1604308"/>
            <a:ext cx="10993159" cy="734979"/>
          </a:xfrm>
        </p:spPr>
        <p:txBody>
          <a:bodyPr/>
          <a:lstStyle/>
          <a:p>
            <a:r>
              <a:rPr lang="en-US" dirty="0"/>
              <a:t>Once you understand your target audience, it’s important to tailor your presentation material to what they will care about. </a:t>
            </a:r>
            <a:endParaRPr lang="en-CA" dirty="0"/>
          </a:p>
        </p:txBody>
      </p:sp>
      <p:sp>
        <p:nvSpPr>
          <p:cNvPr id="3" name="Text Placeholder 2">
            <a:extLst>
              <a:ext uri="{FF2B5EF4-FFF2-40B4-BE49-F238E27FC236}">
                <a16:creationId xmlns:a16="http://schemas.microsoft.com/office/drawing/2014/main" id="{045C56C4-2037-4948-804D-CB03DA65D3D7}"/>
              </a:ext>
            </a:extLst>
          </p:cNvPr>
          <p:cNvSpPr>
            <a:spLocks noGrp="1"/>
          </p:cNvSpPr>
          <p:nvPr>
            <p:ph type="body" sz="quarter" idx="13"/>
          </p:nvPr>
        </p:nvSpPr>
        <p:spPr>
          <a:xfrm>
            <a:off x="354105" y="2464425"/>
            <a:ext cx="11371729" cy="473616"/>
          </a:xfrm>
        </p:spPr>
        <p:txBody>
          <a:bodyPr/>
          <a:lstStyle/>
          <a:p>
            <a:r>
              <a:rPr lang="en-US" sz="2000" dirty="0"/>
              <a:t>Typical IT boardroom presentations include: </a:t>
            </a:r>
            <a:endParaRPr lang="en-CA" sz="2000" dirty="0"/>
          </a:p>
        </p:txBody>
      </p:sp>
      <p:sp>
        <p:nvSpPr>
          <p:cNvPr id="4" name="Title 3">
            <a:extLst>
              <a:ext uri="{FF2B5EF4-FFF2-40B4-BE49-F238E27FC236}">
                <a16:creationId xmlns:a16="http://schemas.microsoft.com/office/drawing/2014/main" id="{59D479E5-878D-4CA1-9B1F-92EF1752075B}"/>
              </a:ext>
            </a:extLst>
          </p:cNvPr>
          <p:cNvSpPr>
            <a:spLocks noGrp="1"/>
          </p:cNvSpPr>
          <p:nvPr>
            <p:ph type="title"/>
          </p:nvPr>
        </p:nvSpPr>
        <p:spPr>
          <a:xfrm>
            <a:off x="354106" y="628191"/>
            <a:ext cx="11013141" cy="931668"/>
          </a:xfrm>
        </p:spPr>
        <p:txBody>
          <a:bodyPr/>
          <a:lstStyle/>
          <a:p>
            <a:r>
              <a:rPr lang="en-US" dirty="0"/>
              <a:t>Gather the right information to include in your boardroom presentation </a:t>
            </a:r>
            <a:endParaRPr lang="en-CA" dirty="0"/>
          </a:p>
        </p:txBody>
      </p:sp>
      <p:sp>
        <p:nvSpPr>
          <p:cNvPr id="5" name="Text Placeholder 4">
            <a:extLst>
              <a:ext uri="{FF2B5EF4-FFF2-40B4-BE49-F238E27FC236}">
                <a16:creationId xmlns:a16="http://schemas.microsoft.com/office/drawing/2014/main" id="{7103E29E-3541-41D5-B8A4-AF56D14DD3E8}"/>
              </a:ext>
            </a:extLst>
          </p:cNvPr>
          <p:cNvSpPr>
            <a:spLocks noGrp="1"/>
          </p:cNvSpPr>
          <p:nvPr>
            <p:ph type="body" sz="quarter" idx="33"/>
          </p:nvPr>
        </p:nvSpPr>
        <p:spPr>
          <a:xfrm>
            <a:off x="611188" y="2988034"/>
            <a:ext cx="5673071" cy="3273493"/>
          </a:xfrm>
        </p:spPr>
        <p:txBody>
          <a:bodyPr numCol="1"/>
          <a:lstStyle/>
          <a:p>
            <a:r>
              <a:rPr lang="en-US" sz="1600" dirty="0"/>
              <a:t>Communicating the value of ongoing business technology initiatives.</a:t>
            </a:r>
            <a:endParaRPr lang="en-CA" sz="1600" dirty="0"/>
          </a:p>
          <a:p>
            <a:r>
              <a:rPr lang="en-CA" sz="1600" dirty="0"/>
              <a:t>A request for funds or approval for a business initiative that IT is spearheading.</a:t>
            </a:r>
          </a:p>
          <a:p>
            <a:r>
              <a:rPr lang="en-CA" sz="1600" dirty="0"/>
              <a:t>Security incident response/ Risk / DRP. </a:t>
            </a:r>
          </a:p>
          <a:p>
            <a:r>
              <a:rPr lang="en-US" sz="1600" dirty="0"/>
              <a:t>Developing a business program or an investment update for an ongoing program..</a:t>
            </a:r>
          </a:p>
          <a:p>
            <a:r>
              <a:rPr lang="en-US" sz="1600" dirty="0"/>
              <a:t>Business technology strategy highlights and impacts.  </a:t>
            </a:r>
          </a:p>
          <a:p>
            <a:r>
              <a:rPr lang="en-US" sz="1600" dirty="0"/>
              <a:t>Digital transformation initiatives (value, ROI, risk). </a:t>
            </a:r>
            <a:endParaRPr lang="en-CA" sz="1600" dirty="0"/>
          </a:p>
        </p:txBody>
      </p:sp>
      <p:grpSp>
        <p:nvGrpSpPr>
          <p:cNvPr id="8" name="Group 7">
            <a:extLst>
              <a:ext uri="{FF2B5EF4-FFF2-40B4-BE49-F238E27FC236}">
                <a16:creationId xmlns:a16="http://schemas.microsoft.com/office/drawing/2014/main" id="{29AFC395-FD2F-44F1-AA19-85D564F4D434}"/>
              </a:ext>
            </a:extLst>
          </p:cNvPr>
          <p:cNvGrpSpPr/>
          <p:nvPr/>
        </p:nvGrpSpPr>
        <p:grpSpPr>
          <a:xfrm>
            <a:off x="7073477" y="2383736"/>
            <a:ext cx="4508923" cy="3899647"/>
            <a:chOff x="6353842" y="3127248"/>
            <a:chExt cx="3887438" cy="1664208"/>
          </a:xfrm>
        </p:grpSpPr>
        <p:sp>
          <p:nvSpPr>
            <p:cNvPr id="9" name="Rectangle 8">
              <a:extLst>
                <a:ext uri="{FF2B5EF4-FFF2-40B4-BE49-F238E27FC236}">
                  <a16:creationId xmlns:a16="http://schemas.microsoft.com/office/drawing/2014/main" id="{29BE0683-EFD3-4A10-972B-67CECEFF080E}"/>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You must always have a clear goal or objective for delivering a presentation in front of your board of directors. </a:t>
              </a:r>
              <a:r>
                <a:rPr lang="en-US" sz="1800" b="1" i="1" dirty="0">
                  <a:solidFill>
                    <a:schemeClr val="bg1"/>
                  </a:solidFill>
                  <a:latin typeface="Roboto Condensed Light" panose="02000000000000000000" pitchFamily="2" charset="0"/>
                  <a:ea typeface="Roboto Condensed Light" panose="02000000000000000000" pitchFamily="2" charset="0"/>
                </a:rPr>
                <a:t>What is the purpose of your board presentation? </a:t>
              </a:r>
              <a:r>
                <a:rPr lang="en-US" sz="1400" dirty="0">
                  <a:solidFill>
                    <a:schemeClr val="bg1"/>
                  </a:solidFill>
                  <a:latin typeface="Roboto Condensed Light" panose="02000000000000000000" pitchFamily="2" charset="0"/>
                  <a:ea typeface="Roboto Condensed Light" panose="02000000000000000000" pitchFamily="2" charset="0"/>
                </a:rPr>
                <a:t>Identify your objective and outcome up front and tailor your presentation’s story and contents to fit this purpose. Telling a good story is not about the message you want to deliver but the one the board wants to hear. Articulate what you want them to think and what you want them to take away and be explicit about it in your presentation and your talk track. Make your story logically flow by identifying the business problem, complication, the solution and how to close the gap. Most importantly, communicate the business impacts the board will care about. </a:t>
              </a:r>
            </a:p>
          </p:txBody>
        </p:sp>
        <p:sp>
          <p:nvSpPr>
            <p:cNvPr id="10" name="Rectangle 9">
              <a:extLst>
                <a:ext uri="{FF2B5EF4-FFF2-40B4-BE49-F238E27FC236}">
                  <a16:creationId xmlns:a16="http://schemas.microsoft.com/office/drawing/2014/main" id="{8AF9B56E-F93D-4E4C-936B-312A97A1FD2A}"/>
                </a:ext>
              </a:extLst>
            </p:cNvPr>
            <p:cNvSpPr/>
            <p:nvPr/>
          </p:nvSpPr>
          <p:spPr>
            <a:xfrm>
              <a:off x="6353842" y="3127248"/>
              <a:ext cx="3887438" cy="1664208"/>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43263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marL="7701" marR="0" lvl="0" indent="0" algn="r" defTabSz="554492" rtl="0" eaLnBrk="1" fontAlgn="auto" latinLnBrk="0" hangingPunct="1">
              <a:lnSpc>
                <a:spcPct val="100000"/>
              </a:lnSpc>
              <a:spcBef>
                <a:spcPts val="161"/>
              </a:spcBef>
              <a:spcAft>
                <a:spcPts val="0"/>
              </a:spcAft>
              <a:buClrTx/>
              <a:buSzTx/>
              <a:buFontTx/>
              <a:buNone/>
              <a:tabLst>
                <a:tab pos="1309603" algn="l"/>
              </a:tabLst>
              <a:defRPr/>
            </a:pPr>
            <a:r>
              <a:rPr kumimoji="0" lang="en-CA" sz="788" b="0" i="0" u="none" strike="noStrike" kern="1200" cap="none" spc="-18" normalizeH="0" baseline="0" noProof="0">
                <a:ln>
                  <a:noFill/>
                </a:ln>
                <a:solidFill>
                  <a:srgbClr val="636363"/>
                </a:solidFill>
                <a:effectLst/>
                <a:uLnTx/>
                <a:uFillTx/>
                <a:latin typeface="Exo" pitchFamily="2" charset="77"/>
                <a:ea typeface="+mn-ea"/>
                <a:cs typeface="Arial"/>
              </a:rPr>
              <a:t>Info-</a:t>
            </a:r>
            <a:r>
              <a:rPr kumimoji="0" lang="en-CA" sz="788" b="0" i="0" u="none" strike="noStrike" kern="1200" cap="none" spc="-103" normalizeH="0" baseline="0" noProof="0">
                <a:ln>
                  <a:noFill/>
                </a:ln>
                <a:solidFill>
                  <a:srgbClr val="636363"/>
                </a:solidFill>
                <a:effectLst/>
                <a:uLnTx/>
                <a:uFillTx/>
                <a:latin typeface="Exo" pitchFamily="2" charset="77"/>
                <a:ea typeface="+mn-ea"/>
                <a:cs typeface="Arial"/>
              </a:rPr>
              <a:t>T</a:t>
            </a:r>
            <a:r>
              <a:rPr kumimoji="0" lang="en-CA" sz="788" b="0" i="0" u="none" strike="noStrike" kern="1200" cap="none" spc="-15" normalizeH="0" baseline="0" noProof="0">
                <a:ln>
                  <a:noFill/>
                </a:ln>
                <a:solidFill>
                  <a:srgbClr val="636363"/>
                </a:solidFill>
                <a:effectLst/>
                <a:uLnTx/>
                <a:uFillTx/>
                <a:latin typeface="Exo" pitchFamily="2" charset="77"/>
                <a:ea typeface="+mn-ea"/>
                <a:cs typeface="Arial"/>
              </a:rPr>
              <a:t>ec</a:t>
            </a:r>
            <a:r>
              <a:rPr kumimoji="0" lang="en-CA" sz="788" b="0" i="0" u="none" strike="noStrike" kern="1200" cap="none" spc="6" normalizeH="0" baseline="0" noProof="0">
                <a:ln>
                  <a:noFill/>
                </a:ln>
                <a:solidFill>
                  <a:srgbClr val="636363"/>
                </a:solidFill>
                <a:effectLst/>
                <a:uLnTx/>
                <a:uFillTx/>
                <a:latin typeface="Exo" pitchFamily="2" charset="77"/>
                <a:ea typeface="+mn-ea"/>
                <a:cs typeface="Arial"/>
              </a:rPr>
              <a:t>h</a:t>
            </a:r>
            <a:r>
              <a:rPr kumimoji="0" lang="en-CA" sz="788" b="0" i="0" u="none" strike="noStrike" kern="1200" cap="none" spc="-39" normalizeH="0" baseline="0" noProof="0">
                <a:ln>
                  <a:noFill/>
                </a:ln>
                <a:solidFill>
                  <a:srgbClr val="636363"/>
                </a:solidFill>
                <a:effectLst/>
                <a:uLnTx/>
                <a:uFillTx/>
                <a:latin typeface="Exo" pitchFamily="2" charset="77"/>
                <a:ea typeface="+mn-ea"/>
                <a:cs typeface="Arial"/>
              </a:rPr>
              <a:t> </a:t>
            </a:r>
            <a:r>
              <a:rPr kumimoji="0" lang="en-CA" sz="788" b="0" i="0" u="none" strike="noStrike" kern="1200" cap="none" spc="-15" normalizeH="0" baseline="0" noProof="0">
                <a:ln>
                  <a:noFill/>
                </a:ln>
                <a:solidFill>
                  <a:srgbClr val="636363"/>
                </a:solidFill>
                <a:effectLst/>
                <a:uLnTx/>
                <a:uFillTx/>
                <a:latin typeface="Exo" pitchFamily="2" charset="77"/>
                <a:ea typeface="+mn-ea"/>
                <a:cs typeface="Arial"/>
              </a:rPr>
              <a:t>Researc</a:t>
            </a:r>
            <a:r>
              <a:rPr kumimoji="0" lang="en-CA" sz="788" b="0" i="0" u="none" strike="noStrike" kern="1200" cap="none" spc="6" normalizeH="0" baseline="0" noProof="0">
                <a:ln>
                  <a:noFill/>
                </a:ln>
                <a:solidFill>
                  <a:srgbClr val="636363"/>
                </a:solidFill>
                <a:effectLst/>
                <a:uLnTx/>
                <a:uFillTx/>
                <a:latin typeface="Exo" pitchFamily="2" charset="77"/>
                <a:ea typeface="+mn-ea"/>
                <a:cs typeface="Arial"/>
              </a:rPr>
              <a:t>h</a:t>
            </a:r>
            <a:r>
              <a:rPr kumimoji="0" lang="en-CA" sz="788" b="0" i="0" u="none" strike="noStrike" kern="1200" cap="none" spc="-39" normalizeH="0" baseline="0" noProof="0">
                <a:ln>
                  <a:noFill/>
                </a:ln>
                <a:solidFill>
                  <a:srgbClr val="636363"/>
                </a:solidFill>
                <a:effectLst/>
                <a:uLnTx/>
                <a:uFillTx/>
                <a:latin typeface="Exo" pitchFamily="2" charset="77"/>
                <a:ea typeface="+mn-ea"/>
                <a:cs typeface="Arial"/>
              </a:rPr>
              <a:t> </a:t>
            </a:r>
            <a:r>
              <a:rPr kumimoji="0" lang="en-CA" sz="788" b="0" i="0" u="none" strike="noStrike" kern="1200" cap="none" spc="-15" normalizeH="0" baseline="0" noProof="0">
                <a:ln>
                  <a:noFill/>
                </a:ln>
                <a:solidFill>
                  <a:srgbClr val="636363"/>
                </a:solidFill>
                <a:effectLst/>
                <a:uLnTx/>
                <a:uFillTx/>
                <a:latin typeface="Exo" pitchFamily="2" charset="77"/>
                <a:ea typeface="+mn-ea"/>
                <a:cs typeface="Arial"/>
              </a:rPr>
              <a:t>Grou</a:t>
            </a:r>
            <a:r>
              <a:rPr kumimoji="0" lang="en-CA" sz="788" b="0" i="0" u="none" strike="noStrike" kern="1200" cap="none" spc="6" normalizeH="0" baseline="0" noProof="0">
                <a:ln>
                  <a:noFill/>
                </a:ln>
                <a:solidFill>
                  <a:srgbClr val="636363"/>
                </a:solidFill>
                <a:effectLst/>
                <a:uLnTx/>
                <a:uFillTx/>
                <a:latin typeface="Exo" pitchFamily="2" charset="77"/>
                <a:ea typeface="+mn-ea"/>
                <a:cs typeface="Arial"/>
              </a:rPr>
              <a:t>p   |   </a:t>
            </a:r>
            <a:fld id="{81D60167-4931-47E6-BA6A-407CBD079E47}" type="slidenum">
              <a:rPr kumimoji="0" sz="788" b="0" i="0" u="none" strike="noStrike" kern="1200" cap="none" spc="6" normalizeH="0" baseline="0" noProof="0" smtClean="0">
                <a:ln>
                  <a:noFill/>
                </a:ln>
                <a:solidFill>
                  <a:srgbClr val="636363"/>
                </a:solidFill>
                <a:effectLst/>
                <a:uLnTx/>
                <a:uFillTx/>
                <a:latin typeface="Exo" pitchFamily="2" charset="77"/>
                <a:ea typeface="+mn-ea"/>
                <a:cs typeface="Arial" panose="020B0604020202020204" pitchFamily="34" charset="0"/>
              </a:rPr>
              <a:pPr marL="7701" marR="0" lvl="0" indent="0" algn="r" defTabSz="554492" rtl="0" eaLnBrk="1" fontAlgn="auto" latinLnBrk="0" hangingPunct="1">
                <a:lnSpc>
                  <a:spcPct val="100000"/>
                </a:lnSpc>
                <a:spcBef>
                  <a:spcPts val="161"/>
                </a:spcBef>
                <a:spcAft>
                  <a:spcPts val="0"/>
                </a:spcAft>
                <a:buClrTx/>
                <a:buSzTx/>
                <a:buFontTx/>
                <a:buNone/>
                <a:tabLst>
                  <a:tab pos="1309603" algn="l"/>
                </a:tabLst>
                <a:defRPr/>
              </a:pPr>
              <a:t>2</a:t>
            </a:fld>
            <a:endParaRPr kumimoji="0" sz="788" b="0" i="0" u="none" strike="noStrike" kern="1200" cap="none" spc="6" normalizeH="0" baseline="0" noProof="0">
              <a:ln>
                <a:noFill/>
              </a:ln>
              <a:solidFill>
                <a:srgbClr val="636363"/>
              </a:solidFill>
              <a:effectLst/>
              <a:uLnTx/>
              <a:uFillTx/>
              <a:latin typeface="Exo" pitchFamily="2" charset="77"/>
              <a:ea typeface="+mn-ea"/>
              <a:cs typeface="Arial" panose="020B0604020202020204" pitchFamily="34" charset="0"/>
            </a:endParaRPr>
          </a:p>
        </p:txBody>
      </p:sp>
      <p:sp>
        <p:nvSpPr>
          <p:cNvPr id="3" name="Title 2"/>
          <p:cNvSpPr>
            <a:spLocks noGrp="1"/>
          </p:cNvSpPr>
          <p:nvPr>
            <p:ph type="title"/>
          </p:nvPr>
        </p:nvSpPr>
        <p:spPr>
          <a:xfrm>
            <a:off x="354106" y="530021"/>
            <a:ext cx="6373624" cy="1130188"/>
          </a:xfrm>
        </p:spPr>
        <p:txBody>
          <a:bodyPr/>
          <a:lstStyle/>
          <a:p>
            <a:r>
              <a:rPr lang="en-US" dirty="0"/>
              <a:t>How to use:</a:t>
            </a:r>
            <a:endParaRPr lang="en-CA" dirty="0"/>
          </a:p>
        </p:txBody>
      </p:sp>
      <p:sp>
        <p:nvSpPr>
          <p:cNvPr id="4" name="Text Placeholder 3"/>
          <p:cNvSpPr>
            <a:spLocks noGrp="1"/>
          </p:cNvSpPr>
          <p:nvPr>
            <p:ph type="body" sz="quarter" idx="11"/>
          </p:nvPr>
        </p:nvSpPr>
        <p:spPr>
          <a:xfrm>
            <a:off x="739133" y="2042618"/>
            <a:ext cx="10673508" cy="3088378"/>
          </a:xfrm>
        </p:spPr>
        <p:txBody>
          <a:bodyPr/>
          <a:lstStyle/>
          <a:p>
            <a:r>
              <a:rPr lang="en-US" sz="1400" dirty="0"/>
              <a:t>Use this template to build a ‘best of breed’ executive presentation for your board of directors. </a:t>
            </a:r>
          </a:p>
          <a:p>
            <a:r>
              <a:rPr lang="en-US" sz="1400" dirty="0"/>
              <a:t>This template seeks to provide Info-Tech’s analysts a framework to build a member’s business-facing boardroom presentation. The grade given to each area are based on the discretion of the Info-Tech analyst. The analyst will also provide recommendations in each area on how to improve the presentation in its current form. </a:t>
            </a:r>
          </a:p>
          <a:p>
            <a:r>
              <a:rPr lang="en-US" sz="1400" dirty="0"/>
              <a:t>The analyst will assess the level of completeness using the checklist based on Info-Tech’s best practice methodology and research. Additionally, the analyst will add their recommendations based on their personal industry experience where applicable. </a:t>
            </a:r>
          </a:p>
          <a:p>
            <a:r>
              <a:rPr lang="en-US" sz="1400" dirty="0"/>
              <a:t>This research also includes tips and tricks on how to deliver an effective presentation as the CIO, and how to build a narrative to present key information about IT to the board. </a:t>
            </a:r>
            <a:br>
              <a:rPr lang="en-US" dirty="0"/>
            </a:br>
            <a:endParaRPr lang="en-US" dirty="0"/>
          </a:p>
          <a:p>
            <a:endParaRPr lang="en-US" dirty="0"/>
          </a:p>
        </p:txBody>
      </p:sp>
      <p:sp>
        <p:nvSpPr>
          <p:cNvPr id="5" name="Rectangle 4"/>
          <p:cNvSpPr/>
          <p:nvPr/>
        </p:nvSpPr>
        <p:spPr>
          <a:xfrm>
            <a:off x="672458" y="1575599"/>
            <a:ext cx="10605142" cy="30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p:cNvSpPr/>
          <p:nvPr/>
        </p:nvSpPr>
        <p:spPr>
          <a:xfrm>
            <a:off x="672458" y="5604674"/>
            <a:ext cx="10605142" cy="30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021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6FDD92-5DB2-4E80-BFBE-83CE5FC12E92}"/>
              </a:ext>
            </a:extLst>
          </p:cNvPr>
          <p:cNvSpPr>
            <a:spLocks noGrp="1"/>
          </p:cNvSpPr>
          <p:nvPr>
            <p:ph type="body" sz="quarter" idx="11"/>
          </p:nvPr>
        </p:nvSpPr>
        <p:spPr>
          <a:xfrm>
            <a:off x="371475" y="1770181"/>
            <a:ext cx="11031631" cy="456696"/>
          </a:xfrm>
        </p:spPr>
        <p:txBody>
          <a:bodyPr/>
          <a:lstStyle/>
          <a:p>
            <a:r>
              <a:rPr lang="en-US" dirty="0"/>
              <a:t>To build a strong story for your presentation, ensure you answer these three questions:</a:t>
            </a:r>
            <a:endParaRPr lang="en-CA" dirty="0"/>
          </a:p>
        </p:txBody>
      </p:sp>
      <p:sp>
        <p:nvSpPr>
          <p:cNvPr id="4" name="Title 3">
            <a:extLst>
              <a:ext uri="{FF2B5EF4-FFF2-40B4-BE49-F238E27FC236}">
                <a16:creationId xmlns:a16="http://schemas.microsoft.com/office/drawing/2014/main" id="{B524E7CB-1710-4F9F-8FB8-B6A6A781C5D8}"/>
              </a:ext>
            </a:extLst>
          </p:cNvPr>
          <p:cNvSpPr>
            <a:spLocks noGrp="1"/>
          </p:cNvSpPr>
          <p:nvPr>
            <p:ph type="title"/>
          </p:nvPr>
        </p:nvSpPr>
        <p:spPr>
          <a:xfrm>
            <a:off x="354106" y="628191"/>
            <a:ext cx="10242176" cy="1130188"/>
          </a:xfrm>
        </p:spPr>
        <p:txBody>
          <a:bodyPr/>
          <a:lstStyle/>
          <a:p>
            <a:r>
              <a:rPr lang="en-US" sz="3600" dirty="0"/>
              <a:t>Structure your presentation to tell a logical story</a:t>
            </a:r>
            <a:endParaRPr lang="en-CA" sz="3600" dirty="0"/>
          </a:p>
        </p:txBody>
      </p:sp>
      <p:sp>
        <p:nvSpPr>
          <p:cNvPr id="18" name="Rectangle 17">
            <a:extLst>
              <a:ext uri="{FF2B5EF4-FFF2-40B4-BE49-F238E27FC236}">
                <a16:creationId xmlns:a16="http://schemas.microsoft.com/office/drawing/2014/main" id="{DDA1CA7D-51B1-4751-9E17-9654DD24CDF9}"/>
              </a:ext>
            </a:extLst>
          </p:cNvPr>
          <p:cNvSpPr/>
          <p:nvPr/>
        </p:nvSpPr>
        <p:spPr>
          <a:xfrm>
            <a:off x="950259" y="2770543"/>
            <a:ext cx="2726307" cy="891540"/>
          </a:xfrm>
          <a:prstGeom prst="rect">
            <a:avLst/>
          </a:prstGeom>
          <a:solidFill>
            <a:srgbClr val="2576B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9" name="Rectangle 18">
            <a:extLst>
              <a:ext uri="{FF2B5EF4-FFF2-40B4-BE49-F238E27FC236}">
                <a16:creationId xmlns:a16="http://schemas.microsoft.com/office/drawing/2014/main" id="{EFF5F3E3-3ABD-46B2-9D99-6B06E31C69CA}"/>
              </a:ext>
            </a:extLst>
          </p:cNvPr>
          <p:cNvSpPr/>
          <p:nvPr/>
        </p:nvSpPr>
        <p:spPr>
          <a:xfrm>
            <a:off x="950259" y="3844963"/>
            <a:ext cx="2726307" cy="891540"/>
          </a:xfrm>
          <a:prstGeom prst="rect">
            <a:avLst/>
          </a:prstGeom>
          <a:solidFill>
            <a:srgbClr val="5090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0" name="Rectangle 19">
            <a:extLst>
              <a:ext uri="{FF2B5EF4-FFF2-40B4-BE49-F238E27FC236}">
                <a16:creationId xmlns:a16="http://schemas.microsoft.com/office/drawing/2014/main" id="{789D810A-81A4-4260-8E0D-0B73F3416A73}"/>
              </a:ext>
            </a:extLst>
          </p:cNvPr>
          <p:cNvSpPr/>
          <p:nvPr/>
        </p:nvSpPr>
        <p:spPr>
          <a:xfrm>
            <a:off x="950259" y="4919383"/>
            <a:ext cx="2726307" cy="891540"/>
          </a:xfrm>
          <a:prstGeom prst="rect">
            <a:avLst/>
          </a:prstGeom>
          <a:solidFill>
            <a:srgbClr val="1546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AF3CC1B4-8411-4B05-B42F-1E8A5B48F1EE}"/>
              </a:ext>
            </a:extLst>
          </p:cNvPr>
          <p:cNvSpPr txBox="1"/>
          <p:nvPr/>
        </p:nvSpPr>
        <p:spPr>
          <a:xfrm>
            <a:off x="1391007" y="2823675"/>
            <a:ext cx="1814919" cy="830997"/>
          </a:xfrm>
          <a:prstGeom prst="rect">
            <a:avLst/>
          </a:prstGeom>
          <a:noFill/>
        </p:spPr>
        <p:txBody>
          <a:bodyPr wrap="none" rtlCol="0" anchor="ctr">
            <a:spAutoFit/>
          </a:bodyPr>
          <a:lstStyle/>
          <a:p>
            <a:pPr algn="ctr"/>
            <a:r>
              <a:rPr lang="en-US" sz="4800" b="1" dirty="0">
                <a:solidFill>
                  <a:srgbClr val="FFFFFF"/>
                </a:solidFill>
                <a:latin typeface="Montserrat" pitchFamily="2" charset="77"/>
                <a:cs typeface="Poppins" pitchFamily="2" charset="77"/>
              </a:rPr>
              <a:t>WHY</a:t>
            </a:r>
          </a:p>
        </p:txBody>
      </p:sp>
      <p:sp>
        <p:nvSpPr>
          <p:cNvPr id="22" name="TextBox 21">
            <a:extLst>
              <a:ext uri="{FF2B5EF4-FFF2-40B4-BE49-F238E27FC236}">
                <a16:creationId xmlns:a16="http://schemas.microsoft.com/office/drawing/2014/main" id="{E2FB6D68-CFD2-4531-8659-3888B886F438}"/>
              </a:ext>
            </a:extLst>
          </p:cNvPr>
          <p:cNvSpPr txBox="1"/>
          <p:nvPr/>
        </p:nvSpPr>
        <p:spPr>
          <a:xfrm>
            <a:off x="1173797" y="3898095"/>
            <a:ext cx="2249334" cy="830997"/>
          </a:xfrm>
          <a:prstGeom prst="rect">
            <a:avLst/>
          </a:prstGeom>
          <a:noFill/>
        </p:spPr>
        <p:txBody>
          <a:bodyPr wrap="none" rtlCol="0" anchor="ctr">
            <a:spAutoFit/>
          </a:bodyPr>
          <a:lstStyle/>
          <a:p>
            <a:pPr algn="ctr"/>
            <a:r>
              <a:rPr lang="en-US" sz="4800" b="1" dirty="0">
                <a:solidFill>
                  <a:srgbClr val="FFFFFF"/>
                </a:solidFill>
                <a:latin typeface="Montserrat" pitchFamily="2" charset="77"/>
                <a:cs typeface="Poppins" pitchFamily="2" charset="77"/>
              </a:rPr>
              <a:t>WHAT</a:t>
            </a:r>
          </a:p>
        </p:txBody>
      </p:sp>
      <p:sp>
        <p:nvSpPr>
          <p:cNvPr id="23" name="TextBox 22">
            <a:extLst>
              <a:ext uri="{FF2B5EF4-FFF2-40B4-BE49-F238E27FC236}">
                <a16:creationId xmlns:a16="http://schemas.microsoft.com/office/drawing/2014/main" id="{72B6CFB7-B9E3-4BC9-8A9E-1A4BCE3D58FF}"/>
              </a:ext>
            </a:extLst>
          </p:cNvPr>
          <p:cNvSpPr txBox="1"/>
          <p:nvPr/>
        </p:nvSpPr>
        <p:spPr>
          <a:xfrm>
            <a:off x="1339708" y="4972515"/>
            <a:ext cx="1917513" cy="830997"/>
          </a:xfrm>
          <a:prstGeom prst="rect">
            <a:avLst/>
          </a:prstGeom>
          <a:noFill/>
        </p:spPr>
        <p:txBody>
          <a:bodyPr wrap="none" rtlCol="0" anchor="ctr">
            <a:spAutoFit/>
          </a:bodyPr>
          <a:lstStyle/>
          <a:p>
            <a:pPr algn="ctr"/>
            <a:r>
              <a:rPr lang="en-US" sz="4800" b="1" dirty="0">
                <a:solidFill>
                  <a:srgbClr val="FFFFFF"/>
                </a:solidFill>
                <a:latin typeface="Montserrat" pitchFamily="2" charset="77"/>
                <a:cs typeface="Poppins" pitchFamily="2" charset="77"/>
              </a:rPr>
              <a:t>HOW</a:t>
            </a:r>
          </a:p>
        </p:txBody>
      </p:sp>
      <p:sp>
        <p:nvSpPr>
          <p:cNvPr id="24" name="Rectangle 23">
            <a:extLst>
              <a:ext uri="{FF2B5EF4-FFF2-40B4-BE49-F238E27FC236}">
                <a16:creationId xmlns:a16="http://schemas.microsoft.com/office/drawing/2014/main" id="{C3612560-D76D-416A-8F14-DBCE70D13E06}"/>
              </a:ext>
            </a:extLst>
          </p:cNvPr>
          <p:cNvSpPr/>
          <p:nvPr/>
        </p:nvSpPr>
        <p:spPr>
          <a:xfrm>
            <a:off x="3680171" y="2770543"/>
            <a:ext cx="6916111" cy="891540"/>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lumMod val="20000"/>
                  <a:lumOff val="80000"/>
                </a:srgbClr>
              </a:solidFill>
              <a:effectLst/>
              <a:uLnTx/>
              <a:uFillTx/>
              <a:latin typeface="Arial" panose="020B0604020202020204" pitchFamily="34" charset="0"/>
              <a:ea typeface="+mn-ea"/>
              <a:cs typeface="+mn-cs"/>
            </a:endParaRPr>
          </a:p>
        </p:txBody>
      </p:sp>
      <p:sp>
        <p:nvSpPr>
          <p:cNvPr id="25" name="Rectangle 24">
            <a:extLst>
              <a:ext uri="{FF2B5EF4-FFF2-40B4-BE49-F238E27FC236}">
                <a16:creationId xmlns:a16="http://schemas.microsoft.com/office/drawing/2014/main" id="{82960A5A-1EC8-4B03-9028-CDFF7CFF85AF}"/>
              </a:ext>
            </a:extLst>
          </p:cNvPr>
          <p:cNvSpPr/>
          <p:nvPr/>
        </p:nvSpPr>
        <p:spPr>
          <a:xfrm>
            <a:off x="3680171" y="3844963"/>
            <a:ext cx="6916111" cy="891540"/>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lumMod val="20000"/>
                  <a:lumOff val="80000"/>
                </a:srgbClr>
              </a:solidFill>
              <a:effectLst/>
              <a:uLnTx/>
              <a:uFillTx/>
              <a:latin typeface="Arial" panose="020B0604020202020204" pitchFamily="34" charset="0"/>
              <a:ea typeface="+mn-ea"/>
              <a:cs typeface="+mn-cs"/>
            </a:endParaRPr>
          </a:p>
        </p:txBody>
      </p:sp>
      <p:sp>
        <p:nvSpPr>
          <p:cNvPr id="26" name="Rectangle 25">
            <a:extLst>
              <a:ext uri="{FF2B5EF4-FFF2-40B4-BE49-F238E27FC236}">
                <a16:creationId xmlns:a16="http://schemas.microsoft.com/office/drawing/2014/main" id="{A6D3B428-CAF6-4A80-97F1-4E72FC6379B6}"/>
              </a:ext>
            </a:extLst>
          </p:cNvPr>
          <p:cNvSpPr/>
          <p:nvPr/>
        </p:nvSpPr>
        <p:spPr>
          <a:xfrm>
            <a:off x="3680171" y="4919383"/>
            <a:ext cx="6916111" cy="891540"/>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lumMod val="20000"/>
                  <a:lumOff val="80000"/>
                </a:srgbClr>
              </a:solidFill>
              <a:effectLst/>
              <a:uLnTx/>
              <a:uFillTx/>
              <a:latin typeface="Arial" panose="020B0604020202020204" pitchFamily="34" charset="0"/>
              <a:ea typeface="+mn-ea"/>
              <a:cs typeface="+mn-cs"/>
            </a:endParaRPr>
          </a:p>
        </p:txBody>
      </p:sp>
      <p:sp>
        <p:nvSpPr>
          <p:cNvPr id="27" name="TextBox 26">
            <a:extLst>
              <a:ext uri="{FF2B5EF4-FFF2-40B4-BE49-F238E27FC236}">
                <a16:creationId xmlns:a16="http://schemas.microsoft.com/office/drawing/2014/main" id="{7762E124-BF75-4970-AD39-A242695D3B4B}"/>
              </a:ext>
            </a:extLst>
          </p:cNvPr>
          <p:cNvSpPr txBox="1"/>
          <p:nvPr/>
        </p:nvSpPr>
        <p:spPr>
          <a:xfrm>
            <a:off x="3844195" y="3047036"/>
            <a:ext cx="6752087" cy="338554"/>
          </a:xfrm>
          <a:prstGeom prst="rect">
            <a:avLst/>
          </a:prstGeom>
          <a:noFill/>
        </p:spPr>
        <p:txBody>
          <a:bodyPr wrap="square" rtlCol="0" anchor="ctr">
            <a:spAutoFit/>
          </a:bodyPr>
          <a:lstStyle/>
          <a:p>
            <a:r>
              <a:rPr lang="en-US" sz="1600" b="1" dirty="0">
                <a:solidFill>
                  <a:srgbClr val="2576B7"/>
                </a:solidFill>
                <a:latin typeface="Montserrat" pitchFamily="2" charset="77"/>
                <a:cs typeface="Poppins" pitchFamily="2" charset="77"/>
              </a:rPr>
              <a:t>Why</a:t>
            </a:r>
            <a:r>
              <a:rPr lang="en-US" sz="1600" b="1" dirty="0">
                <a:solidFill>
                  <a:srgbClr val="494949"/>
                </a:solidFill>
                <a:latin typeface="Montserrat" pitchFamily="2" charset="77"/>
                <a:cs typeface="Poppins" pitchFamily="2" charset="77"/>
              </a:rPr>
              <a:t> is this a business issue or </a:t>
            </a:r>
            <a:r>
              <a:rPr lang="en-US" sz="1600" b="1" dirty="0">
                <a:solidFill>
                  <a:srgbClr val="2576B7"/>
                </a:solidFill>
                <a:latin typeface="Montserrat" pitchFamily="2" charset="77"/>
                <a:cs typeface="Poppins" pitchFamily="2" charset="77"/>
              </a:rPr>
              <a:t>why </a:t>
            </a:r>
            <a:r>
              <a:rPr lang="en-US" sz="1600" b="1" dirty="0">
                <a:solidFill>
                  <a:srgbClr val="494949"/>
                </a:solidFill>
                <a:latin typeface="Montserrat" pitchFamily="2" charset="77"/>
                <a:cs typeface="Poppins" pitchFamily="2" charset="77"/>
              </a:rPr>
              <a:t>should the board care?</a:t>
            </a:r>
          </a:p>
        </p:txBody>
      </p:sp>
      <p:sp>
        <p:nvSpPr>
          <p:cNvPr id="28" name="TextBox 27">
            <a:extLst>
              <a:ext uri="{FF2B5EF4-FFF2-40B4-BE49-F238E27FC236}">
                <a16:creationId xmlns:a16="http://schemas.microsoft.com/office/drawing/2014/main" id="{9526DB64-B73F-45EB-9B4C-CB4875775565}"/>
              </a:ext>
            </a:extLst>
          </p:cNvPr>
          <p:cNvSpPr txBox="1"/>
          <p:nvPr/>
        </p:nvSpPr>
        <p:spPr>
          <a:xfrm>
            <a:off x="3844196" y="3998346"/>
            <a:ext cx="6545900" cy="584775"/>
          </a:xfrm>
          <a:prstGeom prst="rect">
            <a:avLst/>
          </a:prstGeom>
          <a:noFill/>
        </p:spPr>
        <p:txBody>
          <a:bodyPr wrap="square" rtlCol="0" anchor="ctr">
            <a:spAutoFit/>
          </a:bodyPr>
          <a:lstStyle/>
          <a:p>
            <a:r>
              <a:rPr lang="en-US" sz="1600" b="1" dirty="0">
                <a:solidFill>
                  <a:srgbClr val="5090C4"/>
                </a:solidFill>
                <a:latin typeface="Montserrat" pitchFamily="2" charset="77"/>
                <a:cs typeface="Poppins" pitchFamily="2" charset="77"/>
              </a:rPr>
              <a:t>What</a:t>
            </a:r>
            <a:r>
              <a:rPr lang="en-US" sz="1600" b="1" dirty="0">
                <a:solidFill>
                  <a:srgbClr val="494949"/>
                </a:solidFill>
                <a:latin typeface="Montserrat" pitchFamily="2" charset="77"/>
                <a:cs typeface="Poppins" pitchFamily="2" charset="77"/>
              </a:rPr>
              <a:t> is the impact of solving the problem and driving value for the company?</a:t>
            </a:r>
          </a:p>
        </p:txBody>
      </p:sp>
      <p:sp>
        <p:nvSpPr>
          <p:cNvPr id="29" name="TextBox 28">
            <a:extLst>
              <a:ext uri="{FF2B5EF4-FFF2-40B4-BE49-F238E27FC236}">
                <a16:creationId xmlns:a16="http://schemas.microsoft.com/office/drawing/2014/main" id="{42D453BC-2A35-44FF-8F65-A26DD19EE120}"/>
              </a:ext>
            </a:extLst>
          </p:cNvPr>
          <p:cNvSpPr txBox="1"/>
          <p:nvPr/>
        </p:nvSpPr>
        <p:spPr>
          <a:xfrm>
            <a:off x="3844196" y="5195876"/>
            <a:ext cx="6175088" cy="338554"/>
          </a:xfrm>
          <a:prstGeom prst="rect">
            <a:avLst/>
          </a:prstGeom>
          <a:noFill/>
        </p:spPr>
        <p:txBody>
          <a:bodyPr wrap="none" rtlCol="0" anchor="ctr">
            <a:spAutoFit/>
          </a:bodyPr>
          <a:lstStyle/>
          <a:p>
            <a:r>
              <a:rPr lang="en-US" sz="1600" b="1" dirty="0">
                <a:solidFill>
                  <a:srgbClr val="15466D">
                    <a:lumMod val="75000"/>
                  </a:srgbClr>
                </a:solidFill>
                <a:latin typeface="Montserrat" pitchFamily="2" charset="77"/>
                <a:cs typeface="Poppins" pitchFamily="2" charset="77"/>
              </a:rPr>
              <a:t>How</a:t>
            </a:r>
            <a:r>
              <a:rPr lang="en-US" sz="1600" b="1" dirty="0">
                <a:solidFill>
                  <a:srgbClr val="494949"/>
                </a:solidFill>
                <a:latin typeface="Montserrat" pitchFamily="2" charset="77"/>
                <a:cs typeface="Poppins" pitchFamily="2" charset="77"/>
              </a:rPr>
              <a:t> will we leverage technology to solve the problem?</a:t>
            </a:r>
          </a:p>
        </p:txBody>
      </p:sp>
    </p:spTree>
    <p:extLst>
      <p:ext uri="{BB962C8B-B14F-4D97-AF65-F5344CB8AC3E}">
        <p14:creationId xmlns:p14="http://schemas.microsoft.com/office/powerpoint/2010/main" val="3638640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8B6F4-7200-44D9-8BA8-9015DE8F2189}"/>
              </a:ext>
            </a:extLst>
          </p:cNvPr>
          <p:cNvSpPr>
            <a:spLocks noGrp="1"/>
          </p:cNvSpPr>
          <p:nvPr>
            <p:ph type="title"/>
          </p:nvPr>
        </p:nvSpPr>
        <p:spPr/>
        <p:txBody>
          <a:bodyPr/>
          <a:lstStyle/>
          <a:p>
            <a:r>
              <a:rPr lang="en-US" dirty="0"/>
              <a:t>Examples:</a:t>
            </a:r>
            <a:endParaRPr lang="en-CA" dirty="0"/>
          </a:p>
        </p:txBody>
      </p:sp>
      <p:sp>
        <p:nvSpPr>
          <p:cNvPr id="3" name="Text Placeholder 2">
            <a:extLst>
              <a:ext uri="{FF2B5EF4-FFF2-40B4-BE49-F238E27FC236}">
                <a16:creationId xmlns:a16="http://schemas.microsoft.com/office/drawing/2014/main" id="{176B853F-E001-4B4A-83D4-B5579163F878}"/>
              </a:ext>
            </a:extLst>
          </p:cNvPr>
          <p:cNvSpPr>
            <a:spLocks noGrp="1"/>
          </p:cNvSpPr>
          <p:nvPr>
            <p:ph type="body" sz="quarter" idx="10"/>
          </p:nvPr>
        </p:nvSpPr>
        <p:spPr>
          <a:xfrm>
            <a:off x="731722" y="1538784"/>
            <a:ext cx="4656325" cy="1039914"/>
          </a:xfrm>
        </p:spPr>
        <p:txBody>
          <a:bodyPr/>
          <a:lstStyle/>
          <a:p>
            <a:r>
              <a:rPr lang="en-US" sz="1600" dirty="0">
                <a:solidFill>
                  <a:srgbClr val="494949"/>
                </a:solidFill>
              </a:rPr>
              <a:t>Scenario 1: </a:t>
            </a:r>
            <a:r>
              <a:rPr lang="en-US" dirty="0">
                <a:solidFill>
                  <a:srgbClr val="494949"/>
                </a:solidFill>
              </a:rPr>
              <a:t>The company has experienced a security incident. </a:t>
            </a:r>
          </a:p>
          <a:p>
            <a:r>
              <a:rPr lang="en-US" sz="1600" dirty="0">
                <a:solidFill>
                  <a:srgbClr val="494949"/>
                </a:solidFill>
              </a:rPr>
              <a:t>Intent: </a:t>
            </a:r>
            <a:r>
              <a:rPr lang="en-US" dirty="0">
                <a:solidFill>
                  <a:srgbClr val="494949"/>
                </a:solidFill>
              </a:rPr>
              <a:t>to inform/ educate the board on the security incident </a:t>
            </a:r>
            <a:endParaRPr lang="en-CA" dirty="0">
              <a:solidFill>
                <a:srgbClr val="494949"/>
              </a:solidFill>
            </a:endParaRPr>
          </a:p>
        </p:txBody>
      </p:sp>
      <p:sp>
        <p:nvSpPr>
          <p:cNvPr id="4" name="Rectangle 3">
            <a:extLst>
              <a:ext uri="{FF2B5EF4-FFF2-40B4-BE49-F238E27FC236}">
                <a16:creationId xmlns:a16="http://schemas.microsoft.com/office/drawing/2014/main" id="{283A0D5E-2EAD-4674-AA04-44381F3A8B77}"/>
              </a:ext>
            </a:extLst>
          </p:cNvPr>
          <p:cNvSpPr/>
          <p:nvPr/>
        </p:nvSpPr>
        <p:spPr>
          <a:xfrm>
            <a:off x="731722" y="2761578"/>
            <a:ext cx="1806212" cy="891540"/>
          </a:xfrm>
          <a:prstGeom prst="rect">
            <a:avLst/>
          </a:prstGeom>
          <a:solidFill>
            <a:srgbClr val="2576B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313F7F01-CD09-4AD1-BD05-B224319322EE}"/>
              </a:ext>
            </a:extLst>
          </p:cNvPr>
          <p:cNvSpPr/>
          <p:nvPr/>
        </p:nvSpPr>
        <p:spPr>
          <a:xfrm>
            <a:off x="731722" y="3835998"/>
            <a:ext cx="1806212" cy="891540"/>
          </a:xfrm>
          <a:prstGeom prst="rect">
            <a:avLst/>
          </a:prstGeom>
          <a:solidFill>
            <a:srgbClr val="5090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9392E424-76FF-4378-AEAC-5CF46E8EECDA}"/>
              </a:ext>
            </a:extLst>
          </p:cNvPr>
          <p:cNvSpPr/>
          <p:nvPr/>
        </p:nvSpPr>
        <p:spPr>
          <a:xfrm>
            <a:off x="731722" y="4910418"/>
            <a:ext cx="1806212" cy="891540"/>
          </a:xfrm>
          <a:prstGeom prst="rect">
            <a:avLst/>
          </a:prstGeom>
          <a:solidFill>
            <a:srgbClr val="1546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396FC044-8FA0-47C6-9BA7-2ACA646A3EC6}"/>
              </a:ext>
            </a:extLst>
          </p:cNvPr>
          <p:cNvSpPr txBox="1"/>
          <p:nvPr/>
        </p:nvSpPr>
        <p:spPr>
          <a:xfrm>
            <a:off x="895229" y="2907042"/>
            <a:ext cx="1407758" cy="646331"/>
          </a:xfrm>
          <a:prstGeom prst="rect">
            <a:avLst/>
          </a:prstGeom>
          <a:noFill/>
        </p:spPr>
        <p:txBody>
          <a:bodyPr wrap="none" rtlCol="0" anchor="ctr">
            <a:spAutoFit/>
          </a:bodyPr>
          <a:lstStyle/>
          <a:p>
            <a:pPr algn="ctr"/>
            <a:r>
              <a:rPr lang="en-US" sz="3600" b="1" dirty="0">
                <a:solidFill>
                  <a:srgbClr val="FFFFFF"/>
                </a:solidFill>
                <a:latin typeface="Montserrat" pitchFamily="2" charset="77"/>
                <a:cs typeface="Poppins" pitchFamily="2" charset="77"/>
              </a:rPr>
              <a:t>WHY</a:t>
            </a:r>
          </a:p>
        </p:txBody>
      </p:sp>
      <p:sp>
        <p:nvSpPr>
          <p:cNvPr id="8" name="TextBox 7">
            <a:extLst>
              <a:ext uri="{FF2B5EF4-FFF2-40B4-BE49-F238E27FC236}">
                <a16:creationId xmlns:a16="http://schemas.microsoft.com/office/drawing/2014/main" id="{E833DFCA-41DD-45E7-ACDA-BFCA264D5183}"/>
              </a:ext>
            </a:extLst>
          </p:cNvPr>
          <p:cNvSpPr txBox="1"/>
          <p:nvPr/>
        </p:nvSpPr>
        <p:spPr>
          <a:xfrm>
            <a:off x="731722" y="3981462"/>
            <a:ext cx="1734769" cy="646331"/>
          </a:xfrm>
          <a:prstGeom prst="rect">
            <a:avLst/>
          </a:prstGeom>
          <a:noFill/>
        </p:spPr>
        <p:txBody>
          <a:bodyPr wrap="none" rtlCol="0" anchor="ctr">
            <a:spAutoFit/>
          </a:bodyPr>
          <a:lstStyle/>
          <a:p>
            <a:pPr algn="ctr"/>
            <a:r>
              <a:rPr lang="en-US" sz="3600" b="1" dirty="0">
                <a:solidFill>
                  <a:srgbClr val="FFFFFF"/>
                </a:solidFill>
                <a:latin typeface="Montserrat" pitchFamily="2" charset="77"/>
                <a:cs typeface="Poppins" pitchFamily="2" charset="77"/>
              </a:rPr>
              <a:t>WHAT</a:t>
            </a:r>
          </a:p>
        </p:txBody>
      </p:sp>
      <p:sp>
        <p:nvSpPr>
          <p:cNvPr id="9" name="TextBox 8">
            <a:extLst>
              <a:ext uri="{FF2B5EF4-FFF2-40B4-BE49-F238E27FC236}">
                <a16:creationId xmlns:a16="http://schemas.microsoft.com/office/drawing/2014/main" id="{C96C30F0-D08C-481A-8A6B-DDDE30F09B00}"/>
              </a:ext>
            </a:extLst>
          </p:cNvPr>
          <p:cNvSpPr txBox="1"/>
          <p:nvPr/>
        </p:nvSpPr>
        <p:spPr>
          <a:xfrm>
            <a:off x="856757" y="5055882"/>
            <a:ext cx="1484701" cy="646331"/>
          </a:xfrm>
          <a:prstGeom prst="rect">
            <a:avLst/>
          </a:prstGeom>
          <a:noFill/>
        </p:spPr>
        <p:txBody>
          <a:bodyPr wrap="none" rtlCol="0" anchor="ctr">
            <a:spAutoFit/>
          </a:bodyPr>
          <a:lstStyle/>
          <a:p>
            <a:pPr algn="ctr"/>
            <a:r>
              <a:rPr lang="en-US" sz="3600" b="1" dirty="0">
                <a:solidFill>
                  <a:srgbClr val="FFFFFF"/>
                </a:solidFill>
                <a:latin typeface="Montserrat" pitchFamily="2" charset="77"/>
                <a:cs typeface="Poppins" pitchFamily="2" charset="77"/>
              </a:rPr>
              <a:t>HOW</a:t>
            </a:r>
          </a:p>
        </p:txBody>
      </p:sp>
      <p:sp>
        <p:nvSpPr>
          <p:cNvPr id="10" name="Rectangle 9">
            <a:extLst>
              <a:ext uri="{FF2B5EF4-FFF2-40B4-BE49-F238E27FC236}">
                <a16:creationId xmlns:a16="http://schemas.microsoft.com/office/drawing/2014/main" id="{193D5013-5E44-4008-AB89-098D6BF23A2B}"/>
              </a:ext>
            </a:extLst>
          </p:cNvPr>
          <p:cNvSpPr/>
          <p:nvPr/>
        </p:nvSpPr>
        <p:spPr>
          <a:xfrm>
            <a:off x="2541539" y="2761578"/>
            <a:ext cx="3222653" cy="891540"/>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lumMod val="20000"/>
                  <a:lumOff val="80000"/>
                </a:srgbClr>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B3D36090-2696-4A1B-A275-EAC1D10D3055}"/>
              </a:ext>
            </a:extLst>
          </p:cNvPr>
          <p:cNvSpPr/>
          <p:nvPr/>
        </p:nvSpPr>
        <p:spPr>
          <a:xfrm>
            <a:off x="2541539" y="3835998"/>
            <a:ext cx="3222653" cy="891540"/>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lumMod val="20000"/>
                  <a:lumOff val="80000"/>
                </a:srgbClr>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5E26748E-8140-4760-9EE7-3D9383156A2B}"/>
              </a:ext>
            </a:extLst>
          </p:cNvPr>
          <p:cNvSpPr/>
          <p:nvPr/>
        </p:nvSpPr>
        <p:spPr>
          <a:xfrm>
            <a:off x="2541539" y="4910418"/>
            <a:ext cx="3222653" cy="891540"/>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lumMod val="20000"/>
                  <a:lumOff val="80000"/>
                </a:srgbClr>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73661694-944A-4181-A154-DC5AFAD782B3}"/>
              </a:ext>
            </a:extLst>
          </p:cNvPr>
          <p:cNvSpPr txBox="1"/>
          <p:nvPr/>
        </p:nvSpPr>
        <p:spPr>
          <a:xfrm>
            <a:off x="2705564" y="2822628"/>
            <a:ext cx="2951052" cy="769441"/>
          </a:xfrm>
          <a:prstGeom prst="rect">
            <a:avLst/>
          </a:prstGeom>
          <a:noFill/>
        </p:spPr>
        <p:txBody>
          <a:bodyPr wrap="square" rtlCol="0" anchor="ctr">
            <a:spAutoFit/>
          </a:bodyPr>
          <a:lstStyle/>
          <a:p>
            <a:r>
              <a:rPr lang="en-US" sz="1100" dirty="0">
                <a:solidFill>
                  <a:srgbClr val="494949"/>
                </a:solidFill>
                <a:latin typeface="Montserrat" pitchFamily="2" charset="77"/>
                <a:cs typeface="Poppins" pitchFamily="2" charset="77"/>
              </a:rPr>
              <a:t>The data breach has resulted in a loss in customer confidence, negatively impacted our brand, and loss in revenue of 30%.</a:t>
            </a:r>
          </a:p>
        </p:txBody>
      </p:sp>
      <p:sp>
        <p:nvSpPr>
          <p:cNvPr id="14" name="TextBox 13">
            <a:extLst>
              <a:ext uri="{FF2B5EF4-FFF2-40B4-BE49-F238E27FC236}">
                <a16:creationId xmlns:a16="http://schemas.microsoft.com/office/drawing/2014/main" id="{51E5AB35-2DC3-4739-A0B9-26DD7ACED44F}"/>
              </a:ext>
            </a:extLst>
          </p:cNvPr>
          <p:cNvSpPr txBox="1"/>
          <p:nvPr/>
        </p:nvSpPr>
        <p:spPr>
          <a:xfrm>
            <a:off x="2705564" y="3812409"/>
            <a:ext cx="3058628" cy="938719"/>
          </a:xfrm>
          <a:prstGeom prst="rect">
            <a:avLst/>
          </a:prstGeom>
          <a:noFill/>
        </p:spPr>
        <p:txBody>
          <a:bodyPr wrap="square" rtlCol="0" anchor="ctr">
            <a:spAutoFit/>
          </a:bodyPr>
          <a:lstStyle/>
          <a:p>
            <a:r>
              <a:rPr lang="en-US" sz="1100" dirty="0">
                <a:solidFill>
                  <a:srgbClr val="494949"/>
                </a:solidFill>
                <a:latin typeface="Montserrat" pitchFamily="2" charset="77"/>
                <a:cs typeface="Poppins" pitchFamily="2" charset="77"/>
              </a:rPr>
              <a:t>Financial, legal, and reputational risks identified, and mitigation strategies implemented. IT is working with the PR team on communications. Incident management playbook executed.</a:t>
            </a:r>
          </a:p>
        </p:txBody>
      </p:sp>
      <p:sp>
        <p:nvSpPr>
          <p:cNvPr id="15" name="TextBox 14">
            <a:extLst>
              <a:ext uri="{FF2B5EF4-FFF2-40B4-BE49-F238E27FC236}">
                <a16:creationId xmlns:a16="http://schemas.microsoft.com/office/drawing/2014/main" id="{E0EC3ACC-F69F-4705-92F0-00DE38547F5B}"/>
              </a:ext>
            </a:extLst>
          </p:cNvPr>
          <p:cNvSpPr txBox="1"/>
          <p:nvPr/>
        </p:nvSpPr>
        <p:spPr>
          <a:xfrm>
            <a:off x="2705565" y="4886829"/>
            <a:ext cx="2951052" cy="938719"/>
          </a:xfrm>
          <a:prstGeom prst="rect">
            <a:avLst/>
          </a:prstGeom>
          <a:noFill/>
        </p:spPr>
        <p:txBody>
          <a:bodyPr wrap="square" rtlCol="0" anchor="ctr">
            <a:spAutoFit/>
          </a:bodyPr>
          <a:lstStyle/>
          <a:p>
            <a:r>
              <a:rPr lang="en-US" sz="1100" dirty="0">
                <a:solidFill>
                  <a:srgbClr val="494949"/>
                </a:solidFill>
                <a:latin typeface="Montserrat" pitchFamily="2" charset="77"/>
                <a:cs typeface="Poppins" pitchFamily="2" charset="77"/>
              </a:rPr>
              <a:t>An analysis of vulnerabilities was conducted and steps to address are in effect. Recovery steps are 90% completed. Incident management program reviewed for future incidents. </a:t>
            </a:r>
          </a:p>
        </p:txBody>
      </p:sp>
      <p:sp>
        <p:nvSpPr>
          <p:cNvPr id="16" name="Text Placeholder 2">
            <a:extLst>
              <a:ext uri="{FF2B5EF4-FFF2-40B4-BE49-F238E27FC236}">
                <a16:creationId xmlns:a16="http://schemas.microsoft.com/office/drawing/2014/main" id="{F4B6440B-944B-4D08-B197-35EEB51E34F2}"/>
              </a:ext>
            </a:extLst>
          </p:cNvPr>
          <p:cNvSpPr txBox="1">
            <a:spLocks/>
          </p:cNvSpPr>
          <p:nvPr/>
        </p:nvSpPr>
        <p:spPr>
          <a:xfrm>
            <a:off x="6429398" y="1538784"/>
            <a:ext cx="4656325" cy="726888"/>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rgbClr val="494949"/>
                </a:solidFill>
              </a:rPr>
              <a:t>Scenario 2: </a:t>
            </a:r>
            <a:r>
              <a:rPr lang="en-US" dirty="0">
                <a:solidFill>
                  <a:srgbClr val="494949"/>
                </a:solidFill>
              </a:rPr>
              <a:t>IT is recommending investments based on strategic priorities.</a:t>
            </a:r>
          </a:p>
          <a:p>
            <a:r>
              <a:rPr lang="en-US" sz="1600" dirty="0">
                <a:solidFill>
                  <a:srgbClr val="494949"/>
                </a:solidFill>
              </a:rPr>
              <a:t>Intent: </a:t>
            </a:r>
            <a:r>
              <a:rPr lang="en-US" dirty="0">
                <a:solidFill>
                  <a:srgbClr val="494949"/>
                </a:solidFill>
              </a:rPr>
              <a:t>to reach a decision with the board – approve investment proposal</a:t>
            </a:r>
            <a:endParaRPr lang="en-CA" dirty="0">
              <a:solidFill>
                <a:srgbClr val="494949"/>
              </a:solidFill>
            </a:endParaRPr>
          </a:p>
        </p:txBody>
      </p:sp>
      <p:sp>
        <p:nvSpPr>
          <p:cNvPr id="17" name="Rectangle 16">
            <a:extLst>
              <a:ext uri="{FF2B5EF4-FFF2-40B4-BE49-F238E27FC236}">
                <a16:creationId xmlns:a16="http://schemas.microsoft.com/office/drawing/2014/main" id="{E88565D3-6920-4D33-ADFD-F2D9EFC071DF}"/>
              </a:ext>
            </a:extLst>
          </p:cNvPr>
          <p:cNvSpPr/>
          <p:nvPr/>
        </p:nvSpPr>
        <p:spPr>
          <a:xfrm>
            <a:off x="6429398" y="2661833"/>
            <a:ext cx="1806212" cy="891540"/>
          </a:xfrm>
          <a:prstGeom prst="rect">
            <a:avLst/>
          </a:prstGeom>
          <a:solidFill>
            <a:srgbClr val="2576B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8" name="Rectangle 17">
            <a:extLst>
              <a:ext uri="{FF2B5EF4-FFF2-40B4-BE49-F238E27FC236}">
                <a16:creationId xmlns:a16="http://schemas.microsoft.com/office/drawing/2014/main" id="{28E12C8D-E780-464B-8160-77E8E9B997D9}"/>
              </a:ext>
            </a:extLst>
          </p:cNvPr>
          <p:cNvSpPr/>
          <p:nvPr/>
        </p:nvSpPr>
        <p:spPr>
          <a:xfrm>
            <a:off x="6429398" y="3736253"/>
            <a:ext cx="1806212" cy="891540"/>
          </a:xfrm>
          <a:prstGeom prst="rect">
            <a:avLst/>
          </a:prstGeom>
          <a:solidFill>
            <a:srgbClr val="5090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9" name="Rectangle 18">
            <a:extLst>
              <a:ext uri="{FF2B5EF4-FFF2-40B4-BE49-F238E27FC236}">
                <a16:creationId xmlns:a16="http://schemas.microsoft.com/office/drawing/2014/main" id="{694DE1FD-C4A0-4B39-990A-5C7036A6D00D}"/>
              </a:ext>
            </a:extLst>
          </p:cNvPr>
          <p:cNvSpPr/>
          <p:nvPr/>
        </p:nvSpPr>
        <p:spPr>
          <a:xfrm>
            <a:off x="6429398" y="4810673"/>
            <a:ext cx="1806212" cy="891540"/>
          </a:xfrm>
          <a:prstGeom prst="rect">
            <a:avLst/>
          </a:prstGeom>
          <a:solidFill>
            <a:srgbClr val="1546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936ED26F-0CA0-40DF-AC28-88B852163629}"/>
              </a:ext>
            </a:extLst>
          </p:cNvPr>
          <p:cNvSpPr txBox="1"/>
          <p:nvPr/>
        </p:nvSpPr>
        <p:spPr>
          <a:xfrm>
            <a:off x="6592905" y="2807297"/>
            <a:ext cx="1407758" cy="646331"/>
          </a:xfrm>
          <a:prstGeom prst="rect">
            <a:avLst/>
          </a:prstGeom>
          <a:noFill/>
        </p:spPr>
        <p:txBody>
          <a:bodyPr wrap="none" rtlCol="0" anchor="ctr">
            <a:spAutoFit/>
          </a:bodyPr>
          <a:lstStyle/>
          <a:p>
            <a:pPr algn="ctr"/>
            <a:r>
              <a:rPr lang="en-US" sz="3600" b="1" dirty="0">
                <a:solidFill>
                  <a:srgbClr val="FFFFFF"/>
                </a:solidFill>
                <a:latin typeface="Montserrat" pitchFamily="2" charset="77"/>
                <a:cs typeface="Poppins" pitchFamily="2" charset="77"/>
              </a:rPr>
              <a:t>WHY</a:t>
            </a:r>
          </a:p>
        </p:txBody>
      </p:sp>
      <p:sp>
        <p:nvSpPr>
          <p:cNvPr id="21" name="TextBox 20">
            <a:extLst>
              <a:ext uri="{FF2B5EF4-FFF2-40B4-BE49-F238E27FC236}">
                <a16:creationId xmlns:a16="http://schemas.microsoft.com/office/drawing/2014/main" id="{BEE4DCC0-CFE8-4E67-90C6-2B156E174A4A}"/>
              </a:ext>
            </a:extLst>
          </p:cNvPr>
          <p:cNvSpPr txBox="1"/>
          <p:nvPr/>
        </p:nvSpPr>
        <p:spPr>
          <a:xfrm>
            <a:off x="6429398" y="3881717"/>
            <a:ext cx="1734769" cy="646331"/>
          </a:xfrm>
          <a:prstGeom prst="rect">
            <a:avLst/>
          </a:prstGeom>
          <a:noFill/>
        </p:spPr>
        <p:txBody>
          <a:bodyPr wrap="none" rtlCol="0" anchor="ctr">
            <a:spAutoFit/>
          </a:bodyPr>
          <a:lstStyle/>
          <a:p>
            <a:pPr algn="ctr"/>
            <a:r>
              <a:rPr lang="en-US" sz="3600" b="1" dirty="0">
                <a:solidFill>
                  <a:srgbClr val="FFFFFF"/>
                </a:solidFill>
                <a:latin typeface="Montserrat" pitchFamily="2" charset="77"/>
                <a:cs typeface="Poppins" pitchFamily="2" charset="77"/>
              </a:rPr>
              <a:t>WHAT</a:t>
            </a:r>
          </a:p>
        </p:txBody>
      </p:sp>
      <p:sp>
        <p:nvSpPr>
          <p:cNvPr id="22" name="TextBox 21">
            <a:extLst>
              <a:ext uri="{FF2B5EF4-FFF2-40B4-BE49-F238E27FC236}">
                <a16:creationId xmlns:a16="http://schemas.microsoft.com/office/drawing/2014/main" id="{B3D01C3A-72ED-478D-8A6E-65C70FDAAB36}"/>
              </a:ext>
            </a:extLst>
          </p:cNvPr>
          <p:cNvSpPr txBox="1"/>
          <p:nvPr/>
        </p:nvSpPr>
        <p:spPr>
          <a:xfrm>
            <a:off x="6554433" y="4956137"/>
            <a:ext cx="1484701" cy="646331"/>
          </a:xfrm>
          <a:prstGeom prst="rect">
            <a:avLst/>
          </a:prstGeom>
          <a:noFill/>
        </p:spPr>
        <p:txBody>
          <a:bodyPr wrap="none" rtlCol="0" anchor="ctr">
            <a:spAutoFit/>
          </a:bodyPr>
          <a:lstStyle/>
          <a:p>
            <a:pPr algn="ctr"/>
            <a:r>
              <a:rPr lang="en-US" sz="3600" b="1" dirty="0">
                <a:solidFill>
                  <a:srgbClr val="FFFFFF"/>
                </a:solidFill>
                <a:latin typeface="Montserrat" pitchFamily="2" charset="77"/>
                <a:cs typeface="Poppins" pitchFamily="2" charset="77"/>
              </a:rPr>
              <a:t>HOW</a:t>
            </a:r>
          </a:p>
        </p:txBody>
      </p:sp>
      <p:sp>
        <p:nvSpPr>
          <p:cNvPr id="23" name="Rectangle 22">
            <a:extLst>
              <a:ext uri="{FF2B5EF4-FFF2-40B4-BE49-F238E27FC236}">
                <a16:creationId xmlns:a16="http://schemas.microsoft.com/office/drawing/2014/main" id="{A79FD1F5-4D9F-4277-BCA4-4953B7AE88D8}"/>
              </a:ext>
            </a:extLst>
          </p:cNvPr>
          <p:cNvSpPr/>
          <p:nvPr/>
        </p:nvSpPr>
        <p:spPr>
          <a:xfrm>
            <a:off x="8239215" y="2661833"/>
            <a:ext cx="3222653" cy="891540"/>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lumMod val="20000"/>
                  <a:lumOff val="80000"/>
                </a:srgbClr>
              </a:solidFill>
              <a:effectLst/>
              <a:uLnTx/>
              <a:uFillTx/>
              <a:latin typeface="Arial" panose="020B0604020202020204" pitchFamily="34" charset="0"/>
              <a:ea typeface="+mn-ea"/>
              <a:cs typeface="+mn-cs"/>
            </a:endParaRPr>
          </a:p>
        </p:txBody>
      </p:sp>
      <p:sp>
        <p:nvSpPr>
          <p:cNvPr id="24" name="Rectangle 23">
            <a:extLst>
              <a:ext uri="{FF2B5EF4-FFF2-40B4-BE49-F238E27FC236}">
                <a16:creationId xmlns:a16="http://schemas.microsoft.com/office/drawing/2014/main" id="{40B4E938-B3BB-4384-BC74-AEF15820B6B7}"/>
              </a:ext>
            </a:extLst>
          </p:cNvPr>
          <p:cNvSpPr/>
          <p:nvPr/>
        </p:nvSpPr>
        <p:spPr>
          <a:xfrm>
            <a:off x="8239215" y="3736253"/>
            <a:ext cx="3222653" cy="891540"/>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lumMod val="20000"/>
                  <a:lumOff val="80000"/>
                </a:srgbClr>
              </a:solidFill>
              <a:effectLst/>
              <a:uLnTx/>
              <a:uFillTx/>
              <a:latin typeface="Arial" panose="020B0604020202020204" pitchFamily="34" charset="0"/>
              <a:ea typeface="+mn-ea"/>
              <a:cs typeface="+mn-cs"/>
            </a:endParaRPr>
          </a:p>
        </p:txBody>
      </p:sp>
      <p:sp>
        <p:nvSpPr>
          <p:cNvPr id="25" name="Rectangle 24">
            <a:extLst>
              <a:ext uri="{FF2B5EF4-FFF2-40B4-BE49-F238E27FC236}">
                <a16:creationId xmlns:a16="http://schemas.microsoft.com/office/drawing/2014/main" id="{573296C6-4B47-4E4E-9444-48DF7543C9A3}"/>
              </a:ext>
            </a:extLst>
          </p:cNvPr>
          <p:cNvSpPr/>
          <p:nvPr/>
        </p:nvSpPr>
        <p:spPr>
          <a:xfrm>
            <a:off x="8239215" y="4810673"/>
            <a:ext cx="3222653" cy="891540"/>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lumMod val="20000"/>
                  <a:lumOff val="80000"/>
                </a:srgbClr>
              </a:solidFill>
              <a:effectLst/>
              <a:uLnTx/>
              <a:uFillTx/>
              <a:latin typeface="Arial" panose="020B0604020202020204" pitchFamily="34" charset="0"/>
              <a:ea typeface="+mn-ea"/>
              <a:cs typeface="+mn-cs"/>
            </a:endParaRPr>
          </a:p>
        </p:txBody>
      </p:sp>
      <p:sp>
        <p:nvSpPr>
          <p:cNvPr id="26" name="TextBox 25">
            <a:extLst>
              <a:ext uri="{FF2B5EF4-FFF2-40B4-BE49-F238E27FC236}">
                <a16:creationId xmlns:a16="http://schemas.microsoft.com/office/drawing/2014/main" id="{BD0695F2-6EAE-4754-96B7-B223EAADA87F}"/>
              </a:ext>
            </a:extLst>
          </p:cNvPr>
          <p:cNvSpPr txBox="1"/>
          <p:nvPr/>
        </p:nvSpPr>
        <p:spPr>
          <a:xfrm>
            <a:off x="8403240" y="2638244"/>
            <a:ext cx="2951052" cy="938719"/>
          </a:xfrm>
          <a:prstGeom prst="rect">
            <a:avLst/>
          </a:prstGeom>
          <a:noFill/>
        </p:spPr>
        <p:txBody>
          <a:bodyPr wrap="square" rtlCol="0" anchor="ctr">
            <a:spAutoFit/>
          </a:bodyPr>
          <a:lstStyle>
            <a:defPPr>
              <a:defRPr lang="en-US"/>
            </a:defPPr>
            <a:lvl1pPr>
              <a:defRPr sz="1100">
                <a:solidFill>
                  <a:srgbClr val="494949"/>
                </a:solidFill>
                <a:latin typeface="Montserrat" pitchFamily="2" charset="77"/>
                <a:cs typeface="Poppins" pitchFamily="2" charset="77"/>
              </a:defRPr>
            </a:lvl1pPr>
          </a:lstStyle>
          <a:p>
            <a:r>
              <a:rPr lang="en-US" dirty="0"/>
              <a:t>The new business strategy outlines 4 key initiatives to enable a remote workforce and ensure resilient operations to mitigate risks caused by pandemic.  </a:t>
            </a:r>
          </a:p>
        </p:txBody>
      </p:sp>
      <p:sp>
        <p:nvSpPr>
          <p:cNvPr id="27" name="TextBox 26">
            <a:extLst>
              <a:ext uri="{FF2B5EF4-FFF2-40B4-BE49-F238E27FC236}">
                <a16:creationId xmlns:a16="http://schemas.microsoft.com/office/drawing/2014/main" id="{7EFED17E-0375-49F4-8F27-21B13ECAA617}"/>
              </a:ext>
            </a:extLst>
          </p:cNvPr>
          <p:cNvSpPr txBox="1"/>
          <p:nvPr/>
        </p:nvSpPr>
        <p:spPr>
          <a:xfrm>
            <a:off x="8403240" y="3712664"/>
            <a:ext cx="3058628" cy="938719"/>
          </a:xfrm>
          <a:prstGeom prst="rect">
            <a:avLst/>
          </a:prstGeom>
          <a:noFill/>
        </p:spPr>
        <p:txBody>
          <a:bodyPr wrap="square" rtlCol="0" anchor="ctr">
            <a:spAutoFit/>
          </a:bodyPr>
          <a:lstStyle>
            <a:defPPr>
              <a:defRPr lang="en-US"/>
            </a:defPPr>
            <a:lvl1pPr>
              <a:defRPr sz="1100">
                <a:solidFill>
                  <a:srgbClr val="494949"/>
                </a:solidFill>
                <a:latin typeface="Montserrat" pitchFamily="2" charset="77"/>
                <a:cs typeface="Poppins" pitchFamily="2" charset="77"/>
              </a:defRPr>
            </a:lvl1pPr>
          </a:lstStyle>
          <a:p>
            <a:r>
              <a:rPr lang="en-US" dirty="0"/>
              <a:t>IT’s proposed investments will create new business capabilities to enable employee wide digital collaboration and automate 70% of all non-cognitive activities.   </a:t>
            </a:r>
          </a:p>
        </p:txBody>
      </p:sp>
      <p:sp>
        <p:nvSpPr>
          <p:cNvPr id="28" name="TextBox 27">
            <a:extLst>
              <a:ext uri="{FF2B5EF4-FFF2-40B4-BE49-F238E27FC236}">
                <a16:creationId xmlns:a16="http://schemas.microsoft.com/office/drawing/2014/main" id="{FAA6136E-6371-484A-A32A-279738AEC8FB}"/>
              </a:ext>
            </a:extLst>
          </p:cNvPr>
          <p:cNvSpPr txBox="1"/>
          <p:nvPr/>
        </p:nvSpPr>
        <p:spPr>
          <a:xfrm>
            <a:off x="8403241" y="4871723"/>
            <a:ext cx="2951052" cy="769441"/>
          </a:xfrm>
          <a:prstGeom prst="rect">
            <a:avLst/>
          </a:prstGeom>
          <a:noFill/>
        </p:spPr>
        <p:txBody>
          <a:bodyPr wrap="square" rtlCol="0" anchor="ctr">
            <a:spAutoFit/>
          </a:bodyPr>
          <a:lstStyle>
            <a:defPPr>
              <a:defRPr lang="en-US"/>
            </a:defPPr>
            <a:lvl1pPr>
              <a:defRPr sz="1100">
                <a:solidFill>
                  <a:srgbClr val="494949"/>
                </a:solidFill>
                <a:latin typeface="Montserrat" pitchFamily="2" charset="77"/>
                <a:cs typeface="Poppins" pitchFamily="2" charset="77"/>
              </a:defRPr>
            </a:lvl1pPr>
          </a:lstStyle>
          <a:p>
            <a:r>
              <a:rPr lang="en-US" dirty="0"/>
              <a:t>Use 30% of budget on new collaboration tools &amp; supporting staff.</a:t>
            </a:r>
          </a:p>
          <a:p>
            <a:r>
              <a:rPr lang="en-US" dirty="0"/>
              <a:t>Invest 20% of budget in RPA tools to automate business processes. </a:t>
            </a:r>
          </a:p>
        </p:txBody>
      </p:sp>
    </p:spTree>
    <p:extLst>
      <p:ext uri="{BB962C8B-B14F-4D97-AF65-F5344CB8AC3E}">
        <p14:creationId xmlns:p14="http://schemas.microsoft.com/office/powerpoint/2010/main" val="4145948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AE69E0-8B87-46F4-80E8-9802E967224A}"/>
              </a:ext>
            </a:extLst>
          </p:cNvPr>
          <p:cNvSpPr>
            <a:spLocks noGrp="1"/>
          </p:cNvSpPr>
          <p:nvPr>
            <p:ph type="body" sz="quarter" idx="11"/>
          </p:nvPr>
        </p:nvSpPr>
        <p:spPr>
          <a:xfrm>
            <a:off x="371475" y="1626747"/>
            <a:ext cx="10753165" cy="673100"/>
          </a:xfrm>
        </p:spPr>
        <p:txBody>
          <a:bodyPr/>
          <a:lstStyle/>
          <a:p>
            <a:r>
              <a:rPr lang="en-US" sz="1600" dirty="0"/>
              <a:t>What you include in your story will often depend on how much time you have available to deliver the message.  </a:t>
            </a:r>
            <a:endParaRPr lang="en-CA" sz="1600" dirty="0"/>
          </a:p>
        </p:txBody>
      </p:sp>
      <p:sp>
        <p:nvSpPr>
          <p:cNvPr id="3" name="Text Placeholder 2">
            <a:extLst>
              <a:ext uri="{FF2B5EF4-FFF2-40B4-BE49-F238E27FC236}">
                <a16:creationId xmlns:a16="http://schemas.microsoft.com/office/drawing/2014/main" id="{96427F1D-0113-43DE-87D1-690E6744430A}"/>
              </a:ext>
            </a:extLst>
          </p:cNvPr>
          <p:cNvSpPr>
            <a:spLocks noGrp="1"/>
          </p:cNvSpPr>
          <p:nvPr>
            <p:ph type="body" sz="quarter" idx="13"/>
          </p:nvPr>
        </p:nvSpPr>
        <p:spPr>
          <a:xfrm>
            <a:off x="371475" y="2210200"/>
            <a:ext cx="5677217" cy="473616"/>
          </a:xfrm>
        </p:spPr>
        <p:txBody>
          <a:bodyPr/>
          <a:lstStyle/>
          <a:p>
            <a:r>
              <a:rPr lang="en-US" dirty="0"/>
              <a:t>Consider the following: </a:t>
            </a:r>
            <a:endParaRPr lang="en-CA" dirty="0"/>
          </a:p>
        </p:txBody>
      </p:sp>
      <p:sp>
        <p:nvSpPr>
          <p:cNvPr id="4" name="Title 3">
            <a:extLst>
              <a:ext uri="{FF2B5EF4-FFF2-40B4-BE49-F238E27FC236}">
                <a16:creationId xmlns:a16="http://schemas.microsoft.com/office/drawing/2014/main" id="{B2D8EC55-8AE7-4137-80B5-3260598004F5}"/>
              </a:ext>
            </a:extLst>
          </p:cNvPr>
          <p:cNvSpPr>
            <a:spLocks noGrp="1"/>
          </p:cNvSpPr>
          <p:nvPr>
            <p:ph type="title"/>
          </p:nvPr>
        </p:nvSpPr>
        <p:spPr>
          <a:xfrm>
            <a:off x="354106" y="628191"/>
            <a:ext cx="10753165" cy="1130188"/>
          </a:xfrm>
        </p:spPr>
        <p:txBody>
          <a:bodyPr/>
          <a:lstStyle/>
          <a:p>
            <a:r>
              <a:rPr lang="en-US" dirty="0"/>
              <a:t>Time plays a key role in delivering an effective presentation</a:t>
            </a:r>
            <a:endParaRPr lang="en-CA" dirty="0"/>
          </a:p>
        </p:txBody>
      </p:sp>
      <p:sp>
        <p:nvSpPr>
          <p:cNvPr id="5" name="Text Placeholder 4">
            <a:extLst>
              <a:ext uri="{FF2B5EF4-FFF2-40B4-BE49-F238E27FC236}">
                <a16:creationId xmlns:a16="http://schemas.microsoft.com/office/drawing/2014/main" id="{10AC4D45-D6BA-4EB8-BA2B-4D32973B0009}"/>
              </a:ext>
            </a:extLst>
          </p:cNvPr>
          <p:cNvSpPr>
            <a:spLocks noGrp="1"/>
          </p:cNvSpPr>
          <p:nvPr>
            <p:ph type="body" sz="quarter" idx="33"/>
          </p:nvPr>
        </p:nvSpPr>
        <p:spPr>
          <a:xfrm>
            <a:off x="371475" y="2588790"/>
            <a:ext cx="11192996" cy="2739347"/>
          </a:xfrm>
        </p:spPr>
        <p:txBody>
          <a:bodyPr/>
          <a:lstStyle/>
          <a:p>
            <a:r>
              <a:rPr lang="en-US" dirty="0"/>
              <a:t>Presenting to a board often means you have a short window of time to deliver your message. The average board presentation is 15 minutes, and this could be cut short due to other unexpected factors.  </a:t>
            </a:r>
          </a:p>
          <a:p>
            <a:r>
              <a:rPr lang="en-US" dirty="0"/>
              <a:t>If your presentation is too long, you risk overwhelming of losing your audience. You must factor in your time constraint when building your board presentation. </a:t>
            </a:r>
          </a:p>
          <a:p>
            <a:r>
              <a:rPr lang="en-US" dirty="0"/>
              <a:t>Your board of directors have a wealth of experience and knowledge, which means they could jump to conclusions quickly based on their own experiences. Ensure you give them plenty of background information in advance. Provide your presentation material, a brief or any other supporting documentation before the meeting to show you are well prepared. </a:t>
            </a:r>
          </a:p>
          <a:p>
            <a:r>
              <a:rPr lang="en-US" dirty="0"/>
              <a:t>Be prepared to have deep conversations about the topic but respect that the board might not be interested in hearing the tactical information. Build an elevator pitch, a 1-pager, back-up slides that support your ask and the story, and be prepared to answer questions within your allotted presentation time to dive deeper.</a:t>
            </a:r>
          </a:p>
          <a:p>
            <a:r>
              <a:rPr lang="en-US" dirty="0"/>
              <a:t>Use the Q&amp;A portion to build credibility with the board: it is always better to say, “</a:t>
            </a:r>
            <a:r>
              <a:rPr lang="en-US" i="1" dirty="0"/>
              <a:t>I’m not certain about the answer but will follow up</a:t>
            </a:r>
            <a:r>
              <a:rPr lang="en-US" dirty="0"/>
              <a:t>”, than providing false or inaccurate information on the spot. And ensure you follow up!</a:t>
            </a:r>
          </a:p>
        </p:txBody>
      </p:sp>
      <p:grpSp>
        <p:nvGrpSpPr>
          <p:cNvPr id="6" name="Group 5">
            <a:extLst>
              <a:ext uri="{FF2B5EF4-FFF2-40B4-BE49-F238E27FC236}">
                <a16:creationId xmlns:a16="http://schemas.microsoft.com/office/drawing/2014/main" id="{1CB0B66C-2024-4FCD-A8F1-7F5E56BC3AC0}"/>
              </a:ext>
            </a:extLst>
          </p:cNvPr>
          <p:cNvGrpSpPr/>
          <p:nvPr/>
        </p:nvGrpSpPr>
        <p:grpSpPr>
          <a:xfrm>
            <a:off x="536330" y="5573117"/>
            <a:ext cx="9712509" cy="1023209"/>
            <a:chOff x="6353842" y="3127248"/>
            <a:chExt cx="3887438" cy="1664208"/>
          </a:xfrm>
        </p:grpSpPr>
        <p:sp>
          <p:nvSpPr>
            <p:cNvPr id="7" name="Rectangle 6">
              <a:extLst>
                <a:ext uri="{FF2B5EF4-FFF2-40B4-BE49-F238E27FC236}">
                  <a16:creationId xmlns:a16="http://schemas.microsoft.com/office/drawing/2014/main" id="{92FB9053-C6FE-4C85-B06E-1D4CA01BAE5E}"/>
                </a:ext>
              </a:extLst>
            </p:cNvPr>
            <p:cNvSpPr/>
            <p:nvPr/>
          </p:nvSpPr>
          <p:spPr>
            <a:xfrm>
              <a:off x="6353842" y="3127248"/>
              <a:ext cx="3887438" cy="1664208"/>
            </a:xfrm>
            <a:prstGeom prst="rect">
              <a:avLst/>
            </a:prstGeom>
            <a:gradFill>
              <a:gsLst>
                <a:gs pos="0">
                  <a:srgbClr val="F17A26"/>
                </a:gs>
                <a:gs pos="100000">
                  <a:schemeClr val="accent6">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b="1" dirty="0">
                  <a:solidFill>
                    <a:schemeClr val="bg1"/>
                  </a:solidFill>
                  <a:latin typeface="Montserrat SemiBold"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The average board presentation is 15 minutes. Build no more than 3-4 slides of content to identify the business problem, the business impacts, and the solution. Leave 5 minutes for questions at the end and be prepared with back-up slides to support your answers.   </a:t>
              </a:r>
            </a:p>
          </p:txBody>
        </p:sp>
        <p:sp>
          <p:nvSpPr>
            <p:cNvPr id="8" name="Rectangle 7">
              <a:extLst>
                <a:ext uri="{FF2B5EF4-FFF2-40B4-BE49-F238E27FC236}">
                  <a16:creationId xmlns:a16="http://schemas.microsoft.com/office/drawing/2014/main" id="{8A3DA51E-20E3-49C1-890B-11608E4F9C5D}"/>
                </a:ext>
              </a:extLst>
            </p:cNvPr>
            <p:cNvSpPr/>
            <p:nvPr/>
          </p:nvSpPr>
          <p:spPr>
            <a:xfrm>
              <a:off x="6353842" y="3127248"/>
              <a:ext cx="3887438" cy="1664208"/>
            </a:xfrm>
            <a:prstGeom prst="rect">
              <a:avLst/>
            </a:prstGeom>
            <a:noFill/>
            <a:ln w="3175" cmpd="thinThick">
              <a:gradFill>
                <a:gsLst>
                  <a:gs pos="0">
                    <a:srgbClr val="F17A26"/>
                  </a:gs>
                  <a:gs pos="52000">
                    <a:srgbClr val="F17A26">
                      <a:alpha val="0"/>
                    </a:srgbClr>
                  </a:gs>
                  <a:gs pos="99000">
                    <a:srgbClr val="F17A2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2260564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68C44A-C3D7-42FC-AD17-8AAA24A3B9A3}"/>
              </a:ext>
            </a:extLst>
          </p:cNvPr>
          <p:cNvSpPr>
            <a:spLocks noGrp="1"/>
          </p:cNvSpPr>
          <p:nvPr>
            <p:ph type="body" sz="quarter" idx="11"/>
          </p:nvPr>
        </p:nvSpPr>
        <p:spPr>
          <a:xfrm>
            <a:off x="374088" y="1648758"/>
            <a:ext cx="9150912" cy="456696"/>
          </a:xfrm>
        </p:spPr>
        <p:txBody>
          <a:bodyPr/>
          <a:lstStyle/>
          <a:p>
            <a:r>
              <a:rPr lang="en-US" dirty="0"/>
              <a:t>Use the Q&amp;A portion to build credibility with the board</a:t>
            </a:r>
            <a:endParaRPr lang="en-CA" dirty="0"/>
          </a:p>
        </p:txBody>
      </p:sp>
      <p:sp>
        <p:nvSpPr>
          <p:cNvPr id="4" name="Title 3">
            <a:extLst>
              <a:ext uri="{FF2B5EF4-FFF2-40B4-BE49-F238E27FC236}">
                <a16:creationId xmlns:a16="http://schemas.microsoft.com/office/drawing/2014/main" id="{385CD3D2-8F44-4AE7-9BD6-B3A4A3D049BE}"/>
              </a:ext>
            </a:extLst>
          </p:cNvPr>
          <p:cNvSpPr>
            <a:spLocks noGrp="1"/>
          </p:cNvSpPr>
          <p:nvPr>
            <p:ph type="title"/>
          </p:nvPr>
        </p:nvSpPr>
        <p:spPr/>
        <p:txBody>
          <a:bodyPr/>
          <a:lstStyle/>
          <a:p>
            <a:r>
              <a:rPr lang="en-US" dirty="0"/>
              <a:t>Navigating through Q&amp;A</a:t>
            </a:r>
            <a:endParaRPr lang="en-CA" dirty="0"/>
          </a:p>
        </p:txBody>
      </p:sp>
      <p:sp>
        <p:nvSpPr>
          <p:cNvPr id="5" name="Text Placeholder 4">
            <a:extLst>
              <a:ext uri="{FF2B5EF4-FFF2-40B4-BE49-F238E27FC236}">
                <a16:creationId xmlns:a16="http://schemas.microsoft.com/office/drawing/2014/main" id="{25B4A05C-3C02-497E-9D55-2AD480431EBB}"/>
              </a:ext>
            </a:extLst>
          </p:cNvPr>
          <p:cNvSpPr>
            <a:spLocks noGrp="1"/>
          </p:cNvSpPr>
          <p:nvPr>
            <p:ph type="body" sz="quarter" idx="33"/>
          </p:nvPr>
        </p:nvSpPr>
        <p:spPr>
          <a:xfrm>
            <a:off x="374088" y="2443809"/>
            <a:ext cx="11220450" cy="3690291"/>
          </a:xfrm>
        </p:spPr>
        <p:txBody>
          <a:bodyPr/>
          <a:lstStyle/>
          <a:p>
            <a:r>
              <a:rPr lang="en-US" sz="1800" dirty="0"/>
              <a:t>It is always better to say, </a:t>
            </a:r>
            <a:r>
              <a:rPr lang="en-US" sz="1800" i="1" dirty="0"/>
              <a:t>“I’m not certain about the answer but will follow up”, </a:t>
            </a:r>
            <a:r>
              <a:rPr lang="en-US" sz="1800" dirty="0"/>
              <a:t>than providing false or inaccurate information on the spot. </a:t>
            </a:r>
          </a:p>
          <a:p>
            <a:r>
              <a:rPr lang="en-US" sz="1800" dirty="0"/>
              <a:t>When asked challenging or irrelevant questions, ensure you have an approach to deflect them. Questions can often be out of scope, difficult to answer in a group. Find what works for you to successfully navigate through these questions:</a:t>
            </a:r>
          </a:p>
          <a:p>
            <a:pPr lvl="1"/>
            <a:r>
              <a:rPr lang="en-US" sz="1800" i="1" dirty="0"/>
              <a:t>“Let’s work with the sub-committee to find you an answer” </a:t>
            </a:r>
          </a:p>
          <a:p>
            <a:pPr lvl="1"/>
            <a:r>
              <a:rPr lang="en-US" sz="1800" i="1" dirty="0"/>
              <a:t>“Let’s take that offline to address in more detail” </a:t>
            </a:r>
          </a:p>
          <a:p>
            <a:pPr lvl="1"/>
            <a:r>
              <a:rPr lang="en-US" sz="1800" i="1" dirty="0"/>
              <a:t>“I have some follow-up material I can provide you to discuss that in further after our meeting.” </a:t>
            </a:r>
          </a:p>
          <a:p>
            <a:r>
              <a:rPr lang="en-US" sz="1800" dirty="0"/>
              <a:t>And ensure you follow up! Make sure to follow through on your promise to provide information or answers post meeting. This helps build trust and credibility with the board. </a:t>
            </a:r>
            <a:endParaRPr lang="en-CA" sz="1800" dirty="0"/>
          </a:p>
        </p:txBody>
      </p:sp>
    </p:spTree>
    <p:extLst>
      <p:ext uri="{BB962C8B-B14F-4D97-AF65-F5344CB8AC3E}">
        <p14:creationId xmlns:p14="http://schemas.microsoft.com/office/powerpoint/2010/main" val="1741959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E30A38-C946-4BE3-A4A0-AF2AE22604C6}"/>
              </a:ext>
            </a:extLst>
          </p:cNvPr>
          <p:cNvSpPr>
            <a:spLocks noGrp="1"/>
          </p:cNvSpPr>
          <p:nvPr>
            <p:ph type="title"/>
          </p:nvPr>
        </p:nvSpPr>
        <p:spPr>
          <a:xfrm>
            <a:off x="354106" y="530021"/>
            <a:ext cx="11255188" cy="1130188"/>
          </a:xfrm>
        </p:spPr>
        <p:txBody>
          <a:bodyPr/>
          <a:lstStyle/>
          <a:p>
            <a:r>
              <a:rPr lang="en-US" dirty="0"/>
              <a:t>Tell a good story</a:t>
            </a:r>
            <a:endParaRPr lang="en-CA" dirty="0"/>
          </a:p>
        </p:txBody>
      </p:sp>
      <p:sp>
        <p:nvSpPr>
          <p:cNvPr id="6" name="Text Placeholder 2">
            <a:extLst>
              <a:ext uri="{FF2B5EF4-FFF2-40B4-BE49-F238E27FC236}">
                <a16:creationId xmlns:a16="http://schemas.microsoft.com/office/drawing/2014/main" id="{1FF67A2E-B453-48DD-84F3-0157BD3709B8}"/>
              </a:ext>
            </a:extLst>
          </p:cNvPr>
          <p:cNvSpPr txBox="1">
            <a:spLocks/>
          </p:cNvSpPr>
          <p:nvPr/>
        </p:nvSpPr>
        <p:spPr>
          <a:xfrm>
            <a:off x="354106" y="1317942"/>
            <a:ext cx="11049560" cy="4787022"/>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576B7"/>
                </a:solidFill>
                <a:effectLst/>
                <a:uLnTx/>
                <a:uFillTx/>
                <a:latin typeface="Exo" panose="02000503000000000000" pitchFamily="2" charset="77"/>
                <a:ea typeface="+mn-ea"/>
                <a:cs typeface="Arial" panose="020B0604020202020204" pitchFamily="34" charset="0"/>
              </a:rPr>
              <a:t>Checklist:</a:t>
            </a:r>
          </a:p>
          <a:p>
            <a:pPr marL="342900" marR="0" lvl="0" indent="-342900" algn="l" defTabSz="914400" rtl="0" eaLnBrk="1" fontAlgn="auto" latinLnBrk="0" hangingPunct="1">
              <a:lnSpc>
                <a:spcPct val="110000"/>
              </a:lnSpc>
              <a:spcBef>
                <a:spcPts val="1000"/>
              </a:spcBef>
              <a:spcAft>
                <a:spcPts val="0"/>
              </a:spcAft>
              <a:buClrTx/>
              <a:buSzTx/>
              <a:buFont typeface="Wingdings" panose="05000000000000000000" pitchFamily="2" charset="2"/>
              <a:buChar char="ü"/>
              <a:tabLst/>
              <a:defRPr/>
            </a:pPr>
            <a:r>
              <a:rPr kumimoji="0" lang="en-US" b="1" i="0" u="none" strike="noStrike" kern="1200" cap="none" spc="0" normalizeH="0" baseline="0" noProof="0" dirty="0">
                <a:ln>
                  <a:noFill/>
                </a:ln>
                <a:solidFill>
                  <a:srgbClr val="2576B7"/>
                </a:solidFill>
                <a:effectLst/>
                <a:uLnTx/>
                <a:uFillTx/>
                <a:latin typeface="Exo" panose="02000503000000000000" pitchFamily="2" charset="77"/>
                <a:ea typeface="+mn-ea"/>
                <a:cs typeface="Arial" panose="020B0604020202020204" pitchFamily="34" charset="0"/>
              </a:rPr>
              <a:t>Tailor your presentation based on how much time you have </a:t>
            </a:r>
          </a:p>
          <a:p>
            <a:pPr marL="342900" marR="0" lvl="0" indent="-342900" algn="l" defTabSz="914400" rtl="0" eaLnBrk="1" fontAlgn="auto" latinLnBrk="0" hangingPunct="1">
              <a:lnSpc>
                <a:spcPct val="110000"/>
              </a:lnSpc>
              <a:spcBef>
                <a:spcPts val="1000"/>
              </a:spcBef>
              <a:spcAft>
                <a:spcPts val="0"/>
              </a:spcAft>
              <a:buClrTx/>
              <a:buSzTx/>
              <a:buFont typeface="Wingdings" panose="05000000000000000000" pitchFamily="2" charset="2"/>
              <a:buChar char="ü"/>
              <a:tabLst/>
              <a:defRPr/>
            </a:pPr>
            <a:r>
              <a:rPr kumimoji="0" lang="en-US" b="1" i="0" u="none" strike="noStrike" kern="1200" cap="none" spc="0" normalizeH="0" baseline="0" noProof="0" dirty="0">
                <a:ln>
                  <a:noFill/>
                </a:ln>
                <a:solidFill>
                  <a:srgbClr val="2576B7"/>
                </a:solidFill>
                <a:effectLst/>
                <a:uLnTx/>
                <a:uFillTx/>
                <a:latin typeface="Exo" panose="02000503000000000000" pitchFamily="2" charset="77"/>
                <a:ea typeface="+mn-ea"/>
                <a:cs typeface="Arial" panose="020B0604020202020204" pitchFamily="34" charset="0"/>
              </a:rPr>
              <a:t>Find out ahead of time how much time you have </a:t>
            </a:r>
          </a:p>
          <a:p>
            <a:pPr marL="342900" marR="0" lvl="0" indent="-342900" algn="l" defTabSz="914400" rtl="0" eaLnBrk="1" fontAlgn="auto" latinLnBrk="0" hangingPunct="1">
              <a:lnSpc>
                <a:spcPct val="110000"/>
              </a:lnSpc>
              <a:spcBef>
                <a:spcPts val="1000"/>
              </a:spcBef>
              <a:spcAft>
                <a:spcPts val="0"/>
              </a:spcAft>
              <a:buClrTx/>
              <a:buSzTx/>
              <a:buFont typeface="Wingdings" panose="05000000000000000000" pitchFamily="2" charset="2"/>
              <a:buChar char="ü"/>
              <a:tabLst/>
              <a:defRPr/>
            </a:pPr>
            <a:r>
              <a:rPr kumimoji="0" lang="en-US" b="1" i="0" u="none" strike="noStrike" kern="1200" cap="none" spc="0" normalizeH="0" baseline="0" noProof="0" dirty="0">
                <a:ln>
                  <a:noFill/>
                </a:ln>
                <a:solidFill>
                  <a:srgbClr val="2576B7"/>
                </a:solidFill>
                <a:effectLst/>
                <a:uLnTx/>
                <a:uFillTx/>
                <a:latin typeface="Exo" panose="02000503000000000000" pitchFamily="2" charset="77"/>
                <a:ea typeface="+mn-ea"/>
                <a:cs typeface="Arial" panose="020B0604020202020204" pitchFamily="34" charset="0"/>
              </a:rPr>
              <a:t>Identify if your presentation is to inform</a:t>
            </a:r>
            <a:r>
              <a:rPr lang="en-US" b="1" dirty="0"/>
              <a:t>/educate or reach a decision. </a:t>
            </a:r>
            <a:endParaRPr kumimoji="0" lang="en-US" b="1" i="0" u="none" strike="noStrike" kern="1200" cap="none" spc="0" normalizeH="0" baseline="0" noProof="0" dirty="0">
              <a:ln>
                <a:noFill/>
              </a:ln>
              <a:solidFill>
                <a:srgbClr val="2576B7"/>
              </a:solidFill>
              <a:effectLst/>
              <a:uLnTx/>
              <a:uFillTx/>
              <a:latin typeface="Exo" panose="02000503000000000000" pitchFamily="2" charset="77"/>
              <a:ea typeface="+mn-ea"/>
              <a:cs typeface="Arial" panose="020B0604020202020204" pitchFamily="34" charset="0"/>
            </a:endParaRPr>
          </a:p>
          <a:p>
            <a:pPr marL="342900" marR="0" lvl="0" indent="-342900" algn="l" defTabSz="914400" rtl="0" eaLnBrk="1" fontAlgn="auto" latinLnBrk="0" hangingPunct="1">
              <a:lnSpc>
                <a:spcPct val="110000"/>
              </a:lnSpc>
              <a:spcBef>
                <a:spcPts val="1000"/>
              </a:spcBef>
              <a:spcAft>
                <a:spcPts val="0"/>
              </a:spcAft>
              <a:buClrTx/>
              <a:buSzTx/>
              <a:buFont typeface="Wingdings" panose="05000000000000000000" pitchFamily="2" charset="2"/>
              <a:buChar char="ü"/>
              <a:tabLst/>
              <a:defRPr/>
            </a:pPr>
            <a:r>
              <a:rPr kumimoji="0" lang="en-US" b="1" i="0" u="none" strike="noStrike" kern="1200" cap="none" spc="0" normalizeH="0" baseline="0" noProof="0" dirty="0">
                <a:ln>
                  <a:noFill/>
                </a:ln>
                <a:solidFill>
                  <a:srgbClr val="2576B7"/>
                </a:solidFill>
                <a:effectLst/>
                <a:uLnTx/>
                <a:uFillTx/>
                <a:latin typeface="Exo" panose="02000503000000000000" pitchFamily="2" charset="77"/>
                <a:ea typeface="+mn-ea"/>
                <a:cs typeface="Arial" panose="020B0604020202020204" pitchFamily="34" charset="0"/>
              </a:rPr>
              <a:t>Identify and communicate the business problem up front and answer the three questions (why, what, how) </a:t>
            </a:r>
          </a:p>
          <a:p>
            <a:pPr marL="342900" marR="0" lvl="0" indent="-342900" algn="l" defTabSz="914400" rtl="0" eaLnBrk="1" fontAlgn="auto" latinLnBrk="0" hangingPunct="1">
              <a:lnSpc>
                <a:spcPct val="110000"/>
              </a:lnSpc>
              <a:spcBef>
                <a:spcPts val="1000"/>
              </a:spcBef>
              <a:spcAft>
                <a:spcPts val="0"/>
              </a:spcAft>
              <a:buClrTx/>
              <a:buSzTx/>
              <a:buFont typeface="Wingdings" panose="05000000000000000000" pitchFamily="2" charset="2"/>
              <a:buChar char="ü"/>
              <a:tabLst/>
              <a:defRPr/>
            </a:pPr>
            <a:r>
              <a:rPr lang="en-US" b="1" dirty="0"/>
              <a:t>Express the problem in terms of business impact. (risk, value, money)</a:t>
            </a:r>
          </a:p>
          <a:p>
            <a:pPr marL="342900" marR="0" lvl="0" indent="-342900" algn="l" defTabSz="914400" rtl="0" eaLnBrk="1" fontAlgn="auto" latinLnBrk="0" hangingPunct="1">
              <a:lnSpc>
                <a:spcPct val="110000"/>
              </a:lnSpc>
              <a:spcBef>
                <a:spcPts val="1000"/>
              </a:spcBef>
              <a:spcAft>
                <a:spcPts val="0"/>
              </a:spcAft>
              <a:buClrTx/>
              <a:buSzTx/>
              <a:buFont typeface="Wingdings" panose="05000000000000000000" pitchFamily="2" charset="2"/>
              <a:buChar char="ü"/>
              <a:tabLst/>
              <a:defRPr/>
            </a:pPr>
            <a:r>
              <a:rPr kumimoji="0" lang="en-US" b="1" i="0" u="none" strike="noStrike" kern="1200" cap="none" spc="0" normalizeH="0" baseline="0" noProof="0" dirty="0">
                <a:ln>
                  <a:noFill/>
                </a:ln>
                <a:solidFill>
                  <a:srgbClr val="2576B7"/>
                </a:solidFill>
                <a:effectLst/>
                <a:uLnTx/>
                <a:uFillTx/>
                <a:latin typeface="Exo" panose="02000503000000000000" pitchFamily="2" charset="77"/>
                <a:ea typeface="+mn-ea"/>
                <a:cs typeface="Arial" panose="020B0604020202020204" pitchFamily="34" charset="0"/>
              </a:rPr>
              <a:t>Prepare and send pre-meeting collateral to the members of the board and executive team.</a:t>
            </a:r>
          </a:p>
          <a:p>
            <a:pPr marL="342900" marR="0" lvl="0" indent="-342900" algn="l" defTabSz="914400" rtl="0" eaLnBrk="1" fontAlgn="auto" latinLnBrk="0" hangingPunct="1">
              <a:lnSpc>
                <a:spcPct val="110000"/>
              </a:lnSpc>
              <a:spcBef>
                <a:spcPts val="1000"/>
              </a:spcBef>
              <a:spcAft>
                <a:spcPts val="0"/>
              </a:spcAft>
              <a:buClrTx/>
              <a:buSzTx/>
              <a:buFont typeface="Wingdings" panose="05000000000000000000" pitchFamily="2" charset="2"/>
              <a:buChar char="ü"/>
              <a:tabLst/>
              <a:defRPr/>
            </a:pPr>
            <a:r>
              <a:rPr kumimoji="0" lang="en-US" b="1" i="0" u="none" strike="noStrike" kern="1200" cap="none" spc="0" normalizeH="0" baseline="0" noProof="0" dirty="0">
                <a:ln>
                  <a:noFill/>
                </a:ln>
                <a:solidFill>
                  <a:srgbClr val="2576B7"/>
                </a:solidFill>
                <a:effectLst/>
                <a:uLnTx/>
                <a:uFillTx/>
                <a:latin typeface="Exo" panose="02000503000000000000" pitchFamily="2" charset="77"/>
                <a:ea typeface="+mn-ea"/>
                <a:cs typeface="Arial" panose="020B0604020202020204" pitchFamily="34" charset="0"/>
              </a:rPr>
              <a:t>Include no more than a maximum of 5-6 slides for your presentation </a:t>
            </a:r>
          </a:p>
          <a:p>
            <a:pPr marL="342900" marR="0" lvl="0" indent="-342900" algn="l" defTabSz="914400" rtl="0" eaLnBrk="1" fontAlgn="auto" latinLnBrk="0" hangingPunct="1">
              <a:lnSpc>
                <a:spcPct val="110000"/>
              </a:lnSpc>
              <a:spcBef>
                <a:spcPts val="1000"/>
              </a:spcBef>
              <a:spcAft>
                <a:spcPts val="0"/>
              </a:spcAft>
              <a:buClrTx/>
              <a:buSzTx/>
              <a:buFont typeface="Wingdings" panose="05000000000000000000" pitchFamily="2" charset="2"/>
              <a:buChar char="ü"/>
              <a:tabLst/>
              <a:defRPr/>
            </a:pPr>
            <a:r>
              <a:rPr lang="en-US" b="1" dirty="0"/>
              <a:t>Factor in Q&amp;A time at the end of your presentation window. </a:t>
            </a:r>
            <a:r>
              <a:rPr kumimoji="0" lang="en-US" b="1" i="0" u="none" strike="noStrike" kern="1200" cap="none" spc="0" normalizeH="0" baseline="0" noProof="0" dirty="0">
                <a:ln>
                  <a:noFill/>
                </a:ln>
                <a:solidFill>
                  <a:srgbClr val="2576B7"/>
                </a:solidFill>
                <a:effectLst/>
                <a:uLnTx/>
                <a:uFillTx/>
                <a:latin typeface="Exo" panose="02000503000000000000" pitchFamily="2" charset="77"/>
                <a:ea typeface="+mn-ea"/>
                <a:cs typeface="Arial" panose="020B0604020202020204" pitchFamily="34" charset="0"/>
              </a:rPr>
              <a:t> </a:t>
            </a:r>
          </a:p>
          <a:p>
            <a:pPr marL="342900" marR="0" lvl="0" indent="-342900" algn="l" defTabSz="914400" rtl="0" eaLnBrk="1" fontAlgn="auto" latinLnBrk="0" hangingPunct="1">
              <a:lnSpc>
                <a:spcPct val="110000"/>
              </a:lnSpc>
              <a:spcBef>
                <a:spcPts val="1000"/>
              </a:spcBef>
              <a:spcAft>
                <a:spcPts val="0"/>
              </a:spcAft>
              <a:buClrTx/>
              <a:buSzTx/>
              <a:buFont typeface="Wingdings" panose="05000000000000000000" pitchFamily="2" charset="2"/>
              <a:buChar char="ü"/>
              <a:tabLst/>
              <a:defRPr/>
            </a:pPr>
            <a:r>
              <a:rPr kumimoji="0" lang="en-US" b="1" i="0" u="none" strike="noStrike" kern="1200" cap="none" spc="0" normalizeH="0" baseline="0" noProof="0" dirty="0">
                <a:ln>
                  <a:noFill/>
                </a:ln>
                <a:solidFill>
                  <a:srgbClr val="2576B7"/>
                </a:solidFill>
                <a:effectLst/>
                <a:uLnTx/>
                <a:uFillTx/>
                <a:latin typeface="Exo" panose="02000503000000000000" pitchFamily="2" charset="77"/>
                <a:ea typeface="+mn-ea"/>
                <a:cs typeface="Arial" panose="020B0604020202020204" pitchFamily="34" charset="0"/>
              </a:rPr>
              <a:t>Articulate what you want them to think and what you want them to take away - put it right up front and remind them at the end </a:t>
            </a:r>
          </a:p>
          <a:p>
            <a:pPr marL="342900" marR="0" lvl="0" indent="-342900" algn="l" defTabSz="914400" rtl="0" eaLnBrk="1" fontAlgn="auto" latinLnBrk="0" hangingPunct="1">
              <a:lnSpc>
                <a:spcPct val="110000"/>
              </a:lnSpc>
              <a:spcBef>
                <a:spcPts val="1000"/>
              </a:spcBef>
              <a:spcAft>
                <a:spcPts val="0"/>
              </a:spcAft>
              <a:buClrTx/>
              <a:buSzTx/>
              <a:buFont typeface="Wingdings" panose="05000000000000000000" pitchFamily="2" charset="2"/>
              <a:buChar char="ü"/>
              <a:tabLst/>
              <a:defRPr/>
            </a:pPr>
            <a:r>
              <a:rPr kumimoji="0" lang="en-US" b="1" i="0" u="none" strike="noStrike" kern="1200" cap="none" spc="0" normalizeH="0" baseline="0" noProof="0" dirty="0">
                <a:ln>
                  <a:noFill/>
                </a:ln>
                <a:solidFill>
                  <a:srgbClr val="2576B7"/>
                </a:solidFill>
                <a:effectLst/>
                <a:uLnTx/>
                <a:uFillTx/>
                <a:latin typeface="Exo" panose="02000503000000000000" pitchFamily="2" charset="77"/>
                <a:ea typeface="+mn-ea"/>
                <a:cs typeface="Arial" panose="020B0604020202020204" pitchFamily="34" charset="0"/>
              </a:rPr>
              <a:t>Have an elevator speech handy – 1 or 2 sentences and a 1-pager version of your story</a:t>
            </a:r>
          </a:p>
          <a:p>
            <a:pPr marL="342900" marR="0" lvl="0" indent="-342900" algn="l" defTabSz="914400" rtl="0" eaLnBrk="1" fontAlgn="auto" latinLnBrk="0" hangingPunct="1">
              <a:lnSpc>
                <a:spcPct val="110000"/>
              </a:lnSpc>
              <a:spcBef>
                <a:spcPts val="1000"/>
              </a:spcBef>
              <a:spcAft>
                <a:spcPts val="0"/>
              </a:spcAft>
              <a:buClrTx/>
              <a:buSzTx/>
              <a:buFont typeface="Wingdings" panose="05000000000000000000" pitchFamily="2" charset="2"/>
              <a:buChar char="ü"/>
              <a:tabLst/>
              <a:defRPr/>
            </a:pPr>
            <a:r>
              <a:rPr kumimoji="0" lang="en-US" b="1" i="0" u="none" strike="noStrike" kern="1200" cap="none" spc="0" normalizeH="0" baseline="0" noProof="0" dirty="0">
                <a:ln>
                  <a:noFill/>
                </a:ln>
                <a:solidFill>
                  <a:srgbClr val="2576B7"/>
                </a:solidFill>
                <a:effectLst/>
                <a:uLnTx/>
                <a:uFillTx/>
                <a:latin typeface="Exo" panose="02000503000000000000" pitchFamily="2" charset="77"/>
                <a:ea typeface="+mn-ea"/>
                <a:cs typeface="Arial" panose="020B0604020202020204" pitchFamily="34" charset="0"/>
              </a:rPr>
              <a:t>Consider how you will build your relationship with the members outside the board room.</a:t>
            </a:r>
          </a:p>
          <a:p>
            <a:pPr marL="342900" marR="0" lvl="0" indent="-342900" algn="l" defTabSz="914400" rtl="0" eaLnBrk="1" fontAlgn="auto" latinLnBrk="0" hangingPunct="1">
              <a:lnSpc>
                <a:spcPct val="110000"/>
              </a:lnSpc>
              <a:spcBef>
                <a:spcPts val="1000"/>
              </a:spcBef>
              <a:spcAft>
                <a:spcPts val="0"/>
              </a:spcAft>
              <a:buClrTx/>
              <a:buSzTx/>
              <a:buFont typeface="Wingdings" panose="05000000000000000000" pitchFamily="2" charset="2"/>
              <a:buChar char="ü"/>
              <a:tabLst/>
              <a:defRPr/>
            </a:pPr>
            <a:endParaRPr kumimoji="0" lang="en-US" b="1" i="0" u="none" strike="noStrike" kern="1200" cap="none" spc="0" normalizeH="0" baseline="0" noProof="0" dirty="0">
              <a:ln>
                <a:noFill/>
              </a:ln>
              <a:solidFill>
                <a:srgbClr val="2576B7"/>
              </a:solidFill>
              <a:effectLst/>
              <a:uLnTx/>
              <a:uFillTx/>
              <a:latin typeface="Exo" panose="02000503000000000000" pitchFamily="2" charset="77"/>
              <a:ea typeface="+mn-ea"/>
              <a:cs typeface="Arial" panose="020B0604020202020204" pitchFamily="34" charset="0"/>
            </a:endParaRPr>
          </a:p>
        </p:txBody>
      </p:sp>
    </p:spTree>
    <p:extLst>
      <p:ext uri="{BB962C8B-B14F-4D97-AF65-F5344CB8AC3E}">
        <p14:creationId xmlns:p14="http://schemas.microsoft.com/office/powerpoint/2010/main" val="1153422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1DE2D6-92D0-9C47-AC81-B4BD843BEEB3}"/>
              </a:ext>
            </a:extLst>
          </p:cNvPr>
          <p:cNvSpPr>
            <a:spLocks noGrp="1"/>
          </p:cNvSpPr>
          <p:nvPr>
            <p:ph type="body" sz="quarter" idx="10"/>
          </p:nvPr>
        </p:nvSpPr>
        <p:spPr/>
        <p:txBody>
          <a:bodyPr/>
          <a:lstStyle/>
          <a:p>
            <a:r>
              <a:rPr lang="en-US" dirty="0"/>
              <a:t>Build a Compelling Presentation Document</a:t>
            </a:r>
          </a:p>
        </p:txBody>
      </p:sp>
      <p:sp>
        <p:nvSpPr>
          <p:cNvPr id="3" name="Text Placeholder 2">
            <a:extLst>
              <a:ext uri="{FF2B5EF4-FFF2-40B4-BE49-F238E27FC236}">
                <a16:creationId xmlns:a16="http://schemas.microsoft.com/office/drawing/2014/main" id="{7CC02D23-9E58-C44E-BCEB-140E034C128A}"/>
              </a:ext>
            </a:extLst>
          </p:cNvPr>
          <p:cNvSpPr>
            <a:spLocks noGrp="1"/>
          </p:cNvSpPr>
          <p:nvPr>
            <p:ph type="body" sz="quarter" idx="11"/>
          </p:nvPr>
        </p:nvSpPr>
        <p:spPr>
          <a:xfrm>
            <a:off x="650875" y="2482056"/>
            <a:ext cx="6126444" cy="1893887"/>
          </a:xfrm>
        </p:spPr>
        <p:txBody>
          <a:bodyPr/>
          <a:lstStyle/>
          <a:p>
            <a:r>
              <a:rPr lang="en-US" dirty="0"/>
              <a:t> </a:t>
            </a:r>
          </a:p>
        </p:txBody>
      </p:sp>
    </p:spTree>
    <p:extLst>
      <p:ext uri="{BB962C8B-B14F-4D97-AF65-F5344CB8AC3E}">
        <p14:creationId xmlns:p14="http://schemas.microsoft.com/office/powerpoint/2010/main" val="992596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C0AA6-C6A8-4D85-9719-10FC92E828C9}"/>
              </a:ext>
            </a:extLst>
          </p:cNvPr>
          <p:cNvSpPr>
            <a:spLocks noGrp="1"/>
          </p:cNvSpPr>
          <p:nvPr>
            <p:ph type="title"/>
          </p:nvPr>
        </p:nvSpPr>
        <p:spPr>
          <a:xfrm>
            <a:off x="354106" y="530021"/>
            <a:ext cx="10134600" cy="1130188"/>
          </a:xfrm>
        </p:spPr>
        <p:txBody>
          <a:bodyPr/>
          <a:lstStyle/>
          <a:p>
            <a:r>
              <a:rPr lang="en-US" dirty="0"/>
              <a:t>Build an engaging presentation </a:t>
            </a:r>
            <a:endParaRPr lang="en-CA" dirty="0"/>
          </a:p>
        </p:txBody>
      </p:sp>
      <p:sp>
        <p:nvSpPr>
          <p:cNvPr id="3" name="Text Placeholder 2">
            <a:extLst>
              <a:ext uri="{FF2B5EF4-FFF2-40B4-BE49-F238E27FC236}">
                <a16:creationId xmlns:a16="http://schemas.microsoft.com/office/drawing/2014/main" id="{CE760E9C-D7ED-4A47-9C9B-357553BB57F8}"/>
              </a:ext>
            </a:extLst>
          </p:cNvPr>
          <p:cNvSpPr>
            <a:spLocks noGrp="1"/>
          </p:cNvSpPr>
          <p:nvPr>
            <p:ph type="body" sz="quarter" idx="10"/>
          </p:nvPr>
        </p:nvSpPr>
        <p:spPr>
          <a:xfrm>
            <a:off x="354106" y="1296765"/>
            <a:ext cx="10600765" cy="726888"/>
          </a:xfrm>
        </p:spPr>
        <p:txBody>
          <a:bodyPr/>
          <a:lstStyle/>
          <a:p>
            <a:r>
              <a:rPr lang="en-US" sz="1600" dirty="0"/>
              <a:t>You’ve gathered all your data, you understand what your audience is expecting, and you are clear on the outcomes you require. Now it’s time to build a presentation that both engages and builds confidence.</a:t>
            </a:r>
          </a:p>
        </p:txBody>
      </p:sp>
      <p:sp>
        <p:nvSpPr>
          <p:cNvPr id="5" name="Text Placeholder 6">
            <a:extLst>
              <a:ext uri="{FF2B5EF4-FFF2-40B4-BE49-F238E27FC236}">
                <a16:creationId xmlns:a16="http://schemas.microsoft.com/office/drawing/2014/main" id="{545FCDC2-3152-4489-A17F-FCBB026CD3F6}"/>
              </a:ext>
            </a:extLst>
          </p:cNvPr>
          <p:cNvSpPr txBox="1">
            <a:spLocks/>
          </p:cNvSpPr>
          <p:nvPr/>
        </p:nvSpPr>
        <p:spPr>
          <a:xfrm>
            <a:off x="517523" y="2240963"/>
            <a:ext cx="10134600"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848585"/>
                </a:solidFill>
                <a:effectLst/>
                <a:uLnTx/>
                <a:uFillTx/>
                <a:latin typeface="Montserrat SemiBold" pitchFamily="2" charset="77"/>
                <a:ea typeface="+mn-ea"/>
                <a:cs typeface="Arial" panose="020B0604020202020204" pitchFamily="34" charset="0"/>
              </a:rPr>
              <a:t>Why is slide design  important? Good slide design increases the chance of the audience reading the content carefully.</a:t>
            </a:r>
          </a:p>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848585"/>
              </a:solidFill>
              <a:effectLst/>
              <a:uLnTx/>
              <a:uFillTx/>
              <a:latin typeface="Montserrat SemiBold" pitchFamily="2" charset="77"/>
              <a:ea typeface="+mn-ea"/>
              <a:cs typeface="Arial" panose="020B0604020202020204" pitchFamily="34" charset="0"/>
            </a:endParaRPr>
          </a:p>
        </p:txBody>
      </p:sp>
      <p:sp>
        <p:nvSpPr>
          <p:cNvPr id="6" name="Text Placeholder 7">
            <a:extLst>
              <a:ext uri="{FF2B5EF4-FFF2-40B4-BE49-F238E27FC236}">
                <a16:creationId xmlns:a16="http://schemas.microsoft.com/office/drawing/2014/main" id="{70C35AB2-8554-474D-9239-B7B2735306F0}"/>
              </a:ext>
            </a:extLst>
          </p:cNvPr>
          <p:cNvSpPr txBox="1">
            <a:spLocks/>
          </p:cNvSpPr>
          <p:nvPr/>
        </p:nvSpPr>
        <p:spPr>
          <a:xfrm>
            <a:off x="514909" y="3137647"/>
            <a:ext cx="9792866" cy="2680448"/>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marR="0" lvl="0" indent="-184150" algn="l" defTabSz="914400" rtl="0" eaLnBrk="1" fontAlgn="auto" latinLnBrk="0" hangingPunct="1">
              <a:lnSpc>
                <a:spcPts val="1800"/>
              </a:lnSpc>
              <a:spcBef>
                <a:spcPts val="100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2576B7"/>
                </a:solidFill>
                <a:effectLst/>
                <a:uLnTx/>
                <a:uFillTx/>
                <a:latin typeface="Roboto Condensed Light" panose="02000000000000000000" pitchFamily="2" charset="0"/>
                <a:ea typeface="+mn-ea"/>
              </a:rPr>
              <a:t>Bad slide structure (flow) = audience looses focus</a:t>
            </a:r>
          </a:p>
          <a:p>
            <a:pPr marL="742950" marR="0" lvl="1" indent="-285750" algn="l" defTabSz="914400" rtl="0" eaLnBrk="1" fontAlgn="auto" latinLnBrk="0" hangingPunct="1">
              <a:lnSpc>
                <a:spcPts val="1700"/>
              </a:lnSpc>
              <a:spcBef>
                <a:spcPts val="500"/>
              </a:spcBef>
              <a:spcAft>
                <a:spcPts val="0"/>
              </a:spcAft>
              <a:buClrTx/>
              <a:buSzTx/>
              <a:buFont typeface="Wingdings" pitchFamily="2" charset="2"/>
              <a:buChar char="§"/>
              <a:tabLst/>
              <a:defRPr/>
            </a:pPr>
            <a:r>
              <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mn-ea"/>
                <a:cs typeface="Arial Narrow" panose="020B0604020202020204" pitchFamily="34" charset="0"/>
              </a:rPr>
              <a:t>You can have great content on a slide, but if a busy audience gets confused, they’ll just close the file or loose focus. Structure encompasses horizontal and vertical logic.</a:t>
            </a:r>
          </a:p>
          <a:p>
            <a:pPr marL="184150" marR="0" lvl="0" indent="-184150" algn="l" defTabSz="914400" rtl="0" eaLnBrk="1" fontAlgn="auto" latinLnBrk="0" hangingPunct="1">
              <a:lnSpc>
                <a:spcPts val="1800"/>
              </a:lnSpc>
              <a:spcBef>
                <a:spcPts val="100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2576B7"/>
                </a:solidFill>
                <a:effectLst/>
                <a:uLnTx/>
                <a:uFillTx/>
                <a:latin typeface="Roboto Condensed Light" panose="02000000000000000000" pitchFamily="2" charset="0"/>
                <a:ea typeface="+mn-ea"/>
              </a:rPr>
              <a:t>Good visual design = Audience might read more</a:t>
            </a:r>
          </a:p>
          <a:p>
            <a:pPr marL="742950" marR="0" lvl="1" indent="-285750" algn="l" defTabSz="914400" rtl="0" eaLnBrk="1" fontAlgn="auto" latinLnBrk="0" hangingPunct="1">
              <a:lnSpc>
                <a:spcPts val="1700"/>
              </a:lnSpc>
              <a:spcBef>
                <a:spcPts val="500"/>
              </a:spcBef>
              <a:spcAft>
                <a:spcPts val="0"/>
              </a:spcAft>
              <a:buClrTx/>
              <a:buSzTx/>
              <a:buFont typeface="Wingdings" pitchFamily="2" charset="2"/>
              <a:buChar char="§"/>
              <a:tabLst/>
              <a:defRPr/>
            </a:pPr>
            <a:r>
              <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mn-ea"/>
                <a:cs typeface="Arial Narrow" panose="020B0604020202020204" pitchFamily="34" charset="0"/>
              </a:rPr>
              <a:t>Readers will probably skim the slides first. If the slides look ugly, they will already have a negative bias. If the slides look visually appealing, they will be more inclined to read carefully. They may even use some slides to show others.</a:t>
            </a:r>
          </a:p>
          <a:p>
            <a:pPr marL="184150" marR="0" lvl="0" indent="-184150" algn="l" defTabSz="914400" rtl="0" eaLnBrk="1" fontAlgn="auto" latinLnBrk="0" hangingPunct="1">
              <a:lnSpc>
                <a:spcPts val="1800"/>
              </a:lnSpc>
              <a:spcBef>
                <a:spcPts val="100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2576B7"/>
                </a:solidFill>
                <a:effectLst/>
                <a:uLnTx/>
                <a:uFillTx/>
                <a:latin typeface="Roboto Condensed Light" panose="02000000000000000000" pitchFamily="2" charset="0"/>
                <a:ea typeface="+mn-ea"/>
              </a:rPr>
              <a:t>Good content + Good structure + Visual appeal = Good presentation</a:t>
            </a:r>
          </a:p>
          <a:p>
            <a:pPr marL="742950" marR="0" lvl="1" indent="-285750" algn="l" defTabSz="914400" rtl="0" eaLnBrk="1" fontAlgn="auto" latinLnBrk="0" hangingPunct="1">
              <a:lnSpc>
                <a:spcPts val="1700"/>
              </a:lnSpc>
              <a:spcBef>
                <a:spcPts val="500"/>
              </a:spcBef>
              <a:spcAft>
                <a:spcPts val="0"/>
              </a:spcAft>
              <a:buClrTx/>
              <a:buSzTx/>
              <a:buFont typeface="Wingdings" pitchFamily="2" charset="2"/>
              <a:buChar char="§"/>
              <a:tabLst/>
              <a:defRPr/>
            </a:pPr>
            <a:r>
              <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mn-ea"/>
                <a:cs typeface="Arial Narrow" panose="020B0604020202020204" pitchFamily="34" charset="0"/>
              </a:rPr>
              <a:t>A presentation is like a house. Good content is the foundation of the house. Good structure keeps the house strong. Visual appeal differentiates houses.</a:t>
            </a:r>
          </a:p>
          <a:p>
            <a:pPr marL="0" marR="0" lvl="0" indent="0" algn="l" defTabSz="914400" rtl="0" eaLnBrk="1" fontAlgn="auto" latinLnBrk="0" hangingPunct="1">
              <a:lnSpc>
                <a:spcPts val="1800"/>
              </a:lnSpc>
              <a:spcBef>
                <a:spcPts val="1000"/>
              </a:spcBef>
              <a:spcAft>
                <a:spcPts val="0"/>
              </a:spcAft>
              <a:buClrTx/>
              <a:buSzTx/>
              <a:buFont typeface="Arial" panose="020B0604020202020204" pitchFamily="34" charset="0"/>
              <a:buNone/>
              <a:tabLst/>
              <a:defRPr/>
            </a:pPr>
            <a:endPar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mn-ea"/>
            </a:endParaRPr>
          </a:p>
          <a:p>
            <a:pPr marL="184150" marR="0" lvl="0" indent="-184150" algn="l" defTabSz="914400" rtl="0" eaLnBrk="1" fontAlgn="auto" latinLnBrk="0" hangingPunct="1">
              <a:lnSpc>
                <a:spcPts val="1800"/>
              </a:lnSpc>
              <a:spcBef>
                <a:spcPts val="1000"/>
              </a:spcBef>
              <a:spcAft>
                <a:spcPts val="0"/>
              </a:spcAft>
              <a:buClrTx/>
              <a:buSzTx/>
              <a:buFont typeface="Arial" panose="020B0604020202020204" pitchFamily="34" charset="0"/>
              <a:buChar char="•"/>
              <a:tabLst/>
              <a:defRPr/>
            </a:pPr>
            <a:endPar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mn-ea"/>
            </a:endParaRPr>
          </a:p>
          <a:p>
            <a:pPr marL="184150" marR="0" lvl="0" indent="-184150" algn="l" defTabSz="914400" rtl="0" eaLnBrk="1" fontAlgn="auto" latinLnBrk="0" hangingPunct="1">
              <a:lnSpc>
                <a:spcPts val="1800"/>
              </a:lnSpc>
              <a:spcBef>
                <a:spcPts val="1000"/>
              </a:spcBef>
              <a:spcAft>
                <a:spcPts val="0"/>
              </a:spcAft>
              <a:buClrTx/>
              <a:buSzTx/>
              <a:buFont typeface="Arial" panose="020B0604020202020204" pitchFamily="34" charset="0"/>
              <a:buChar char="•"/>
              <a:tabLst/>
              <a:defRPr/>
            </a:pPr>
            <a:endPar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mn-ea"/>
            </a:endParaRPr>
          </a:p>
          <a:p>
            <a:pPr marL="184150" marR="0" lvl="0" indent="-184150" algn="l" defTabSz="914400" rtl="0" eaLnBrk="1" fontAlgn="auto" latinLnBrk="0" hangingPunct="1">
              <a:lnSpc>
                <a:spcPts val="1800"/>
              </a:lnSpc>
              <a:spcBef>
                <a:spcPts val="1000"/>
              </a:spcBef>
              <a:spcAft>
                <a:spcPts val="0"/>
              </a:spcAft>
              <a:buClrTx/>
              <a:buSzTx/>
              <a:buFont typeface="Arial" panose="020B0604020202020204" pitchFamily="34" charset="0"/>
              <a:buChar char="•"/>
              <a:tabLst/>
              <a:defRPr/>
            </a:pPr>
            <a:endPar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mn-ea"/>
            </a:endParaRPr>
          </a:p>
          <a:p>
            <a:pPr marL="184150" marR="0" lvl="0" indent="-184150" algn="l" defTabSz="914400" rtl="0" eaLnBrk="1" fontAlgn="auto" latinLnBrk="0" hangingPunct="1">
              <a:lnSpc>
                <a:spcPts val="1800"/>
              </a:lnSpc>
              <a:spcBef>
                <a:spcPts val="1000"/>
              </a:spcBef>
              <a:spcAft>
                <a:spcPts val="0"/>
              </a:spcAft>
              <a:buClrTx/>
              <a:buSzTx/>
              <a:buFont typeface="Arial" panose="020B0604020202020204" pitchFamily="34" charset="0"/>
              <a:buChar char="•"/>
              <a:tabLst/>
              <a:defRPr/>
            </a:pPr>
            <a:endPar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mn-ea"/>
            </a:endParaRPr>
          </a:p>
        </p:txBody>
      </p:sp>
    </p:spTree>
    <p:extLst>
      <p:ext uri="{BB962C8B-B14F-4D97-AF65-F5344CB8AC3E}">
        <p14:creationId xmlns:p14="http://schemas.microsoft.com/office/powerpoint/2010/main" val="273534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67BC1B-13FF-1F41-92B6-5DF8732B9DBA}"/>
              </a:ext>
            </a:extLst>
          </p:cNvPr>
          <p:cNvSpPr>
            <a:spLocks noGrp="1"/>
          </p:cNvSpPr>
          <p:nvPr>
            <p:ph type="body" sz="quarter" idx="11"/>
          </p:nvPr>
        </p:nvSpPr>
        <p:spPr>
          <a:xfrm>
            <a:off x="650874" y="2166970"/>
            <a:ext cx="5849939" cy="1562068"/>
          </a:xfrm>
        </p:spPr>
        <p:txBody>
          <a:bodyPr/>
          <a:lstStyle/>
          <a:p>
            <a:pPr>
              <a:lnSpc>
                <a:spcPct val="110000"/>
              </a:lnSpc>
            </a:pPr>
            <a:r>
              <a:rPr lang="en-US" dirty="0"/>
              <a:t>Quick overview of design principles and some simple cheats you can use to make your slides resonate with your audience.</a:t>
            </a:r>
          </a:p>
        </p:txBody>
      </p:sp>
      <p:sp>
        <p:nvSpPr>
          <p:cNvPr id="4" name="Text Placeholder 3">
            <a:extLst>
              <a:ext uri="{FF2B5EF4-FFF2-40B4-BE49-F238E27FC236}">
                <a16:creationId xmlns:a16="http://schemas.microsoft.com/office/drawing/2014/main" id="{679FF9A7-2811-6D40-A36A-F6F4C4D36FC1}"/>
              </a:ext>
            </a:extLst>
          </p:cNvPr>
          <p:cNvSpPr>
            <a:spLocks noGrp="1"/>
          </p:cNvSpPr>
          <p:nvPr>
            <p:ph type="body" sz="quarter" idx="10"/>
          </p:nvPr>
        </p:nvSpPr>
        <p:spPr/>
        <p:txBody>
          <a:bodyPr/>
          <a:lstStyle/>
          <a:p>
            <a:r>
              <a:rPr lang="en-US" dirty="0"/>
              <a:t>Design Best Practices</a:t>
            </a:r>
          </a:p>
        </p:txBody>
      </p:sp>
    </p:spTree>
    <p:extLst>
      <p:ext uri="{BB962C8B-B14F-4D97-AF65-F5344CB8AC3E}">
        <p14:creationId xmlns:p14="http://schemas.microsoft.com/office/powerpoint/2010/main" val="2264473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A82DDAF-7E63-314D-A77A-10058488C653}"/>
              </a:ext>
            </a:extLst>
          </p:cNvPr>
          <p:cNvSpPr/>
          <p:nvPr/>
        </p:nvSpPr>
        <p:spPr>
          <a:xfrm>
            <a:off x="4828032" y="0"/>
            <a:ext cx="7365556" cy="6858000"/>
          </a:xfrm>
          <a:prstGeom prst="rect">
            <a:avLst/>
          </a:prstGeom>
          <a:gradFill>
            <a:gsLst>
              <a:gs pos="15000">
                <a:schemeClr val="bg1"/>
              </a:gs>
              <a:gs pos="85000">
                <a:schemeClr val="bg1">
                  <a:lumMod val="85000"/>
                  <a:alpha val="6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A8BFC59A-C0D9-2848-AB8D-5B5C8E97041D}"/>
              </a:ext>
            </a:extLst>
          </p:cNvPr>
          <p:cNvSpPr>
            <a:spLocks noGrp="1"/>
          </p:cNvSpPr>
          <p:nvPr>
            <p:ph type="title"/>
          </p:nvPr>
        </p:nvSpPr>
        <p:spPr>
          <a:xfrm>
            <a:off x="354106" y="639748"/>
            <a:ext cx="3522950" cy="1835227"/>
          </a:xfrm>
        </p:spPr>
        <p:txBody>
          <a:bodyPr/>
          <a:lstStyle/>
          <a:p>
            <a:r>
              <a:rPr lang="en-CA" sz="4000" dirty="0"/>
              <a:t>Slide design: </a:t>
            </a:r>
            <a:br>
              <a:rPr lang="en-CA" sz="4000" dirty="0"/>
            </a:br>
            <a:r>
              <a:rPr lang="en-CA" sz="4000" dirty="0"/>
              <a:t>best practice</a:t>
            </a:r>
            <a:endParaRPr lang="en-US" sz="4000" dirty="0"/>
          </a:p>
        </p:txBody>
      </p:sp>
      <p:graphicFrame>
        <p:nvGraphicFramePr>
          <p:cNvPr id="14" name="Table 13">
            <a:extLst>
              <a:ext uri="{FF2B5EF4-FFF2-40B4-BE49-F238E27FC236}">
                <a16:creationId xmlns:a16="http://schemas.microsoft.com/office/drawing/2014/main" id="{92B7E2C3-051D-A846-8511-19C73F3EFFB5}"/>
              </a:ext>
            </a:extLst>
          </p:cNvPr>
          <p:cNvGraphicFramePr>
            <a:graphicFrameLocks noGrp="1"/>
          </p:cNvGraphicFramePr>
          <p:nvPr>
            <p:extLst>
              <p:ext uri="{D42A27DB-BD31-4B8C-83A1-F6EECF244321}">
                <p14:modId xmlns:p14="http://schemas.microsoft.com/office/powerpoint/2010/main" val="3130866500"/>
              </p:ext>
            </p:extLst>
          </p:nvPr>
        </p:nvGraphicFramePr>
        <p:xfrm>
          <a:off x="4954334" y="719328"/>
          <a:ext cx="6388608" cy="5400461"/>
        </p:xfrm>
        <a:graphic>
          <a:graphicData uri="http://schemas.openxmlformats.org/drawingml/2006/table">
            <a:tbl>
              <a:tblPr firstRow="1" bandRow="1">
                <a:tableStyleId>{5C22544A-7EE6-4342-B048-85BDC9FD1C3A}</a:tableStyleId>
              </a:tblPr>
              <a:tblGrid>
                <a:gridCol w="890016">
                  <a:extLst>
                    <a:ext uri="{9D8B030D-6E8A-4147-A177-3AD203B41FA5}">
                      <a16:colId xmlns:a16="http://schemas.microsoft.com/office/drawing/2014/main" val="969920913"/>
                    </a:ext>
                  </a:extLst>
                </a:gridCol>
                <a:gridCol w="5498592">
                  <a:extLst>
                    <a:ext uri="{9D8B030D-6E8A-4147-A177-3AD203B41FA5}">
                      <a16:colId xmlns:a16="http://schemas.microsoft.com/office/drawing/2014/main" val="319046751"/>
                    </a:ext>
                  </a:extLst>
                </a:gridCol>
              </a:tblGrid>
              <a:tr h="788615">
                <a:tc>
                  <a:txBody>
                    <a:bodyPr/>
                    <a:lstStyle/>
                    <a:p>
                      <a:pPr algn="ctr"/>
                      <a:r>
                        <a:rPr lang="en-US" sz="4000" b="0" i="0">
                          <a:solidFill>
                            <a:srgbClr val="2576B7"/>
                          </a:solidFill>
                          <a:latin typeface="Montserrat Light" pitchFamily="2" charset="77"/>
                        </a:rPr>
                        <a:t>1</a:t>
                      </a:r>
                    </a:p>
                  </a:txBody>
                  <a:tcPr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800" b="1" i="0" dirty="0">
                          <a:solidFill>
                            <a:srgbClr val="000000"/>
                          </a:solidFill>
                          <a:latin typeface="Roboto Condensed Light" panose="02000000000000000000" pitchFamily="2" charset="0"/>
                          <a:ea typeface="Roboto Condensed Light" panose="02000000000000000000" pitchFamily="2" charset="0"/>
                        </a:rPr>
                        <a:t>Easy to Read</a:t>
                      </a:r>
                    </a:p>
                    <a:p>
                      <a:r>
                        <a:rPr lang="en-US" sz="1400" b="0" i="0" dirty="0">
                          <a:solidFill>
                            <a:srgbClr val="000000"/>
                          </a:solidFill>
                          <a:latin typeface="Roboto Condensed Light" panose="02000000000000000000" pitchFamily="2" charset="0"/>
                          <a:ea typeface="Roboto Condensed Light" panose="02000000000000000000" pitchFamily="2" charset="0"/>
                        </a:rPr>
                        <a:t>Assume the reader is tight on time. If a slide looks overwhelming and not skim-able, the reader will close the document.</a:t>
                      </a:r>
                    </a:p>
                  </a:txBody>
                  <a:tcPr anchor="ctr">
                    <a:lnL w="12700" cmpd="sng">
                      <a:noFill/>
                    </a:lnL>
                    <a:lnR w="12700" cmpd="sng">
                      <a:noFill/>
                    </a:lnR>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02905411"/>
                  </a:ext>
                </a:extLst>
              </a:tr>
              <a:tr h="1117203">
                <a:tc>
                  <a:txBody>
                    <a:bodyPr/>
                    <a:lstStyle/>
                    <a:p>
                      <a:pPr algn="ctr"/>
                      <a:r>
                        <a:rPr lang="en-US" sz="4000" b="0" i="0">
                          <a:solidFill>
                            <a:srgbClr val="2576B7"/>
                          </a:solidFill>
                          <a:latin typeface="Montserrat Light" pitchFamily="2" charset="77"/>
                        </a:rPr>
                        <a:t>2</a:t>
                      </a:r>
                    </a:p>
                  </a:txBody>
                  <a:tcPr anchor="ctr">
                    <a:lnL w="3175"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800" b="1" i="0" dirty="0">
                          <a:solidFill>
                            <a:srgbClr val="000000"/>
                          </a:solidFill>
                          <a:latin typeface="Roboto Condensed Light" panose="02000000000000000000" pitchFamily="2" charset="0"/>
                          <a:ea typeface="Roboto Condensed Light" panose="02000000000000000000" pitchFamily="2" charset="0"/>
                        </a:rPr>
                        <a:t>Concise and Clear</a:t>
                      </a:r>
                    </a:p>
                    <a:p>
                      <a:r>
                        <a:rPr lang="en-US" sz="1400" b="0" i="0" dirty="0">
                          <a:solidFill>
                            <a:srgbClr val="000000"/>
                          </a:solidFill>
                          <a:latin typeface="Roboto Condensed Light" panose="02000000000000000000" pitchFamily="2" charset="0"/>
                          <a:ea typeface="Roboto Condensed Light" panose="02000000000000000000" pitchFamily="2" charset="0"/>
                        </a:rPr>
                        <a:t>Less words = more skim-able. </a:t>
                      </a: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8314962"/>
                  </a:ext>
                </a:extLst>
              </a:tr>
              <a:tr h="788615">
                <a:tc>
                  <a:txBody>
                    <a:bodyPr/>
                    <a:lstStyle/>
                    <a:p>
                      <a:pPr algn="ctr"/>
                      <a:r>
                        <a:rPr lang="en-US" sz="4000" b="0" i="0">
                          <a:solidFill>
                            <a:srgbClr val="2576B7"/>
                          </a:solidFill>
                          <a:latin typeface="Montserrat Light" pitchFamily="2" charset="77"/>
                        </a:rPr>
                        <a:t>3</a:t>
                      </a:r>
                    </a:p>
                  </a:txBody>
                  <a:tcPr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800" b="1" i="0" dirty="0">
                          <a:solidFill>
                            <a:srgbClr val="000000"/>
                          </a:solidFill>
                          <a:latin typeface="Roboto Condensed Light" panose="02000000000000000000" pitchFamily="2" charset="0"/>
                          <a:ea typeface="Roboto Condensed Light" panose="02000000000000000000" pitchFamily="2" charset="0"/>
                        </a:rPr>
                        <a:t>Memorable</a:t>
                      </a:r>
                    </a:p>
                    <a:p>
                      <a:r>
                        <a:rPr lang="en-US" sz="1400" b="0" i="0" dirty="0">
                          <a:solidFill>
                            <a:srgbClr val="000000"/>
                          </a:solidFill>
                          <a:latin typeface="Roboto Condensed Light" panose="02000000000000000000" pitchFamily="2" charset="0"/>
                          <a:ea typeface="Roboto Condensed Light" panose="02000000000000000000" pitchFamily="2" charset="0"/>
                        </a:rPr>
                        <a:t>Use graphics and visuals or pithy quotes whenever you can do so appropriately.</a:t>
                      </a: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2133729328"/>
                  </a:ext>
                </a:extLst>
              </a:tr>
              <a:tr h="788615">
                <a:tc>
                  <a:txBody>
                    <a:bodyPr/>
                    <a:lstStyle/>
                    <a:p>
                      <a:pPr algn="ctr"/>
                      <a:r>
                        <a:rPr lang="en-US" sz="4000" b="0" i="0">
                          <a:solidFill>
                            <a:srgbClr val="2576B7"/>
                          </a:solidFill>
                          <a:latin typeface="Montserrat Light" pitchFamily="2" charset="77"/>
                        </a:rPr>
                        <a:t>4</a:t>
                      </a:r>
                    </a:p>
                  </a:txBody>
                  <a:tcPr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800" b="1" i="0" dirty="0">
                          <a:solidFill>
                            <a:srgbClr val="000000"/>
                          </a:solidFill>
                          <a:latin typeface="Roboto Condensed Light" panose="02000000000000000000" pitchFamily="2" charset="0"/>
                          <a:ea typeface="Roboto Condensed Light" panose="02000000000000000000" pitchFamily="2" charset="0"/>
                        </a:rPr>
                        <a:t>Horizontal Logic </a:t>
                      </a:r>
                    </a:p>
                    <a:p>
                      <a:r>
                        <a:rPr lang="en-US" sz="1400" b="0" i="0" dirty="0">
                          <a:solidFill>
                            <a:srgbClr val="000000"/>
                          </a:solidFill>
                          <a:latin typeface="Roboto Condensed Light" panose="02000000000000000000" pitchFamily="2" charset="0"/>
                          <a:ea typeface="Roboto Condensed Light" panose="02000000000000000000" pitchFamily="2" charset="0"/>
                        </a:rPr>
                        <a:t>Good horizontal logic will have slide titles that cascade into a story, with no holes or gaps.</a:t>
                      </a:r>
                    </a:p>
                  </a:txBody>
                  <a:tcPr anchor="ctr">
                    <a:lnL w="12700" cmpd="sng">
                      <a:noFill/>
                    </a:lnL>
                    <a:lnR w="12700" cmpd="sng">
                      <a:noFill/>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28151919"/>
                  </a:ext>
                </a:extLst>
              </a:tr>
              <a:tr h="1117203">
                <a:tc>
                  <a:txBody>
                    <a:bodyPr/>
                    <a:lstStyle/>
                    <a:p>
                      <a:pPr algn="ctr"/>
                      <a:r>
                        <a:rPr lang="en-US" sz="4000" b="0" i="0">
                          <a:solidFill>
                            <a:srgbClr val="2576B7"/>
                          </a:solidFill>
                          <a:latin typeface="Montserrat Light" pitchFamily="2" charset="77"/>
                        </a:rPr>
                        <a:t>5</a:t>
                      </a:r>
                    </a:p>
                  </a:txBody>
                  <a:tcPr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800" b="1" i="0" dirty="0">
                          <a:solidFill>
                            <a:srgbClr val="000000"/>
                          </a:solidFill>
                          <a:latin typeface="Roboto Condensed Light" panose="02000000000000000000" pitchFamily="2" charset="0"/>
                          <a:ea typeface="Roboto Condensed Light" panose="02000000000000000000" pitchFamily="2" charset="0"/>
                        </a:rPr>
                        <a:t>Vertical Logic </a:t>
                      </a:r>
                    </a:p>
                    <a:p>
                      <a:r>
                        <a:rPr lang="en-US" sz="1400" b="0" i="0" dirty="0">
                          <a:solidFill>
                            <a:srgbClr val="000000"/>
                          </a:solidFill>
                          <a:latin typeface="Roboto Condensed Light" panose="02000000000000000000" pitchFamily="2" charset="0"/>
                          <a:ea typeface="Roboto Condensed Light" panose="02000000000000000000" pitchFamily="2" charset="0"/>
                        </a:rPr>
                        <a:t>People usually read from left to right, top to bottom, or in a “Z” pattern. Make sure your slide has an intuitive flow of content.</a:t>
                      </a: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50892230"/>
                  </a:ext>
                </a:extLst>
              </a:tr>
              <a:tr h="788615">
                <a:tc>
                  <a:txBody>
                    <a:bodyPr/>
                    <a:lstStyle/>
                    <a:p>
                      <a:pPr algn="ctr"/>
                      <a:r>
                        <a:rPr lang="en-US" sz="4000" b="0" i="0">
                          <a:solidFill>
                            <a:srgbClr val="2576B7"/>
                          </a:solidFill>
                          <a:latin typeface="Montserrat Light" pitchFamily="2" charset="77"/>
                        </a:rPr>
                        <a:t>6</a:t>
                      </a:r>
                    </a:p>
                  </a:txBody>
                  <a:tcPr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800" b="1" i="0" dirty="0">
                          <a:solidFill>
                            <a:srgbClr val="000000"/>
                          </a:solidFill>
                          <a:latin typeface="Roboto Condensed Light" panose="02000000000000000000" pitchFamily="2" charset="0"/>
                          <a:ea typeface="Roboto Condensed Light" panose="02000000000000000000" pitchFamily="2" charset="0"/>
                        </a:rPr>
                        <a:t>Aesthetics </a:t>
                      </a:r>
                    </a:p>
                    <a:p>
                      <a:r>
                        <a:rPr lang="en-US" sz="1400" b="0" i="0" dirty="0">
                          <a:solidFill>
                            <a:srgbClr val="000000"/>
                          </a:solidFill>
                          <a:latin typeface="Roboto Condensed Light" panose="02000000000000000000" pitchFamily="2" charset="0"/>
                          <a:ea typeface="Roboto Condensed Light" panose="02000000000000000000" pitchFamily="2" charset="0"/>
                        </a:rPr>
                        <a:t>People like looking at visually appealing slides, but make sure your attempts of visual appeal do not detract from the content.</a:t>
                      </a: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noFill/>
                  </a:tcPr>
                </a:tc>
                <a:extLst>
                  <a:ext uri="{0D108BD9-81ED-4DB2-BD59-A6C34878D82A}">
                    <a16:rowId xmlns:a16="http://schemas.microsoft.com/office/drawing/2014/main" val="2783217523"/>
                  </a:ext>
                </a:extLst>
              </a:tr>
            </a:tbl>
          </a:graphicData>
        </a:graphic>
      </p:graphicFrame>
    </p:spTree>
    <p:extLst>
      <p:ext uri="{BB962C8B-B14F-4D97-AF65-F5344CB8AC3E}">
        <p14:creationId xmlns:p14="http://schemas.microsoft.com/office/powerpoint/2010/main" val="104264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54E11E86-D9DA-AE4D-B84A-5F86B24F0B36}"/>
              </a:ext>
            </a:extLst>
          </p:cNvPr>
          <p:cNvSpPr>
            <a:spLocks noGrp="1"/>
          </p:cNvSpPr>
          <p:nvPr>
            <p:ph type="title"/>
          </p:nvPr>
        </p:nvSpPr>
        <p:spPr>
          <a:xfrm>
            <a:off x="354106" y="530022"/>
            <a:ext cx="11080918" cy="829222"/>
          </a:xfrm>
        </p:spPr>
        <p:txBody>
          <a:bodyPr/>
          <a:lstStyle/>
          <a:p>
            <a:r>
              <a:rPr lang="en-CA" dirty="0"/>
              <a:t>Your presentation must have a logical flow</a:t>
            </a:r>
          </a:p>
        </p:txBody>
      </p:sp>
      <p:graphicFrame>
        <p:nvGraphicFramePr>
          <p:cNvPr id="47" name="Table 46">
            <a:extLst>
              <a:ext uri="{FF2B5EF4-FFF2-40B4-BE49-F238E27FC236}">
                <a16:creationId xmlns:a16="http://schemas.microsoft.com/office/drawing/2014/main" id="{60E3F78E-0A40-42F5-95CE-5D00686D4C4E}"/>
              </a:ext>
            </a:extLst>
          </p:cNvPr>
          <p:cNvGraphicFramePr>
            <a:graphicFrameLocks noGrp="1"/>
          </p:cNvGraphicFramePr>
          <p:nvPr>
            <p:extLst>
              <p:ext uri="{D42A27DB-BD31-4B8C-83A1-F6EECF244321}">
                <p14:modId xmlns:p14="http://schemas.microsoft.com/office/powerpoint/2010/main" val="118243328"/>
              </p:ext>
            </p:extLst>
          </p:nvPr>
        </p:nvGraphicFramePr>
        <p:xfrm>
          <a:off x="371474" y="1900502"/>
          <a:ext cx="11450640" cy="3998245"/>
        </p:xfrm>
        <a:graphic>
          <a:graphicData uri="http://schemas.openxmlformats.org/drawingml/2006/table">
            <a:tbl>
              <a:tblPr firstRow="1" bandRow="1">
                <a:tableStyleId>{5C22544A-7EE6-4342-B048-85BDC9FD1C3A}</a:tableStyleId>
              </a:tblPr>
              <a:tblGrid>
                <a:gridCol w="5700714">
                  <a:extLst>
                    <a:ext uri="{9D8B030D-6E8A-4147-A177-3AD203B41FA5}">
                      <a16:colId xmlns:a16="http://schemas.microsoft.com/office/drawing/2014/main" val="2500794229"/>
                    </a:ext>
                  </a:extLst>
                </a:gridCol>
                <a:gridCol w="5749926">
                  <a:extLst>
                    <a:ext uri="{9D8B030D-6E8A-4147-A177-3AD203B41FA5}">
                      <a16:colId xmlns:a16="http://schemas.microsoft.com/office/drawing/2014/main" val="1791260046"/>
                    </a:ext>
                  </a:extLst>
                </a:gridCol>
              </a:tblGrid>
              <a:tr h="714111">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2400" b="0" i="0" spc="6" dirty="0">
                          <a:solidFill>
                            <a:srgbClr val="2576B7"/>
                          </a:solidFill>
                          <a:latin typeface="Montserrat SemiBold" pitchFamily="2" charset="77"/>
                          <a:cs typeface="Arial" panose="020B0604020202020204" pitchFamily="34" charset="0"/>
                        </a:rPr>
                        <a:t>Horizontal Logic</a:t>
                      </a: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0" i="0" spc="6" dirty="0">
                          <a:solidFill>
                            <a:srgbClr val="2576B7"/>
                          </a:solidFill>
                          <a:latin typeface="Montserrat SemiBold" pitchFamily="2" charset="77"/>
                          <a:cs typeface="Arial" panose="020B0604020202020204" pitchFamily="34" charset="0"/>
                        </a:rPr>
                        <a:t>Vertical Logic</a:t>
                      </a:r>
                      <a:endParaRPr lang="en-US" sz="2400" b="0" i="0" spc="6"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2052837071"/>
                  </a:ext>
                </a:extLst>
              </a:tr>
              <a:tr h="2819277">
                <a:tc>
                  <a:txBody>
                    <a:bodyPr/>
                    <a:lstStyle/>
                    <a:p>
                      <a:pPr marL="184150" indent="-184150" algn="l" defTabSz="914400" rtl="0" eaLnBrk="1" latinLnBrk="0" hangingPunct="1">
                        <a:lnSpc>
                          <a:spcPct val="110000"/>
                        </a:lnSpc>
                        <a:spcBef>
                          <a:spcPts val="1000"/>
                        </a:spcBef>
                        <a:buFont typeface="Arial" panose="020B0604020202020204" pitchFamily="34" charset="0"/>
                        <a:buChar char="•"/>
                      </a:pPr>
                      <a:r>
                        <a:rPr lang="en-US" sz="2400" b="0" i="0" kern="1200" dirty="0">
                          <a:solidFill>
                            <a:srgbClr val="000000"/>
                          </a:solidFill>
                          <a:latin typeface="Roboto Condensed Light" panose="02000000000000000000" pitchFamily="2" charset="0"/>
                          <a:ea typeface="+mn-ea"/>
                          <a:cs typeface="+mn-cs"/>
                        </a:rPr>
                        <a:t>Horizontal logic should tell a story. </a:t>
                      </a:r>
                    </a:p>
                    <a:p>
                      <a:pPr marL="184150" indent="-184150" algn="l" defTabSz="914400" rtl="0" eaLnBrk="1" latinLnBrk="0" hangingPunct="1">
                        <a:lnSpc>
                          <a:spcPct val="110000"/>
                        </a:lnSpc>
                        <a:spcBef>
                          <a:spcPts val="1000"/>
                        </a:spcBef>
                        <a:buFont typeface="Arial" panose="020B0604020202020204" pitchFamily="34" charset="0"/>
                        <a:buChar char="•"/>
                      </a:pPr>
                      <a:r>
                        <a:rPr lang="en-US" sz="2400" b="0" i="0" kern="1200" dirty="0">
                          <a:solidFill>
                            <a:srgbClr val="000000"/>
                          </a:solidFill>
                          <a:latin typeface="Roboto Condensed Light" panose="02000000000000000000" pitchFamily="2" charset="0"/>
                          <a:ea typeface="+mn-ea"/>
                          <a:cs typeface="+mn-cs"/>
                        </a:rPr>
                        <a:t>When slide titles are read in a cascading manner, they will tell a logical and smooth story.</a:t>
                      </a:r>
                    </a:p>
                    <a:p>
                      <a:pPr marL="184150" indent="-184150" algn="l" defTabSz="914400" rtl="0" eaLnBrk="1" latinLnBrk="0" hangingPunct="1">
                        <a:lnSpc>
                          <a:spcPct val="110000"/>
                        </a:lnSpc>
                        <a:spcBef>
                          <a:spcPts val="1000"/>
                        </a:spcBef>
                        <a:buFont typeface="Arial" panose="020B0604020202020204" pitchFamily="34" charset="0"/>
                        <a:buChar char="•"/>
                      </a:pPr>
                      <a:r>
                        <a:rPr lang="en-US" sz="2400" b="0" i="0" kern="1200" dirty="0">
                          <a:solidFill>
                            <a:srgbClr val="000000"/>
                          </a:solidFill>
                          <a:latin typeface="Roboto Condensed Light" panose="02000000000000000000" pitchFamily="2" charset="0"/>
                          <a:ea typeface="+mn-ea"/>
                          <a:cs typeface="+mn-cs"/>
                        </a:rPr>
                        <a:t>Title &amp; tagline = thesis (best insight).</a:t>
                      </a:r>
                    </a:p>
                    <a:p>
                      <a:pPr marL="184150" indent="-184150" algn="l" defTabSz="914400" rtl="0" eaLnBrk="1" latinLnBrk="0" hangingPunct="1">
                        <a:lnSpc>
                          <a:spcPct val="110000"/>
                        </a:lnSpc>
                        <a:spcBef>
                          <a:spcPts val="1000"/>
                        </a:spcBef>
                        <a:buFont typeface="Arial" panose="020B0604020202020204" pitchFamily="34" charset="0"/>
                        <a:buChar char="•"/>
                      </a:pPr>
                      <a:endParaRPr lang="en-US" sz="1800" b="0" i="0" kern="1200" dirty="0">
                        <a:solidFill>
                          <a:srgbClr val="000000"/>
                        </a:solidFill>
                        <a:latin typeface="Roboto Condensed Light" panose="02000000000000000000" pitchFamily="2" charset="0"/>
                        <a:ea typeface="+mn-ea"/>
                        <a:cs typeface="+mn-cs"/>
                      </a:endParaRPr>
                    </a:p>
                    <a:p>
                      <a:pPr marL="184150" indent="-184150" algn="l" defTabSz="914400" rtl="0" eaLnBrk="1" latinLnBrk="0" hangingPunct="1">
                        <a:lnSpc>
                          <a:spcPct val="110000"/>
                        </a:lnSpc>
                        <a:spcBef>
                          <a:spcPts val="1000"/>
                        </a:spcBef>
                        <a:buFont typeface="Arial" panose="020B0604020202020204" pitchFamily="34" charset="0"/>
                        <a:buChar char="•"/>
                      </a:pPr>
                      <a:endParaRPr lang="en-US" sz="1800" b="0" i="0" kern="1200" dirty="0">
                        <a:solidFill>
                          <a:srgbClr val="000000"/>
                        </a:solidFill>
                        <a:latin typeface="Roboto Condensed Light" panose="02000000000000000000" pitchFamily="2" charset="0"/>
                        <a:ea typeface="+mn-ea"/>
                        <a:cs typeface="+mn-cs"/>
                      </a:endParaRP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184150" indent="-184150" algn="l" defTabSz="914400" rtl="0" eaLnBrk="1" latinLnBrk="0" hangingPunct="1">
                        <a:lnSpc>
                          <a:spcPct val="110000"/>
                        </a:lnSpc>
                        <a:spcBef>
                          <a:spcPts val="1000"/>
                        </a:spcBef>
                        <a:buFont typeface="Arial" panose="020B0604020202020204" pitchFamily="34" charset="0"/>
                        <a:buChar char="•"/>
                      </a:pPr>
                      <a:r>
                        <a:rPr lang="en-US" sz="2400" b="0" i="0" kern="1200" dirty="0">
                          <a:solidFill>
                            <a:srgbClr val="000000"/>
                          </a:solidFill>
                          <a:latin typeface="Roboto Condensed Light" panose="02000000000000000000" pitchFamily="2" charset="0"/>
                          <a:ea typeface="+mn-ea"/>
                          <a:cs typeface="+mn-cs"/>
                        </a:rPr>
                        <a:t>Vertical logic should be intuitive.</a:t>
                      </a:r>
                    </a:p>
                    <a:p>
                      <a:pPr marL="184150" indent="-184150" algn="l" defTabSz="914400" rtl="0" eaLnBrk="1" latinLnBrk="0" hangingPunct="1">
                        <a:lnSpc>
                          <a:spcPct val="110000"/>
                        </a:lnSpc>
                        <a:spcBef>
                          <a:spcPts val="1000"/>
                        </a:spcBef>
                        <a:buFont typeface="Arial" panose="020B0604020202020204" pitchFamily="34" charset="0"/>
                        <a:buChar char="•"/>
                      </a:pPr>
                      <a:r>
                        <a:rPr lang="en-US" sz="2400" b="0" i="0" kern="1200" dirty="0">
                          <a:solidFill>
                            <a:srgbClr val="000000"/>
                          </a:solidFill>
                          <a:latin typeface="Roboto Condensed Light" panose="02000000000000000000" pitchFamily="2" charset="0"/>
                          <a:ea typeface="+mn-ea"/>
                          <a:cs typeface="+mn-cs"/>
                        </a:rPr>
                        <a:t>Each step must support the title.</a:t>
                      </a:r>
                    </a:p>
                    <a:p>
                      <a:pPr marL="184150" indent="-184150" algn="l" defTabSz="914400" rtl="0" eaLnBrk="1" latinLnBrk="0" hangingPunct="1">
                        <a:lnSpc>
                          <a:spcPct val="110000"/>
                        </a:lnSpc>
                        <a:spcBef>
                          <a:spcPts val="1000"/>
                        </a:spcBef>
                        <a:buFont typeface="Arial" panose="020B0604020202020204" pitchFamily="34" charset="0"/>
                        <a:buChar char="•"/>
                      </a:pPr>
                      <a:r>
                        <a:rPr lang="en-US" sz="2400" b="0" i="0" kern="1200" dirty="0">
                          <a:solidFill>
                            <a:srgbClr val="000000"/>
                          </a:solidFill>
                          <a:latin typeface="Roboto Condensed Light" panose="02000000000000000000" pitchFamily="2" charset="0"/>
                          <a:ea typeface="+mn-ea"/>
                          <a:cs typeface="+mn-cs"/>
                        </a:rPr>
                        <a:t>The content you intend to include within each slide is directly applicable to the slide title.</a:t>
                      </a:r>
                    </a:p>
                    <a:p>
                      <a:pPr marL="184150" indent="-184150" algn="l" defTabSz="914400" rtl="0" eaLnBrk="1" latinLnBrk="0" hangingPunct="1">
                        <a:lnSpc>
                          <a:spcPct val="110000"/>
                        </a:lnSpc>
                        <a:spcBef>
                          <a:spcPts val="1000"/>
                        </a:spcBef>
                        <a:buFont typeface="Arial" panose="020B0604020202020204" pitchFamily="34" charset="0"/>
                        <a:buChar char="•"/>
                      </a:pPr>
                      <a:r>
                        <a:rPr lang="en-US" sz="2400" b="0" i="0" kern="1200" dirty="0">
                          <a:solidFill>
                            <a:srgbClr val="000000"/>
                          </a:solidFill>
                          <a:latin typeface="Roboto Condensed Light" panose="02000000000000000000" pitchFamily="2" charset="0"/>
                          <a:ea typeface="+mn-ea"/>
                          <a:cs typeface="+mn-cs"/>
                        </a:rPr>
                        <a:t>One main point per slide.</a:t>
                      </a:r>
                    </a:p>
                    <a:p>
                      <a:pPr marL="184150" indent="-184150" algn="l" defTabSz="914400" rtl="0" eaLnBrk="1" latinLnBrk="0" hangingPunct="1">
                        <a:lnSpc>
                          <a:spcPct val="110000"/>
                        </a:lnSpc>
                        <a:spcBef>
                          <a:spcPts val="1000"/>
                        </a:spcBef>
                        <a:buFont typeface="Arial" panose="020B0604020202020204" pitchFamily="34" charset="0"/>
                        <a:buChar char="•"/>
                      </a:pPr>
                      <a:endParaRPr lang="en-US" sz="2400" b="0" i="0" kern="1200" dirty="0">
                        <a:solidFill>
                          <a:srgbClr val="000000"/>
                        </a:solidFill>
                        <a:latin typeface="Roboto Condensed Light" panose="02000000000000000000" pitchFamily="2" charset="0"/>
                        <a:ea typeface="+mn-ea"/>
                        <a:cs typeface="+mn-cs"/>
                      </a:endParaRP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106570360"/>
                  </a:ext>
                </a:extLst>
              </a:tr>
            </a:tbl>
          </a:graphicData>
        </a:graphic>
      </p:graphicFrame>
    </p:spTree>
    <p:extLst>
      <p:ext uri="{BB962C8B-B14F-4D97-AF65-F5344CB8AC3E}">
        <p14:creationId xmlns:p14="http://schemas.microsoft.com/office/powerpoint/2010/main" val="3837492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0E1619-3DFE-8F4D-B3F0-D432A9862129}"/>
              </a:ext>
            </a:extLst>
          </p:cNvPr>
          <p:cNvSpPr>
            <a:spLocks noGrp="1"/>
          </p:cNvSpPr>
          <p:nvPr>
            <p:ph type="title"/>
          </p:nvPr>
        </p:nvSpPr>
        <p:spPr/>
        <p:txBody>
          <a:bodyPr/>
          <a:lstStyle/>
          <a:p>
            <a:r>
              <a:rPr lang="en-US" dirty="0"/>
              <a:t>Table of Contents</a:t>
            </a:r>
            <a:endParaRPr lang="en-US" i="1" dirty="0"/>
          </a:p>
        </p:txBody>
      </p:sp>
      <p:graphicFrame>
        <p:nvGraphicFramePr>
          <p:cNvPr id="4" name="Table 3">
            <a:extLst>
              <a:ext uri="{FF2B5EF4-FFF2-40B4-BE49-F238E27FC236}">
                <a16:creationId xmlns:a16="http://schemas.microsoft.com/office/drawing/2014/main" id="{F857BBC4-86F5-4511-8169-6D205085A6BA}"/>
              </a:ext>
            </a:extLst>
          </p:cNvPr>
          <p:cNvGraphicFramePr>
            <a:graphicFrameLocks noGrp="1"/>
          </p:cNvGraphicFramePr>
          <p:nvPr>
            <p:extLst>
              <p:ext uri="{D42A27DB-BD31-4B8C-83A1-F6EECF244321}">
                <p14:modId xmlns:p14="http://schemas.microsoft.com/office/powerpoint/2010/main" val="1712361490"/>
              </p:ext>
            </p:extLst>
          </p:nvPr>
        </p:nvGraphicFramePr>
        <p:xfrm>
          <a:off x="3492766" y="1231222"/>
          <a:ext cx="8478554" cy="3503114"/>
        </p:xfrm>
        <a:graphic>
          <a:graphicData uri="http://schemas.openxmlformats.org/drawingml/2006/table">
            <a:tbl>
              <a:tblPr firstRow="1" bandRow="1">
                <a:tableStyleId>{2D5ABB26-0587-4C30-8999-92F81FD0307C}</a:tableStyleId>
              </a:tblPr>
              <a:tblGrid>
                <a:gridCol w="1121919">
                  <a:extLst>
                    <a:ext uri="{9D8B030D-6E8A-4147-A177-3AD203B41FA5}">
                      <a16:colId xmlns:a16="http://schemas.microsoft.com/office/drawing/2014/main" val="3634377809"/>
                    </a:ext>
                  </a:extLst>
                </a:gridCol>
                <a:gridCol w="7356635">
                  <a:extLst>
                    <a:ext uri="{9D8B030D-6E8A-4147-A177-3AD203B41FA5}">
                      <a16:colId xmlns:a16="http://schemas.microsoft.com/office/drawing/2014/main" val="798528030"/>
                    </a:ext>
                  </a:extLst>
                </a:gridCol>
              </a:tblGrid>
              <a:tr h="538940">
                <a:tc>
                  <a:txBody>
                    <a:bodyPr/>
                    <a:lstStyle/>
                    <a:p>
                      <a:r>
                        <a:rPr lang="en-US" b="0" i="0" dirty="0">
                          <a:solidFill>
                            <a:schemeClr val="bg1"/>
                          </a:solidFill>
                          <a:latin typeface="Montserrat Medium" pitchFamily="2" charset="77"/>
                        </a:rPr>
                        <a:t>Section</a:t>
                      </a:r>
                      <a:endParaRPr lang="en-CA" b="0" i="0" dirty="0">
                        <a:solidFill>
                          <a:schemeClr val="bg1"/>
                        </a:solidFill>
                        <a:latin typeface="Montserrat Medium" pitchFamily="2" charset="77"/>
                      </a:endParaRPr>
                    </a:p>
                  </a:txBody>
                  <a:tcPr anchor="ctr">
                    <a:solidFill>
                      <a:srgbClr val="5191C5"/>
                    </a:solidFill>
                  </a:tcPr>
                </a:tc>
                <a:tc>
                  <a:txBody>
                    <a:bodyPr/>
                    <a:lstStyle/>
                    <a:p>
                      <a:r>
                        <a:rPr lang="en-US" b="0" i="0" dirty="0">
                          <a:solidFill>
                            <a:schemeClr val="bg1"/>
                          </a:solidFill>
                          <a:latin typeface="Montserrat Medium" pitchFamily="2" charset="77"/>
                        </a:rPr>
                        <a:t>Title</a:t>
                      </a:r>
                      <a:endParaRPr lang="en-CA" b="0" i="0" dirty="0">
                        <a:solidFill>
                          <a:schemeClr val="bg1"/>
                        </a:solidFill>
                        <a:latin typeface="Montserrat Medium" pitchFamily="2" charset="77"/>
                      </a:endParaRPr>
                    </a:p>
                  </a:txBody>
                  <a:tcPr anchor="ctr">
                    <a:solidFill>
                      <a:srgbClr val="5191C5"/>
                    </a:solidFill>
                  </a:tcPr>
                </a:tc>
                <a:extLst>
                  <a:ext uri="{0D108BD9-81ED-4DB2-BD59-A6C34878D82A}">
                    <a16:rowId xmlns:a16="http://schemas.microsoft.com/office/drawing/2014/main" val="138832508"/>
                  </a:ext>
                </a:extLst>
              </a:tr>
              <a:tr h="494029">
                <a:tc>
                  <a:txBody>
                    <a:bodyPr/>
                    <a:lstStyle/>
                    <a:p>
                      <a:pPr algn="ctr"/>
                      <a:r>
                        <a:rPr lang="en-US" sz="1600" b="0" i="0" dirty="0">
                          <a:solidFill>
                            <a:srgbClr val="000000"/>
                          </a:solidFill>
                          <a:latin typeface="Montserrat Medium" pitchFamily="2" charset="77"/>
                        </a:rPr>
                        <a:t>1</a:t>
                      </a:r>
                      <a:endParaRPr lang="en-CA" sz="1600" b="0" i="0" dirty="0">
                        <a:solidFill>
                          <a:srgbClr val="000000"/>
                        </a:solidFill>
                        <a:latin typeface="Montserrat Medium" pitchFamily="2" charset="77"/>
                      </a:endParaRPr>
                    </a:p>
                  </a:txBody>
                  <a:tcPr/>
                </a:tc>
                <a:tc>
                  <a:txBody>
                    <a:bodyPr/>
                    <a:lstStyle/>
                    <a:p>
                      <a:r>
                        <a:rPr lang="en-US" sz="1600" b="1" dirty="0">
                          <a:latin typeface="Roboto Condensed Light" panose="02000000000000000000" pitchFamily="2" charset="0"/>
                          <a:ea typeface="Roboto Condensed Light" panose="02000000000000000000" pitchFamily="2" charset="0"/>
                        </a:rPr>
                        <a:t>Introduction to the Boardroom Presentation Service </a:t>
                      </a:r>
                      <a:endParaRPr lang="en-CA" sz="1600" b="1" dirty="0">
                        <a:latin typeface="Roboto Condensed Light" panose="02000000000000000000" pitchFamily="2" charset="0"/>
                        <a:ea typeface="Roboto Condensed Light" panose="02000000000000000000" pitchFamily="2" charset="0"/>
                      </a:endParaRPr>
                    </a:p>
                  </a:txBody>
                  <a:tcPr/>
                </a:tc>
                <a:extLst>
                  <a:ext uri="{0D108BD9-81ED-4DB2-BD59-A6C34878D82A}">
                    <a16:rowId xmlns:a16="http://schemas.microsoft.com/office/drawing/2014/main" val="1065662893"/>
                  </a:ext>
                </a:extLst>
              </a:tr>
              <a:tr h="494029">
                <a:tc>
                  <a:txBody>
                    <a:bodyPr/>
                    <a:lstStyle/>
                    <a:p>
                      <a:pPr algn="ctr"/>
                      <a:r>
                        <a:rPr lang="en-US" sz="1600" b="0" i="0" dirty="0">
                          <a:solidFill>
                            <a:srgbClr val="000000"/>
                          </a:solidFill>
                          <a:latin typeface="Montserrat Medium" pitchFamily="2" charset="77"/>
                        </a:rPr>
                        <a:t>2</a:t>
                      </a:r>
                      <a:endParaRPr lang="en-CA" sz="1600" b="0" i="0" dirty="0">
                        <a:solidFill>
                          <a:srgbClr val="000000"/>
                        </a:solidFill>
                        <a:latin typeface="Montserrat Medium" pitchFamily="2" charset="77"/>
                      </a:endParaRPr>
                    </a:p>
                  </a:txBody>
                  <a:tcPr/>
                </a:tc>
                <a:tc>
                  <a:txBody>
                    <a:bodyPr/>
                    <a:lstStyle/>
                    <a:p>
                      <a:r>
                        <a:rPr lang="en-US" sz="1600" b="1" dirty="0">
                          <a:latin typeface="Roboto Condensed Light" panose="02000000000000000000" pitchFamily="2" charset="0"/>
                          <a:ea typeface="Roboto Condensed Light" panose="02000000000000000000" pitchFamily="2" charset="0"/>
                        </a:rPr>
                        <a:t>Understand your Target Audience </a:t>
                      </a:r>
                      <a:endParaRPr lang="en-CA" sz="1600" b="1" dirty="0">
                        <a:latin typeface="Roboto Condensed Light" panose="02000000000000000000" pitchFamily="2" charset="0"/>
                        <a:ea typeface="Roboto Condensed Light" panose="02000000000000000000" pitchFamily="2" charset="0"/>
                      </a:endParaRPr>
                    </a:p>
                  </a:txBody>
                  <a:tcPr/>
                </a:tc>
                <a:extLst>
                  <a:ext uri="{0D108BD9-81ED-4DB2-BD59-A6C34878D82A}">
                    <a16:rowId xmlns:a16="http://schemas.microsoft.com/office/drawing/2014/main" val="4129664077"/>
                  </a:ext>
                </a:extLst>
              </a:tr>
              <a:tr h="494029">
                <a:tc>
                  <a:txBody>
                    <a:bodyPr/>
                    <a:lstStyle/>
                    <a:p>
                      <a:pPr algn="ctr"/>
                      <a:r>
                        <a:rPr lang="en-US" sz="1600" b="0" i="0" dirty="0">
                          <a:solidFill>
                            <a:srgbClr val="000000"/>
                          </a:solidFill>
                          <a:latin typeface="Montserrat Medium" pitchFamily="2" charset="77"/>
                        </a:rPr>
                        <a:t>3</a:t>
                      </a:r>
                      <a:endParaRPr lang="en-CA" sz="1600" b="0" i="0" dirty="0">
                        <a:solidFill>
                          <a:srgbClr val="000000"/>
                        </a:solidFill>
                        <a:latin typeface="Montserrat Medium"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Roboto Condensed Light" panose="02000000000000000000" pitchFamily="2" charset="0"/>
                          <a:ea typeface="Roboto Condensed Light" panose="02000000000000000000" pitchFamily="2" charset="0"/>
                        </a:rPr>
                        <a:t>Tell a good story </a:t>
                      </a:r>
                      <a:endParaRPr lang="en-CA" sz="1600" b="1" dirty="0">
                        <a:latin typeface="Roboto Condensed Light" panose="02000000000000000000" pitchFamily="2" charset="0"/>
                        <a:ea typeface="Roboto Condensed Light" panose="02000000000000000000" pitchFamily="2" charset="0"/>
                      </a:endParaRPr>
                    </a:p>
                  </a:txBody>
                  <a:tcPr/>
                </a:tc>
                <a:extLst>
                  <a:ext uri="{0D108BD9-81ED-4DB2-BD59-A6C34878D82A}">
                    <a16:rowId xmlns:a16="http://schemas.microsoft.com/office/drawing/2014/main" val="3695030899"/>
                  </a:ext>
                </a:extLst>
              </a:tr>
              <a:tr h="494029">
                <a:tc>
                  <a:txBody>
                    <a:bodyPr/>
                    <a:lstStyle/>
                    <a:p>
                      <a:pPr algn="ctr"/>
                      <a:r>
                        <a:rPr lang="en-US" sz="1600" b="0" i="0" dirty="0">
                          <a:solidFill>
                            <a:srgbClr val="000000"/>
                          </a:solidFill>
                          <a:latin typeface="Montserrat Medium" pitchFamily="2" charset="77"/>
                        </a:rPr>
                        <a:t>4</a:t>
                      </a:r>
                      <a:endParaRPr lang="en-CA" sz="1600" b="0" i="0" dirty="0">
                        <a:solidFill>
                          <a:srgbClr val="000000"/>
                        </a:solidFill>
                        <a:latin typeface="Montserrat Medium"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Roboto Condensed Light" panose="02000000000000000000" pitchFamily="2" charset="0"/>
                          <a:ea typeface="Roboto Condensed Light" panose="02000000000000000000" pitchFamily="2" charset="0"/>
                        </a:rPr>
                        <a:t>Build a compelling presentation deck </a:t>
                      </a:r>
                      <a:endParaRPr lang="en-CA" sz="1600" b="1" dirty="0">
                        <a:latin typeface="Roboto Condensed Light" panose="02000000000000000000" pitchFamily="2" charset="0"/>
                        <a:ea typeface="Roboto Condensed Light" panose="02000000000000000000" pitchFamily="2" charset="0"/>
                      </a:endParaRPr>
                    </a:p>
                  </a:txBody>
                  <a:tcPr/>
                </a:tc>
                <a:extLst>
                  <a:ext uri="{0D108BD9-81ED-4DB2-BD59-A6C34878D82A}">
                    <a16:rowId xmlns:a16="http://schemas.microsoft.com/office/drawing/2014/main" val="2764608185"/>
                  </a:ext>
                </a:extLst>
              </a:tr>
              <a:tr h="494029">
                <a:tc>
                  <a:txBody>
                    <a:bodyPr/>
                    <a:lstStyle/>
                    <a:p>
                      <a:pPr algn="ctr"/>
                      <a:r>
                        <a:rPr lang="en-US" sz="1600" b="0" i="0" dirty="0">
                          <a:solidFill>
                            <a:srgbClr val="000000"/>
                          </a:solidFill>
                          <a:latin typeface="Montserrat Medium" pitchFamily="2" charset="77"/>
                        </a:rPr>
                        <a:t>5</a:t>
                      </a:r>
                      <a:endParaRPr lang="en-CA" sz="1600" b="0" i="0" dirty="0">
                        <a:solidFill>
                          <a:srgbClr val="000000"/>
                        </a:solidFill>
                        <a:latin typeface="Montserrat Medium" pitchFamily="2" charset="77"/>
                      </a:endParaRPr>
                    </a:p>
                  </a:txBody>
                  <a:tcPr/>
                </a:tc>
                <a:tc>
                  <a:txBody>
                    <a:bodyPr/>
                    <a:lstStyle/>
                    <a:p>
                      <a:r>
                        <a:rPr lang="en-US" sz="1600" b="1" dirty="0">
                          <a:latin typeface="Roboto Condensed Light" panose="02000000000000000000" pitchFamily="2" charset="0"/>
                          <a:ea typeface="Roboto Condensed Light" panose="02000000000000000000" pitchFamily="2" charset="0"/>
                        </a:rPr>
                        <a:t>Deliver a captivating presentation </a:t>
                      </a:r>
                      <a:endParaRPr lang="en-CA" sz="1600" b="1" dirty="0">
                        <a:latin typeface="Roboto Condensed Light" panose="02000000000000000000" pitchFamily="2" charset="0"/>
                        <a:ea typeface="Roboto Condensed Light" panose="02000000000000000000" pitchFamily="2" charset="0"/>
                      </a:endParaRPr>
                    </a:p>
                  </a:txBody>
                  <a:tcPr/>
                </a:tc>
                <a:extLst>
                  <a:ext uri="{0D108BD9-81ED-4DB2-BD59-A6C34878D82A}">
                    <a16:rowId xmlns:a16="http://schemas.microsoft.com/office/drawing/2014/main" val="356360711"/>
                  </a:ext>
                </a:extLst>
              </a:tr>
              <a:tr h="494029">
                <a:tc>
                  <a:txBody>
                    <a:bodyPr/>
                    <a:lstStyle/>
                    <a:p>
                      <a:pPr algn="ctr"/>
                      <a:r>
                        <a:rPr lang="en-US" sz="1600" b="0" i="0" dirty="0">
                          <a:solidFill>
                            <a:srgbClr val="000000"/>
                          </a:solidFill>
                          <a:latin typeface="Montserrat Medium" pitchFamily="2" charset="77"/>
                        </a:rPr>
                        <a:t>6</a:t>
                      </a:r>
                      <a:endParaRPr lang="en-CA" sz="1600" b="0" i="0" dirty="0">
                        <a:solidFill>
                          <a:srgbClr val="000000"/>
                        </a:solidFill>
                        <a:latin typeface="Montserrat Medium" pitchFamily="2" charset="77"/>
                      </a:endParaRPr>
                    </a:p>
                  </a:txBody>
                  <a:tcPr/>
                </a:tc>
                <a:tc>
                  <a:txBody>
                    <a:bodyPr/>
                    <a:lstStyle/>
                    <a:p>
                      <a:r>
                        <a:rPr lang="en-US" sz="1600" b="1" dirty="0">
                          <a:latin typeface="Roboto Condensed Light" panose="02000000000000000000" pitchFamily="2" charset="0"/>
                          <a:ea typeface="Roboto Condensed Light" panose="02000000000000000000" pitchFamily="2" charset="0"/>
                        </a:rPr>
                        <a:t>Conclusion &amp; Next Steps </a:t>
                      </a:r>
                      <a:endParaRPr lang="en-CA" sz="1600" b="1" dirty="0">
                        <a:latin typeface="Roboto Condensed Light" panose="02000000000000000000" pitchFamily="2" charset="0"/>
                        <a:ea typeface="Roboto Condensed Light" panose="02000000000000000000" pitchFamily="2" charset="0"/>
                      </a:endParaRPr>
                    </a:p>
                  </a:txBody>
                  <a:tcPr/>
                </a:tc>
                <a:extLst>
                  <a:ext uri="{0D108BD9-81ED-4DB2-BD59-A6C34878D82A}">
                    <a16:rowId xmlns:a16="http://schemas.microsoft.com/office/drawing/2014/main" val="2780180717"/>
                  </a:ext>
                </a:extLst>
              </a:tr>
            </a:tbl>
          </a:graphicData>
        </a:graphic>
      </p:graphicFrame>
    </p:spTree>
    <p:extLst>
      <p:ext uri="{BB962C8B-B14F-4D97-AF65-F5344CB8AC3E}">
        <p14:creationId xmlns:p14="http://schemas.microsoft.com/office/powerpoint/2010/main" val="4145768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DCC56-855F-9D4B-AD88-79E7BE441036}"/>
              </a:ext>
            </a:extLst>
          </p:cNvPr>
          <p:cNvSpPr>
            <a:spLocks noGrp="1"/>
          </p:cNvSpPr>
          <p:nvPr>
            <p:ph type="title"/>
          </p:nvPr>
        </p:nvSpPr>
        <p:spPr>
          <a:xfrm>
            <a:off x="354106" y="341336"/>
            <a:ext cx="5410086" cy="1130188"/>
          </a:xfrm>
        </p:spPr>
        <p:txBody>
          <a:bodyPr/>
          <a:lstStyle/>
          <a:p>
            <a:r>
              <a:rPr lang="en-US" dirty="0"/>
              <a:t>Horizontal logic should tell a story</a:t>
            </a:r>
          </a:p>
        </p:txBody>
      </p:sp>
      <p:pic>
        <p:nvPicPr>
          <p:cNvPr id="4" name="Picture 3">
            <a:extLst>
              <a:ext uri="{FF2B5EF4-FFF2-40B4-BE49-F238E27FC236}">
                <a16:creationId xmlns:a16="http://schemas.microsoft.com/office/drawing/2014/main" id="{33EB5499-AC62-8344-8F1B-46AFDCE49B60}"/>
              </a:ext>
            </a:extLst>
          </p:cNvPr>
          <p:cNvPicPr>
            <a:picLocks noChangeAspect="1"/>
          </p:cNvPicPr>
          <p:nvPr/>
        </p:nvPicPr>
        <p:blipFill>
          <a:blip r:embed="rId3"/>
          <a:stretch>
            <a:fillRect/>
          </a:stretch>
        </p:blipFill>
        <p:spPr>
          <a:xfrm>
            <a:off x="545434" y="1660208"/>
            <a:ext cx="4215251" cy="4996149"/>
          </a:xfrm>
          <a:prstGeom prst="rect">
            <a:avLst/>
          </a:prstGeom>
          <a:ln>
            <a:solidFill>
              <a:schemeClr val="bg1">
                <a:lumMod val="85000"/>
              </a:schemeClr>
            </a:solidFill>
          </a:ln>
        </p:spPr>
      </p:pic>
      <p:sp>
        <p:nvSpPr>
          <p:cNvPr id="5" name="Rounded Rectangle 4">
            <a:extLst>
              <a:ext uri="{FF2B5EF4-FFF2-40B4-BE49-F238E27FC236}">
                <a16:creationId xmlns:a16="http://schemas.microsoft.com/office/drawing/2014/main" id="{46BC4DAD-E920-DB4B-8C12-E3D5C5C2AADD}"/>
              </a:ext>
            </a:extLst>
          </p:cNvPr>
          <p:cNvSpPr/>
          <p:nvPr/>
        </p:nvSpPr>
        <p:spPr>
          <a:xfrm>
            <a:off x="545434" y="3178629"/>
            <a:ext cx="4215251" cy="1451428"/>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ight Arrow 5">
            <a:extLst>
              <a:ext uri="{FF2B5EF4-FFF2-40B4-BE49-F238E27FC236}">
                <a16:creationId xmlns:a16="http://schemas.microsoft.com/office/drawing/2014/main" id="{6942446D-E3AF-8F48-BE3F-9F3AA7527BEA}"/>
              </a:ext>
            </a:extLst>
          </p:cNvPr>
          <p:cNvSpPr/>
          <p:nvPr/>
        </p:nvSpPr>
        <p:spPr>
          <a:xfrm>
            <a:off x="4848570" y="3105659"/>
            <a:ext cx="2197105" cy="1563914"/>
          </a:xfrm>
          <a:prstGeom prst="right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Outline to PPT: follow the same flow</a:t>
            </a:r>
          </a:p>
        </p:txBody>
      </p:sp>
      <p:pic>
        <p:nvPicPr>
          <p:cNvPr id="8" name="Picture 7" descr="A screenshot of a social media post&#10;&#10;Description automatically generated">
            <a:extLst>
              <a:ext uri="{FF2B5EF4-FFF2-40B4-BE49-F238E27FC236}">
                <a16:creationId xmlns:a16="http://schemas.microsoft.com/office/drawing/2014/main" id="{949050A8-774A-3F41-AB9C-D5AACFD84F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8295" y="4949616"/>
            <a:ext cx="2771493" cy="1563914"/>
          </a:xfrm>
          <a:prstGeom prst="rect">
            <a:avLst/>
          </a:prstGeom>
        </p:spPr>
      </p:pic>
      <p:pic>
        <p:nvPicPr>
          <p:cNvPr id="10" name="Picture 9" descr="A close up of a logo&#10;&#10;Description automatically generated">
            <a:extLst>
              <a:ext uri="{FF2B5EF4-FFF2-40B4-BE49-F238E27FC236}">
                <a16:creationId xmlns:a16="http://schemas.microsoft.com/office/drawing/2014/main" id="{0EE124D3-B162-7D45-928E-DA628BBBD7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9859" y="3321178"/>
            <a:ext cx="2771493" cy="1563914"/>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A942F35C-406C-A647-ACC8-17C639B74A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9859" y="1730686"/>
            <a:ext cx="2739136" cy="1554996"/>
          </a:xfrm>
          <a:prstGeom prst="rect">
            <a:avLst/>
          </a:prstGeom>
        </p:spPr>
      </p:pic>
      <p:sp>
        <p:nvSpPr>
          <p:cNvPr id="13" name="TextBox 12">
            <a:extLst>
              <a:ext uri="{FF2B5EF4-FFF2-40B4-BE49-F238E27FC236}">
                <a16:creationId xmlns:a16="http://schemas.microsoft.com/office/drawing/2014/main" id="{AC86816C-D91D-9942-9656-6040F2EFFD51}"/>
              </a:ext>
            </a:extLst>
          </p:cNvPr>
          <p:cNvSpPr txBox="1"/>
          <p:nvPr/>
        </p:nvSpPr>
        <p:spPr>
          <a:xfrm>
            <a:off x="6574971" y="1901371"/>
            <a:ext cx="0" cy="0"/>
          </a:xfrm>
          <a:prstGeom prst="rect">
            <a:avLst/>
          </a:prstGeom>
        </p:spPr>
        <p:txBody>
          <a:bodyPr wrap="none" lIns="0" tIns="0" rIns="0" bIns="0" numCol="1" spcCol="360000" rtlCol="0">
            <a:noAutofit/>
          </a:bodyPr>
          <a:lstStyle/>
          <a:p>
            <a:pPr marL="179388" marR="0" lvl="0" indent="-179388" algn="l" defTabSz="554492"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err="1">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endParaRPr>
          </a:p>
        </p:txBody>
      </p:sp>
      <p:grpSp>
        <p:nvGrpSpPr>
          <p:cNvPr id="14" name="Group 13">
            <a:extLst>
              <a:ext uri="{FF2B5EF4-FFF2-40B4-BE49-F238E27FC236}">
                <a16:creationId xmlns:a16="http://schemas.microsoft.com/office/drawing/2014/main" id="{0ED2A9E0-4ACE-A746-904E-F31B18DE15F3}"/>
              </a:ext>
            </a:extLst>
          </p:cNvPr>
          <p:cNvGrpSpPr/>
          <p:nvPr/>
        </p:nvGrpSpPr>
        <p:grpSpPr>
          <a:xfrm>
            <a:off x="7147064" y="442538"/>
            <a:ext cx="1013254" cy="798319"/>
            <a:chOff x="1876919" y="2642575"/>
            <a:chExt cx="1013254" cy="798319"/>
          </a:xfrm>
        </p:grpSpPr>
        <p:sp>
          <p:nvSpPr>
            <p:cNvPr id="15" name="Oval 14">
              <a:extLst>
                <a:ext uri="{FF2B5EF4-FFF2-40B4-BE49-F238E27FC236}">
                  <a16:creationId xmlns:a16="http://schemas.microsoft.com/office/drawing/2014/main" id="{9C8ECBBC-DB29-1E42-80B7-B6F0FF24ABD3}"/>
                </a:ext>
              </a:extLst>
            </p:cNvPr>
            <p:cNvSpPr/>
            <p:nvPr/>
          </p:nvSpPr>
          <p:spPr>
            <a:xfrm>
              <a:off x="1972030" y="2642575"/>
              <a:ext cx="798319" cy="7983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0234DCE-BCDF-4545-A83F-FD4B93FF98C3}"/>
                </a:ext>
              </a:extLst>
            </p:cNvPr>
            <p:cNvSpPr txBox="1"/>
            <p:nvPr/>
          </p:nvSpPr>
          <p:spPr>
            <a:xfrm>
              <a:off x="1876919" y="2718487"/>
              <a:ext cx="1013254" cy="710976"/>
            </a:xfrm>
            <a:prstGeom prst="rect">
              <a:avLst/>
            </a:prstGeom>
          </p:spPr>
          <p:txBody>
            <a:bodyPr wrap="square" lIns="0" tIns="0" rIns="0" bIns="0" numCol="1" spcCol="360000" rtlCol="0">
              <a:no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576B7"/>
                  </a:solidFill>
                  <a:effectLst/>
                  <a:uLnTx/>
                  <a:uFillTx/>
                  <a:latin typeface="Montserrat" pitchFamily="2" charset="77"/>
                  <a:ea typeface="Roboto Condensed Light" panose="02000000000000000000" pitchFamily="2" charset="0"/>
                  <a:cs typeface="+mn-cs"/>
                </a:rPr>
                <a:t>1</a:t>
              </a:r>
            </a:p>
          </p:txBody>
        </p:sp>
      </p:grpSp>
      <p:grpSp>
        <p:nvGrpSpPr>
          <p:cNvPr id="17" name="Group 16">
            <a:extLst>
              <a:ext uri="{FF2B5EF4-FFF2-40B4-BE49-F238E27FC236}">
                <a16:creationId xmlns:a16="http://schemas.microsoft.com/office/drawing/2014/main" id="{94E07F30-BD83-564E-A082-3502D20EB50D}"/>
              </a:ext>
            </a:extLst>
          </p:cNvPr>
          <p:cNvGrpSpPr/>
          <p:nvPr/>
        </p:nvGrpSpPr>
        <p:grpSpPr>
          <a:xfrm>
            <a:off x="7045676" y="2128537"/>
            <a:ext cx="1013254" cy="798319"/>
            <a:chOff x="1876919" y="2642575"/>
            <a:chExt cx="1013254" cy="798319"/>
          </a:xfrm>
        </p:grpSpPr>
        <p:sp>
          <p:nvSpPr>
            <p:cNvPr id="18" name="Oval 17">
              <a:extLst>
                <a:ext uri="{FF2B5EF4-FFF2-40B4-BE49-F238E27FC236}">
                  <a16:creationId xmlns:a16="http://schemas.microsoft.com/office/drawing/2014/main" id="{C2408875-D0F2-8244-8C89-946F0F12F6EE}"/>
                </a:ext>
              </a:extLst>
            </p:cNvPr>
            <p:cNvSpPr/>
            <p:nvPr/>
          </p:nvSpPr>
          <p:spPr>
            <a:xfrm>
              <a:off x="1972030" y="2642575"/>
              <a:ext cx="798319" cy="7983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950F482-80D4-AD44-946B-2BAFB9CF238D}"/>
                </a:ext>
              </a:extLst>
            </p:cNvPr>
            <p:cNvSpPr txBox="1"/>
            <p:nvPr/>
          </p:nvSpPr>
          <p:spPr>
            <a:xfrm>
              <a:off x="1876919" y="2718487"/>
              <a:ext cx="1013254" cy="710976"/>
            </a:xfrm>
            <a:prstGeom prst="rect">
              <a:avLst/>
            </a:prstGeom>
          </p:spPr>
          <p:txBody>
            <a:bodyPr wrap="square" lIns="0" tIns="0" rIns="0" bIns="0" numCol="1" spcCol="360000" rtlCol="0">
              <a:no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576B7"/>
                  </a:solidFill>
                  <a:effectLst/>
                  <a:uLnTx/>
                  <a:uFillTx/>
                  <a:latin typeface="Montserrat" pitchFamily="2" charset="77"/>
                  <a:ea typeface="Roboto Condensed Light" panose="02000000000000000000" pitchFamily="2" charset="0"/>
                  <a:cs typeface="+mn-cs"/>
                </a:rPr>
                <a:t>2</a:t>
              </a:r>
            </a:p>
          </p:txBody>
        </p:sp>
      </p:grpSp>
      <p:grpSp>
        <p:nvGrpSpPr>
          <p:cNvPr id="20" name="Group 19">
            <a:extLst>
              <a:ext uri="{FF2B5EF4-FFF2-40B4-BE49-F238E27FC236}">
                <a16:creationId xmlns:a16="http://schemas.microsoft.com/office/drawing/2014/main" id="{FEB42BB0-A231-7A4D-AEFB-9ED2E757D56D}"/>
              </a:ext>
            </a:extLst>
          </p:cNvPr>
          <p:cNvGrpSpPr/>
          <p:nvPr/>
        </p:nvGrpSpPr>
        <p:grpSpPr>
          <a:xfrm>
            <a:off x="7076470" y="3814536"/>
            <a:ext cx="1013254" cy="798319"/>
            <a:chOff x="1876919" y="2642575"/>
            <a:chExt cx="1013254" cy="798319"/>
          </a:xfrm>
        </p:grpSpPr>
        <p:sp>
          <p:nvSpPr>
            <p:cNvPr id="21" name="Oval 20">
              <a:extLst>
                <a:ext uri="{FF2B5EF4-FFF2-40B4-BE49-F238E27FC236}">
                  <a16:creationId xmlns:a16="http://schemas.microsoft.com/office/drawing/2014/main" id="{01EB72F0-CBBE-FF46-9AD8-2B0C510077D3}"/>
                </a:ext>
              </a:extLst>
            </p:cNvPr>
            <p:cNvSpPr/>
            <p:nvPr/>
          </p:nvSpPr>
          <p:spPr>
            <a:xfrm>
              <a:off x="1972030" y="2642575"/>
              <a:ext cx="798319" cy="7983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78F803C1-EAF1-C04D-8977-FF718EDA9236}"/>
                </a:ext>
              </a:extLst>
            </p:cNvPr>
            <p:cNvSpPr txBox="1"/>
            <p:nvPr/>
          </p:nvSpPr>
          <p:spPr>
            <a:xfrm>
              <a:off x="1876919" y="2718487"/>
              <a:ext cx="1013254" cy="710976"/>
            </a:xfrm>
            <a:prstGeom prst="rect">
              <a:avLst/>
            </a:prstGeom>
          </p:spPr>
          <p:txBody>
            <a:bodyPr wrap="square" lIns="0" tIns="0" rIns="0" bIns="0" numCol="1" spcCol="360000" rtlCol="0">
              <a:no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2576B7"/>
                  </a:solidFill>
                  <a:effectLst/>
                  <a:uLnTx/>
                  <a:uFillTx/>
                  <a:latin typeface="Montserrat" pitchFamily="2" charset="77"/>
                  <a:ea typeface="Roboto Condensed Light" panose="02000000000000000000" pitchFamily="2" charset="0"/>
                  <a:cs typeface="+mn-cs"/>
                </a:rPr>
                <a:t>3</a:t>
              </a:r>
            </a:p>
          </p:txBody>
        </p:sp>
      </p:grpSp>
      <p:grpSp>
        <p:nvGrpSpPr>
          <p:cNvPr id="23" name="Group 22">
            <a:extLst>
              <a:ext uri="{FF2B5EF4-FFF2-40B4-BE49-F238E27FC236}">
                <a16:creationId xmlns:a16="http://schemas.microsoft.com/office/drawing/2014/main" id="{9B16FB72-1D06-BB4B-B4C7-D07EA40590B5}"/>
              </a:ext>
            </a:extLst>
          </p:cNvPr>
          <p:cNvGrpSpPr/>
          <p:nvPr/>
        </p:nvGrpSpPr>
        <p:grpSpPr>
          <a:xfrm>
            <a:off x="7076470" y="5500535"/>
            <a:ext cx="1013254" cy="798319"/>
            <a:chOff x="1876919" y="2642575"/>
            <a:chExt cx="1013254" cy="798319"/>
          </a:xfrm>
        </p:grpSpPr>
        <p:sp>
          <p:nvSpPr>
            <p:cNvPr id="24" name="Oval 23">
              <a:extLst>
                <a:ext uri="{FF2B5EF4-FFF2-40B4-BE49-F238E27FC236}">
                  <a16:creationId xmlns:a16="http://schemas.microsoft.com/office/drawing/2014/main" id="{1C89672A-B4CA-2C42-B610-6BCD5363E91E}"/>
                </a:ext>
              </a:extLst>
            </p:cNvPr>
            <p:cNvSpPr/>
            <p:nvPr/>
          </p:nvSpPr>
          <p:spPr>
            <a:xfrm>
              <a:off x="1972030" y="2642575"/>
              <a:ext cx="798319" cy="7983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545751EE-9541-E846-A530-F9CEB2B7583A}"/>
                </a:ext>
              </a:extLst>
            </p:cNvPr>
            <p:cNvSpPr txBox="1"/>
            <p:nvPr/>
          </p:nvSpPr>
          <p:spPr>
            <a:xfrm>
              <a:off x="1876919" y="2718487"/>
              <a:ext cx="1013254" cy="710976"/>
            </a:xfrm>
            <a:prstGeom prst="rect">
              <a:avLst/>
            </a:prstGeom>
          </p:spPr>
          <p:txBody>
            <a:bodyPr wrap="square" lIns="0" tIns="0" rIns="0" bIns="0" numCol="1" spcCol="360000" rtlCol="0">
              <a:no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576B7"/>
                  </a:solidFill>
                  <a:effectLst/>
                  <a:uLnTx/>
                  <a:uFillTx/>
                  <a:latin typeface="Montserrat" pitchFamily="2" charset="77"/>
                  <a:ea typeface="Roboto Condensed Light" panose="02000000000000000000" pitchFamily="2" charset="0"/>
                  <a:cs typeface="+mn-cs"/>
                </a:rPr>
                <a:t>4</a:t>
              </a:r>
            </a:p>
          </p:txBody>
        </p:sp>
      </p:grpSp>
      <p:pic>
        <p:nvPicPr>
          <p:cNvPr id="27" name="Picture 26" descr="A close up of a logo&#10;&#10;Description automatically generated">
            <a:extLst>
              <a:ext uri="{FF2B5EF4-FFF2-40B4-BE49-F238E27FC236}">
                <a16:creationId xmlns:a16="http://schemas.microsoft.com/office/drawing/2014/main" id="{DCFD8944-4427-D743-AE50-8C180F74F2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9107" y="112250"/>
            <a:ext cx="2749888" cy="1554996"/>
          </a:xfrm>
          <a:prstGeom prst="rect">
            <a:avLst/>
          </a:prstGeom>
        </p:spPr>
      </p:pic>
    </p:spTree>
    <p:extLst>
      <p:ext uri="{BB962C8B-B14F-4D97-AF65-F5344CB8AC3E}">
        <p14:creationId xmlns:p14="http://schemas.microsoft.com/office/powerpoint/2010/main" val="2453025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F926E7-4742-304E-B1A0-1BC863C9E3A6}"/>
              </a:ext>
            </a:extLst>
          </p:cNvPr>
          <p:cNvSpPr>
            <a:spLocks noGrp="1"/>
          </p:cNvSpPr>
          <p:nvPr>
            <p:ph type="body" sz="quarter" idx="12"/>
          </p:nvPr>
        </p:nvSpPr>
        <p:spPr>
          <a:xfrm>
            <a:off x="6218985" y="5021943"/>
            <a:ext cx="5477732" cy="1034402"/>
          </a:xfrm>
        </p:spPr>
        <p:txBody>
          <a:bodyPr/>
          <a:lstStyle/>
          <a:p>
            <a:r>
              <a:rPr lang="en-US" sz="2000" dirty="0"/>
              <a:t>The eyes know to read the heading first. Then look within the red chart. Then look within the white boxes to the right.</a:t>
            </a:r>
          </a:p>
        </p:txBody>
      </p:sp>
      <p:sp>
        <p:nvSpPr>
          <p:cNvPr id="3" name="Title 2">
            <a:extLst>
              <a:ext uri="{FF2B5EF4-FFF2-40B4-BE49-F238E27FC236}">
                <a16:creationId xmlns:a16="http://schemas.microsoft.com/office/drawing/2014/main" id="{AB20FC05-83F2-4B4B-9736-D19FACE6F7C1}"/>
              </a:ext>
            </a:extLst>
          </p:cNvPr>
          <p:cNvSpPr>
            <a:spLocks noGrp="1"/>
          </p:cNvSpPr>
          <p:nvPr>
            <p:ph type="title"/>
          </p:nvPr>
        </p:nvSpPr>
        <p:spPr>
          <a:xfrm>
            <a:off x="354106" y="530021"/>
            <a:ext cx="10676751" cy="1130188"/>
          </a:xfrm>
        </p:spPr>
        <p:txBody>
          <a:bodyPr/>
          <a:lstStyle/>
          <a:p>
            <a:r>
              <a:rPr lang="en-US" dirty="0"/>
              <a:t>Vertical logic should be intuitive</a:t>
            </a:r>
          </a:p>
        </p:txBody>
      </p:sp>
      <p:sp>
        <p:nvSpPr>
          <p:cNvPr id="4" name="Text Placeholder 3">
            <a:extLst>
              <a:ext uri="{FF2B5EF4-FFF2-40B4-BE49-F238E27FC236}">
                <a16:creationId xmlns:a16="http://schemas.microsoft.com/office/drawing/2014/main" id="{9AE9C30C-2FFA-3A46-82FC-F643C9E8EEF1}"/>
              </a:ext>
            </a:extLst>
          </p:cNvPr>
          <p:cNvSpPr>
            <a:spLocks noGrp="1"/>
          </p:cNvSpPr>
          <p:nvPr>
            <p:ph type="body" sz="quarter" idx="13"/>
          </p:nvPr>
        </p:nvSpPr>
        <p:spPr>
          <a:xfrm>
            <a:off x="381794" y="5021943"/>
            <a:ext cx="5477732" cy="1034402"/>
          </a:xfrm>
        </p:spPr>
        <p:txBody>
          <a:bodyPr/>
          <a:lstStyle/>
          <a:p>
            <a:r>
              <a:rPr lang="en-US" sz="2000" dirty="0"/>
              <a:t>The eyes are unsure where to look and in what order.</a:t>
            </a:r>
          </a:p>
        </p:txBody>
      </p:sp>
      <p:pic>
        <p:nvPicPr>
          <p:cNvPr id="7" name="Picture 6" descr="A screenshot of text&#10;&#10;Description automatically generated">
            <a:extLst>
              <a:ext uri="{FF2B5EF4-FFF2-40B4-BE49-F238E27FC236}">
                <a16:creationId xmlns:a16="http://schemas.microsoft.com/office/drawing/2014/main" id="{795043D0-BE9E-D14C-B0D1-EED0F3805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106" y="1476186"/>
            <a:ext cx="5477731" cy="3185511"/>
          </a:xfrm>
          <a:prstGeom prst="rect">
            <a:avLst/>
          </a:prstGeom>
        </p:spPr>
      </p:pic>
      <p:pic>
        <p:nvPicPr>
          <p:cNvPr id="6" name="Picture 5">
            <a:extLst>
              <a:ext uri="{FF2B5EF4-FFF2-40B4-BE49-F238E27FC236}">
                <a16:creationId xmlns:a16="http://schemas.microsoft.com/office/drawing/2014/main" id="{EABA298B-10AC-4884-96A8-8FCA3D01E217}"/>
              </a:ext>
            </a:extLst>
          </p:cNvPr>
          <p:cNvPicPr>
            <a:picLocks noChangeAspect="1"/>
          </p:cNvPicPr>
          <p:nvPr/>
        </p:nvPicPr>
        <p:blipFill>
          <a:blip r:embed="rId4"/>
          <a:stretch>
            <a:fillRect/>
          </a:stretch>
        </p:blipFill>
        <p:spPr>
          <a:xfrm>
            <a:off x="5935864" y="1507344"/>
            <a:ext cx="5552343" cy="3123193"/>
          </a:xfrm>
          <a:prstGeom prst="rect">
            <a:avLst/>
          </a:prstGeom>
        </p:spPr>
      </p:pic>
    </p:spTree>
    <p:extLst>
      <p:ext uri="{BB962C8B-B14F-4D97-AF65-F5344CB8AC3E}">
        <p14:creationId xmlns:p14="http://schemas.microsoft.com/office/powerpoint/2010/main" val="1473176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B61C17-0C3A-4A87-8163-943C86A4A2A3}"/>
              </a:ext>
            </a:extLst>
          </p:cNvPr>
          <p:cNvSpPr>
            <a:spLocks noGrp="1"/>
          </p:cNvSpPr>
          <p:nvPr>
            <p:ph type="body" sz="quarter" idx="12"/>
          </p:nvPr>
        </p:nvSpPr>
        <p:spPr>
          <a:xfrm>
            <a:off x="6218985" y="2492188"/>
            <a:ext cx="5477732" cy="3564157"/>
          </a:xfrm>
        </p:spPr>
        <p:txBody>
          <a:bodyPr/>
          <a:lstStyle/>
          <a:p>
            <a:pPr marL="285750" indent="-285750">
              <a:buFont typeface="Wingdings" panose="05000000000000000000" pitchFamily="2" charset="2"/>
              <a:buChar char="ü"/>
            </a:pPr>
            <a:r>
              <a:rPr lang="en-US" sz="1800" dirty="0"/>
              <a:t>Now consider each slide title proposed and the content within it.</a:t>
            </a:r>
          </a:p>
          <a:p>
            <a:pPr marL="285750" indent="-285750">
              <a:buFont typeface="Wingdings" panose="05000000000000000000" pitchFamily="2" charset="2"/>
              <a:buChar char="ü"/>
            </a:pPr>
            <a:r>
              <a:rPr lang="en-US" sz="1800" dirty="0"/>
              <a:t>Identify if there is a disconnect in title vs content. </a:t>
            </a:r>
          </a:p>
          <a:p>
            <a:pPr marL="285750" indent="-285750">
              <a:buFont typeface="Wingdings" panose="05000000000000000000" pitchFamily="2" charset="2"/>
              <a:buChar char="ü"/>
            </a:pPr>
            <a:r>
              <a:rPr lang="en-US" sz="1800" dirty="0"/>
              <a:t>If there is a disconnect, consider changing the title of the slide to appropriately reflect the content within it or consider changing the content if the slide title is an intended path in the story. </a:t>
            </a:r>
          </a:p>
          <a:p>
            <a:endParaRPr lang="en-CA" dirty="0"/>
          </a:p>
        </p:txBody>
      </p:sp>
      <p:sp>
        <p:nvSpPr>
          <p:cNvPr id="3" name="Title 2">
            <a:extLst>
              <a:ext uri="{FF2B5EF4-FFF2-40B4-BE49-F238E27FC236}">
                <a16:creationId xmlns:a16="http://schemas.microsoft.com/office/drawing/2014/main" id="{D63067F7-0003-46AA-BCD0-2B804BC1B866}"/>
              </a:ext>
            </a:extLst>
          </p:cNvPr>
          <p:cNvSpPr>
            <a:spLocks noGrp="1"/>
          </p:cNvSpPr>
          <p:nvPr>
            <p:ph type="title"/>
          </p:nvPr>
        </p:nvSpPr>
        <p:spPr>
          <a:xfrm>
            <a:off x="354106" y="530021"/>
            <a:ext cx="10564906" cy="1130188"/>
          </a:xfrm>
        </p:spPr>
        <p:txBody>
          <a:bodyPr/>
          <a:lstStyle/>
          <a:p>
            <a:r>
              <a:rPr lang="en-US" dirty="0"/>
              <a:t>Checklist to ensure horizontal and vertical logic</a:t>
            </a:r>
            <a:endParaRPr lang="en-CA" dirty="0"/>
          </a:p>
        </p:txBody>
      </p:sp>
      <p:sp>
        <p:nvSpPr>
          <p:cNvPr id="4" name="Text Placeholder 3">
            <a:extLst>
              <a:ext uri="{FF2B5EF4-FFF2-40B4-BE49-F238E27FC236}">
                <a16:creationId xmlns:a16="http://schemas.microsoft.com/office/drawing/2014/main" id="{88C2BCA6-A08E-4603-ACD1-6A47827DBB8C}"/>
              </a:ext>
            </a:extLst>
          </p:cNvPr>
          <p:cNvSpPr>
            <a:spLocks noGrp="1"/>
          </p:cNvSpPr>
          <p:nvPr>
            <p:ph type="body" sz="quarter" idx="13"/>
          </p:nvPr>
        </p:nvSpPr>
        <p:spPr>
          <a:xfrm>
            <a:off x="381794" y="2492188"/>
            <a:ext cx="5477732" cy="3564157"/>
          </a:xfrm>
        </p:spPr>
        <p:txBody>
          <a:bodyPr/>
          <a:lstStyle/>
          <a:p>
            <a:pPr marL="171450" indent="-171450">
              <a:buFont typeface="Wingdings" panose="05000000000000000000" pitchFamily="2" charset="2"/>
              <a:buChar char="ü"/>
            </a:pPr>
            <a:r>
              <a:rPr lang="en-US" sz="1800" dirty="0"/>
              <a:t>List your slide titles in order and read through them. </a:t>
            </a:r>
          </a:p>
          <a:p>
            <a:pPr marL="171450" indent="-171450">
              <a:buFont typeface="Wingdings" panose="05000000000000000000" pitchFamily="2" charset="2"/>
              <a:buChar char="ü"/>
            </a:pPr>
            <a:r>
              <a:rPr lang="en-US" sz="1800" dirty="0"/>
              <a:t>Good horizontal logic should feel like a story. Incomplete horizontal logic will make you pause or frown.</a:t>
            </a:r>
          </a:p>
          <a:p>
            <a:pPr marL="171450" indent="-171450">
              <a:buFont typeface="Wingdings" panose="05000000000000000000" pitchFamily="2" charset="2"/>
              <a:buChar char="ü"/>
            </a:pPr>
            <a:r>
              <a:rPr lang="en-US" sz="1800" dirty="0"/>
              <a:t>After a self test, get someone else to do the same exercise, with you observing them. </a:t>
            </a:r>
          </a:p>
          <a:p>
            <a:pPr marL="171450" indent="-171450">
              <a:buFont typeface="Wingdings" panose="05000000000000000000" pitchFamily="2" charset="2"/>
              <a:buChar char="ü"/>
            </a:pPr>
            <a:r>
              <a:rPr lang="en-US" sz="1800" dirty="0"/>
              <a:t>Note at which points they pause or frown. Discuss how those points can be improved.</a:t>
            </a:r>
          </a:p>
          <a:p>
            <a:endParaRPr lang="en-CA" dirty="0"/>
          </a:p>
        </p:txBody>
      </p:sp>
      <p:sp>
        <p:nvSpPr>
          <p:cNvPr id="6" name="TextBox 5">
            <a:extLst>
              <a:ext uri="{FF2B5EF4-FFF2-40B4-BE49-F238E27FC236}">
                <a16:creationId xmlns:a16="http://schemas.microsoft.com/office/drawing/2014/main" id="{223A40CA-02C4-45CB-A0EC-1B1F4DB811DE}"/>
              </a:ext>
            </a:extLst>
          </p:cNvPr>
          <p:cNvSpPr txBox="1"/>
          <p:nvPr/>
        </p:nvSpPr>
        <p:spPr>
          <a:xfrm>
            <a:off x="1143000" y="1980384"/>
            <a:ext cx="361725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1800" b="0" i="0" spc="6" dirty="0">
                <a:latin typeface="Montserrat SemiBold" pitchFamily="2" charset="77"/>
                <a:cs typeface="Arial" panose="020B0604020202020204" pitchFamily="34" charset="0"/>
              </a:rPr>
              <a:t>Horizontal Logic</a:t>
            </a:r>
          </a:p>
        </p:txBody>
      </p:sp>
      <p:sp>
        <p:nvSpPr>
          <p:cNvPr id="7" name="TextBox 6">
            <a:extLst>
              <a:ext uri="{FF2B5EF4-FFF2-40B4-BE49-F238E27FC236}">
                <a16:creationId xmlns:a16="http://schemas.microsoft.com/office/drawing/2014/main" id="{629E2DB9-13D0-44C9-A256-BFA390B2CF02}"/>
              </a:ext>
            </a:extLst>
          </p:cNvPr>
          <p:cNvSpPr txBox="1"/>
          <p:nvPr/>
        </p:nvSpPr>
        <p:spPr>
          <a:xfrm>
            <a:off x="7149221" y="1980384"/>
            <a:ext cx="361725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1800" b="0" i="0" spc="6" dirty="0">
                <a:latin typeface="Montserrat SemiBold" pitchFamily="2" charset="77"/>
                <a:cs typeface="Arial" panose="020B0604020202020204" pitchFamily="34" charset="0"/>
              </a:rPr>
              <a:t>Vertical Logic</a:t>
            </a:r>
          </a:p>
        </p:txBody>
      </p:sp>
    </p:spTree>
    <p:extLst>
      <p:ext uri="{BB962C8B-B14F-4D97-AF65-F5344CB8AC3E}">
        <p14:creationId xmlns:p14="http://schemas.microsoft.com/office/powerpoint/2010/main" val="125913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8BC65F-6E9A-C749-B847-6A99AD4325BA}"/>
              </a:ext>
            </a:extLst>
          </p:cNvPr>
          <p:cNvSpPr>
            <a:spLocks noGrp="1"/>
          </p:cNvSpPr>
          <p:nvPr>
            <p:ph type="body" sz="quarter" idx="12"/>
          </p:nvPr>
        </p:nvSpPr>
        <p:spPr>
          <a:xfrm>
            <a:off x="6218985" y="4831352"/>
            <a:ext cx="5477732" cy="1413677"/>
          </a:xfrm>
        </p:spPr>
        <p:txBody>
          <a:bodyPr numCol="2"/>
          <a:lstStyle/>
          <a:p>
            <a:r>
              <a:rPr lang="en-US" sz="2000" dirty="0"/>
              <a:t>Increase skim-ability:</a:t>
            </a:r>
          </a:p>
          <a:p>
            <a:pPr marL="628650" lvl="2" indent="-171450">
              <a:lnSpc>
                <a:spcPct val="100000"/>
              </a:lnSpc>
              <a:spcBef>
                <a:spcPts val="1000"/>
              </a:spcBef>
              <a:spcAft>
                <a:spcPts val="1200"/>
              </a:spcAft>
              <a:buFont typeface="Wingdings" pitchFamily="2" charset="2"/>
              <a:buChar char="§"/>
            </a:pPr>
            <a:r>
              <a:rPr lang="en-US" sz="1400" dirty="0">
                <a:solidFill>
                  <a:srgbClr val="000000"/>
                </a:solidFill>
                <a:latin typeface="Roboto Condensed Light" panose="02000000000000000000" pitchFamily="2" charset="0"/>
              </a:rPr>
              <a:t>Emphasize the subheadings </a:t>
            </a:r>
          </a:p>
          <a:p>
            <a:pPr marL="628650" lvl="2" indent="-171450">
              <a:lnSpc>
                <a:spcPct val="100000"/>
              </a:lnSpc>
              <a:spcBef>
                <a:spcPts val="1000"/>
              </a:spcBef>
              <a:spcAft>
                <a:spcPts val="1200"/>
              </a:spcAft>
              <a:buFont typeface="Wingdings" pitchFamily="2" charset="2"/>
              <a:buChar char="§"/>
            </a:pPr>
            <a:r>
              <a:rPr lang="en-US" sz="1400" dirty="0">
                <a:solidFill>
                  <a:srgbClr val="000000"/>
                </a:solidFill>
                <a:latin typeface="Roboto Condensed Light" panose="02000000000000000000" pitchFamily="2" charset="0"/>
              </a:rPr>
              <a:t>Bold important words</a:t>
            </a:r>
          </a:p>
          <a:p>
            <a:r>
              <a:rPr lang="en-US" sz="2000" dirty="0"/>
              <a:t>Make it easier on the eyes</a:t>
            </a:r>
          </a:p>
          <a:p>
            <a:pPr marL="628650" lvl="2" indent="-171450">
              <a:lnSpc>
                <a:spcPct val="100000"/>
              </a:lnSpc>
              <a:spcBef>
                <a:spcPts val="1000"/>
              </a:spcBef>
              <a:spcAft>
                <a:spcPts val="1200"/>
              </a:spcAft>
              <a:buFont typeface="Wingdings" pitchFamily="2" charset="2"/>
              <a:buChar char="§"/>
            </a:pPr>
            <a:r>
              <a:rPr lang="en-US" sz="1400" dirty="0">
                <a:solidFill>
                  <a:srgbClr val="000000"/>
                </a:solidFill>
                <a:latin typeface="Roboto Condensed Light" panose="02000000000000000000" pitchFamily="2" charset="0"/>
              </a:rPr>
              <a:t>Declutter and add sections</a:t>
            </a:r>
          </a:p>
          <a:p>
            <a:pPr marL="628650" lvl="2" indent="-171450">
              <a:lnSpc>
                <a:spcPct val="100000"/>
              </a:lnSpc>
              <a:spcBef>
                <a:spcPts val="1000"/>
              </a:spcBef>
              <a:spcAft>
                <a:spcPts val="1200"/>
              </a:spcAft>
              <a:buFont typeface="Wingdings" pitchFamily="2" charset="2"/>
              <a:buChar char="§"/>
            </a:pPr>
            <a:r>
              <a:rPr lang="en-US" sz="1400" dirty="0">
                <a:solidFill>
                  <a:srgbClr val="000000"/>
                </a:solidFill>
                <a:latin typeface="Roboto Condensed Light" panose="02000000000000000000" pitchFamily="2" charset="0"/>
              </a:rPr>
              <a:t>Have more white space</a:t>
            </a:r>
          </a:p>
        </p:txBody>
      </p:sp>
      <p:sp>
        <p:nvSpPr>
          <p:cNvPr id="3" name="Title 2">
            <a:extLst>
              <a:ext uri="{FF2B5EF4-FFF2-40B4-BE49-F238E27FC236}">
                <a16:creationId xmlns:a16="http://schemas.microsoft.com/office/drawing/2014/main" id="{F0B57C57-365E-4542-9715-E878C8C0A9E9}"/>
              </a:ext>
            </a:extLst>
          </p:cNvPr>
          <p:cNvSpPr>
            <a:spLocks noGrp="1"/>
          </p:cNvSpPr>
          <p:nvPr>
            <p:ph type="title"/>
          </p:nvPr>
        </p:nvSpPr>
        <p:spPr/>
        <p:txBody>
          <a:bodyPr/>
          <a:lstStyle/>
          <a:p>
            <a:r>
              <a:rPr lang="en-US" dirty="0"/>
              <a:t>Make it easy to read:</a:t>
            </a:r>
          </a:p>
        </p:txBody>
      </p:sp>
      <p:sp>
        <p:nvSpPr>
          <p:cNvPr id="4" name="Text Placeholder 3">
            <a:extLst>
              <a:ext uri="{FF2B5EF4-FFF2-40B4-BE49-F238E27FC236}">
                <a16:creationId xmlns:a16="http://schemas.microsoft.com/office/drawing/2014/main" id="{FD0A497E-9613-5A4E-B208-0AA7CC83573F}"/>
              </a:ext>
            </a:extLst>
          </p:cNvPr>
          <p:cNvSpPr>
            <a:spLocks noGrp="1"/>
          </p:cNvSpPr>
          <p:nvPr>
            <p:ph type="body" sz="quarter" idx="13"/>
          </p:nvPr>
        </p:nvSpPr>
        <p:spPr>
          <a:xfrm>
            <a:off x="381794" y="4831352"/>
            <a:ext cx="5477732" cy="1413677"/>
          </a:xfrm>
        </p:spPr>
        <p:txBody>
          <a:bodyPr/>
          <a:lstStyle/>
          <a:p>
            <a:pPr marL="171450" indent="-171450">
              <a:buFont typeface="Arial" panose="020B0604020202020204" pitchFamily="34" charset="0"/>
              <a:buChar char="•"/>
            </a:pPr>
            <a:r>
              <a:rPr lang="en-US" sz="1600" dirty="0"/>
              <a:t>Unnecessary coloring makes it hard on the eyes</a:t>
            </a:r>
          </a:p>
          <a:p>
            <a:pPr marL="171450" indent="-171450">
              <a:buFont typeface="Arial" panose="020B0604020202020204" pitchFamily="34" charset="0"/>
              <a:buChar char="•"/>
            </a:pPr>
            <a:r>
              <a:rPr lang="en-US" sz="1600" dirty="0"/>
              <a:t>Margins for title at top is too small</a:t>
            </a:r>
          </a:p>
          <a:p>
            <a:pPr marL="171450" indent="-171450">
              <a:buFont typeface="Arial" panose="020B0604020202020204" pitchFamily="34" charset="0"/>
              <a:buChar char="•"/>
            </a:pPr>
            <a:r>
              <a:rPr lang="en-US" sz="1600" dirty="0"/>
              <a:t>Content is not skim-able (best to break up the slide)</a:t>
            </a:r>
          </a:p>
        </p:txBody>
      </p:sp>
      <p:pic>
        <p:nvPicPr>
          <p:cNvPr id="8" name="Picture 7" descr="A screenshot of a cell phone&#10;&#10;Description automatically generated">
            <a:extLst>
              <a:ext uri="{FF2B5EF4-FFF2-40B4-BE49-F238E27FC236}">
                <a16:creationId xmlns:a16="http://schemas.microsoft.com/office/drawing/2014/main" id="{9D77EF90-00D4-0E45-88DF-37803775E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794" y="1538194"/>
            <a:ext cx="5477732" cy="3063376"/>
          </a:xfrm>
          <a:prstGeom prst="rect">
            <a:avLst/>
          </a:prstGeom>
        </p:spPr>
      </p:pic>
      <p:pic>
        <p:nvPicPr>
          <p:cNvPr id="5" name="Picture 4">
            <a:extLst>
              <a:ext uri="{FF2B5EF4-FFF2-40B4-BE49-F238E27FC236}">
                <a16:creationId xmlns:a16="http://schemas.microsoft.com/office/drawing/2014/main" id="{31FDF25D-56FB-4AE4-A688-9A9171316C59}"/>
              </a:ext>
            </a:extLst>
          </p:cNvPr>
          <p:cNvPicPr>
            <a:picLocks noChangeAspect="1"/>
          </p:cNvPicPr>
          <p:nvPr/>
        </p:nvPicPr>
        <p:blipFill>
          <a:blip r:embed="rId4"/>
          <a:stretch>
            <a:fillRect/>
          </a:stretch>
        </p:blipFill>
        <p:spPr>
          <a:xfrm>
            <a:off x="6218985" y="1538194"/>
            <a:ext cx="5446002" cy="3063376"/>
          </a:xfrm>
          <a:prstGeom prst="rect">
            <a:avLst/>
          </a:prstGeom>
        </p:spPr>
      </p:pic>
    </p:spTree>
    <p:extLst>
      <p:ext uri="{BB962C8B-B14F-4D97-AF65-F5344CB8AC3E}">
        <p14:creationId xmlns:p14="http://schemas.microsoft.com/office/powerpoint/2010/main" val="2929901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8327557" cy="774798"/>
          </a:xfrm>
        </p:spPr>
        <p:txBody>
          <a:bodyPr/>
          <a:lstStyle/>
          <a:p>
            <a:r>
              <a:rPr lang="en-US" dirty="0"/>
              <a:t>Be concise and clear</a:t>
            </a:r>
          </a:p>
        </p:txBody>
      </p:sp>
      <p:sp>
        <p:nvSpPr>
          <p:cNvPr id="28" name="TextBox 27">
            <a:extLst>
              <a:ext uri="{FF2B5EF4-FFF2-40B4-BE49-F238E27FC236}">
                <a16:creationId xmlns:a16="http://schemas.microsoft.com/office/drawing/2014/main" id="{4C9E228B-B30F-394E-A599-344FD077C107}"/>
              </a:ext>
            </a:extLst>
          </p:cNvPr>
          <p:cNvSpPr txBox="1"/>
          <p:nvPr/>
        </p:nvSpPr>
        <p:spPr>
          <a:xfrm>
            <a:off x="4473090" y="2599743"/>
            <a:ext cx="3247408" cy="276999"/>
          </a:xfrm>
          <a:prstGeom prst="rect">
            <a:avLst/>
          </a:prstGeom>
        </p:spPr>
        <p:txBody>
          <a:bodyPr vert="horz" wrap="square" lIns="0" tIns="0" rIns="0" bIns="0" rtlCol="0">
            <a:spAutoFit/>
          </a:bodyPr>
          <a:lstStyle/>
          <a:p>
            <a:pPr marL="289946" marR="242975" lvl="1" indent="0" algn="ctr" defTabSz="554492" rtl="0" eaLnBrk="1" fontAlgn="auto" latinLnBrk="0" hangingPunct="1">
              <a:lnSpc>
                <a:spcPct val="100000"/>
              </a:lnSpc>
              <a:spcBef>
                <a:spcPts val="55"/>
              </a:spcBef>
              <a:spcAft>
                <a:spcPts val="0"/>
              </a:spcAft>
              <a:buClrTx/>
              <a:buSzTx/>
              <a:buFontTx/>
              <a:buNone/>
              <a:tabLst/>
              <a:defRPr/>
            </a:pPr>
            <a:r>
              <a:rPr kumimoji="0" lang="en-US" sz="1800" b="0" i="0" u="none" strike="noStrike" kern="1200" cap="none" spc="-30" normalizeH="0" baseline="0" noProof="0" dirty="0">
                <a:ln>
                  <a:noFill/>
                </a:ln>
                <a:solidFill>
                  <a:srgbClr val="2576B7"/>
                </a:solidFill>
                <a:effectLst/>
                <a:uLnTx/>
                <a:uFillTx/>
                <a:latin typeface="Montserrat" pitchFamily="2" charset="77"/>
                <a:ea typeface="+mn-ea"/>
                <a:cs typeface="Arial Narrow"/>
              </a:rPr>
              <a:t>Edit for clarity</a:t>
            </a:r>
          </a:p>
        </p:txBody>
      </p:sp>
      <p:sp>
        <p:nvSpPr>
          <p:cNvPr id="29" name="Text Placeholder 7">
            <a:extLst>
              <a:ext uri="{FF2B5EF4-FFF2-40B4-BE49-F238E27FC236}">
                <a16:creationId xmlns:a16="http://schemas.microsoft.com/office/drawing/2014/main" id="{3E33ED69-74AC-9D42-BB28-5EF7327539DB}"/>
              </a:ext>
            </a:extLst>
          </p:cNvPr>
          <p:cNvSpPr txBox="1">
            <a:spLocks/>
          </p:cNvSpPr>
          <p:nvPr/>
        </p:nvSpPr>
        <p:spPr>
          <a:xfrm>
            <a:off x="4587359" y="3201309"/>
            <a:ext cx="3113070" cy="101390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ts val="1800"/>
              </a:lnSpc>
              <a:spcBef>
                <a:spcPts val="100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solidFill>
                  <a:srgbClr val="000000"/>
                </a:solidFill>
                <a:effectLst/>
                <a:uLnTx/>
                <a:uFillTx/>
                <a:latin typeface="Roboto Condensed Light" panose="02000000000000000000" pitchFamily="2" charset="0"/>
                <a:ea typeface="+mn-ea"/>
              </a:rPr>
              <a:t>Make sure the key message is very clear</a:t>
            </a:r>
          </a:p>
          <a:p>
            <a:pPr marL="285750" marR="0" lvl="0" indent="-285750" algn="l" defTabSz="914400" rtl="0" eaLnBrk="1" fontAlgn="auto" latinLnBrk="0" hangingPunct="1">
              <a:lnSpc>
                <a:spcPts val="1800"/>
              </a:lnSpc>
              <a:spcBef>
                <a:spcPts val="100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solidFill>
                  <a:srgbClr val="000000"/>
                </a:solidFill>
                <a:effectLst/>
                <a:uLnTx/>
                <a:uFillTx/>
                <a:latin typeface="Roboto Condensed Light" panose="02000000000000000000" pitchFamily="2" charset="0"/>
                <a:ea typeface="+mn-ea"/>
              </a:rPr>
              <a:t>Find your thesis statement</a:t>
            </a:r>
          </a:p>
          <a:p>
            <a:pPr marL="285750" marR="0" lvl="0" indent="-285750" algn="l" defTabSz="914400" rtl="0" eaLnBrk="1" fontAlgn="auto" latinLnBrk="0" hangingPunct="1">
              <a:lnSpc>
                <a:spcPts val="1800"/>
              </a:lnSpc>
              <a:spcBef>
                <a:spcPts val="1000"/>
              </a:spcBef>
              <a:spcAft>
                <a:spcPts val="0"/>
              </a:spcAft>
              <a:buClrTx/>
              <a:buSzTx/>
              <a:buFont typeface="Arial" panose="020B0604020202020204" pitchFamily="34" charset="0"/>
              <a:buChar char="•"/>
              <a:tabLst/>
              <a:defRPr/>
            </a:pPr>
            <a:endParaRPr kumimoji="0" lang="en-CA" sz="1600" b="0" i="0" u="none" strike="noStrike" kern="1200" cap="none" spc="0" normalizeH="0" baseline="0" noProof="0" dirty="0">
              <a:ln>
                <a:noFill/>
              </a:ln>
              <a:solidFill>
                <a:srgbClr val="000000"/>
              </a:solidFill>
              <a:effectLst/>
              <a:uLnTx/>
              <a:uFillTx/>
              <a:latin typeface="Roboto Condensed Light" panose="02000000000000000000" pitchFamily="2" charset="0"/>
              <a:ea typeface="+mn-ea"/>
            </a:endParaRPr>
          </a:p>
        </p:txBody>
      </p:sp>
      <p:sp>
        <p:nvSpPr>
          <p:cNvPr id="31" name="TextBox 30">
            <a:extLst>
              <a:ext uri="{FF2B5EF4-FFF2-40B4-BE49-F238E27FC236}">
                <a16:creationId xmlns:a16="http://schemas.microsoft.com/office/drawing/2014/main" id="{BB5BD109-0B09-1D4A-B636-C8EDB7A33DA8}"/>
              </a:ext>
            </a:extLst>
          </p:cNvPr>
          <p:cNvSpPr txBox="1"/>
          <p:nvPr/>
        </p:nvSpPr>
        <p:spPr>
          <a:xfrm>
            <a:off x="8330424" y="2599743"/>
            <a:ext cx="3378388" cy="276999"/>
          </a:xfrm>
          <a:prstGeom prst="rect">
            <a:avLst/>
          </a:prstGeom>
        </p:spPr>
        <p:txBody>
          <a:bodyPr vert="horz" wrap="square" lIns="0" tIns="0" rIns="0" bIns="0" rtlCol="0">
            <a:spAutoFit/>
          </a:bodyPr>
          <a:lstStyle/>
          <a:p>
            <a:pPr marL="289946" marR="242975" lvl="1" indent="0" algn="ctr" defTabSz="554492" rtl="0" eaLnBrk="1" fontAlgn="auto" latinLnBrk="0" hangingPunct="1">
              <a:lnSpc>
                <a:spcPct val="100000"/>
              </a:lnSpc>
              <a:spcBef>
                <a:spcPts val="55"/>
              </a:spcBef>
              <a:spcAft>
                <a:spcPts val="0"/>
              </a:spcAft>
              <a:buClrTx/>
              <a:buSzTx/>
              <a:buFontTx/>
              <a:buNone/>
              <a:tabLst/>
              <a:defRPr/>
            </a:pPr>
            <a:r>
              <a:rPr kumimoji="0" lang="en-US" sz="1800" b="0" i="0" u="none" strike="noStrike" kern="1200" cap="none" spc="-30" normalizeH="0" baseline="0" noProof="0" dirty="0">
                <a:ln>
                  <a:noFill/>
                </a:ln>
                <a:solidFill>
                  <a:srgbClr val="2576B7"/>
                </a:solidFill>
                <a:effectLst/>
                <a:uLnTx/>
                <a:uFillTx/>
                <a:latin typeface="Montserrat" pitchFamily="2" charset="77"/>
                <a:ea typeface="+mn-ea"/>
                <a:cs typeface="Arial Narrow"/>
              </a:rPr>
              <a:t>Edit for concision</a:t>
            </a:r>
          </a:p>
        </p:txBody>
      </p:sp>
      <p:sp>
        <p:nvSpPr>
          <p:cNvPr id="32" name="Text Placeholder 7">
            <a:extLst>
              <a:ext uri="{FF2B5EF4-FFF2-40B4-BE49-F238E27FC236}">
                <a16:creationId xmlns:a16="http://schemas.microsoft.com/office/drawing/2014/main" id="{78FE4641-CF67-E74A-8893-5C7CCA20166C}"/>
              </a:ext>
            </a:extLst>
          </p:cNvPr>
          <p:cNvSpPr txBox="1">
            <a:spLocks/>
          </p:cNvSpPr>
          <p:nvPr/>
        </p:nvSpPr>
        <p:spPr>
          <a:xfrm>
            <a:off x="8464113" y="3201309"/>
            <a:ext cx="3090462" cy="101390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ts val="1800"/>
              </a:lnSpc>
              <a:spcBef>
                <a:spcPts val="100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solidFill>
                  <a:srgbClr val="000000"/>
                </a:solidFill>
                <a:effectLst/>
                <a:uLnTx/>
                <a:uFillTx/>
                <a:latin typeface="Roboto Condensed Light" panose="02000000000000000000" pitchFamily="2" charset="0"/>
                <a:ea typeface="+mn-ea"/>
              </a:rPr>
              <a:t>Remove unnecessary words</a:t>
            </a:r>
          </a:p>
          <a:p>
            <a:pPr marL="285750" marR="0" lvl="0" indent="-285750" algn="l" defTabSz="914400" rtl="0" eaLnBrk="1" fontAlgn="auto" latinLnBrk="0" hangingPunct="1">
              <a:lnSpc>
                <a:spcPts val="1800"/>
              </a:lnSpc>
              <a:spcBef>
                <a:spcPts val="100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solidFill>
                  <a:srgbClr val="000000"/>
                </a:solidFill>
                <a:effectLst/>
                <a:uLnTx/>
                <a:uFillTx/>
                <a:latin typeface="Roboto Condensed Light" panose="02000000000000000000" pitchFamily="2" charset="0"/>
                <a:ea typeface="+mn-ea"/>
              </a:rPr>
              <a:t>Use the active voice, not passive voice (see below for examples)</a:t>
            </a:r>
          </a:p>
        </p:txBody>
      </p:sp>
      <p:sp>
        <p:nvSpPr>
          <p:cNvPr id="33" name="TextBox 32">
            <a:extLst>
              <a:ext uri="{FF2B5EF4-FFF2-40B4-BE49-F238E27FC236}">
                <a16:creationId xmlns:a16="http://schemas.microsoft.com/office/drawing/2014/main" id="{C1602895-CD87-C74B-BAF0-75F88911013A}"/>
              </a:ext>
            </a:extLst>
          </p:cNvPr>
          <p:cNvSpPr txBox="1"/>
          <p:nvPr/>
        </p:nvSpPr>
        <p:spPr>
          <a:xfrm>
            <a:off x="577027" y="2599743"/>
            <a:ext cx="3341748" cy="553998"/>
          </a:xfrm>
          <a:prstGeom prst="rect">
            <a:avLst/>
          </a:prstGeom>
        </p:spPr>
        <p:txBody>
          <a:bodyPr vert="horz" wrap="square" lIns="0" tIns="0" rIns="0" bIns="0" rtlCol="0">
            <a:spAutoFit/>
          </a:bodyPr>
          <a:lstStyle/>
          <a:p>
            <a:pPr marL="289946" marR="242975" lvl="1" indent="0" algn="ctr" defTabSz="554492" rtl="0" eaLnBrk="1" fontAlgn="auto" latinLnBrk="0" hangingPunct="1">
              <a:lnSpc>
                <a:spcPct val="100000"/>
              </a:lnSpc>
              <a:spcBef>
                <a:spcPts val="55"/>
              </a:spcBef>
              <a:spcAft>
                <a:spcPts val="0"/>
              </a:spcAft>
              <a:buClrTx/>
              <a:buSzTx/>
              <a:buFontTx/>
              <a:buNone/>
              <a:tabLst/>
              <a:defRPr/>
            </a:pPr>
            <a:r>
              <a:rPr kumimoji="0" lang="en-US" sz="1800" b="0" i="0" u="none" strike="noStrike" kern="1200" cap="none" spc="-30" normalizeH="0" baseline="0" noProof="0" dirty="0">
                <a:ln>
                  <a:noFill/>
                </a:ln>
                <a:solidFill>
                  <a:srgbClr val="2576B7"/>
                </a:solidFill>
                <a:effectLst/>
                <a:uLnTx/>
                <a:uFillTx/>
                <a:latin typeface="Montserrat" pitchFamily="2" charset="77"/>
                <a:ea typeface="+mn-ea"/>
                <a:cs typeface="Arial Narrow"/>
              </a:rPr>
              <a:t>Write your thoughts down</a:t>
            </a:r>
          </a:p>
        </p:txBody>
      </p:sp>
      <p:sp>
        <p:nvSpPr>
          <p:cNvPr id="34" name="Text Placeholder 7">
            <a:extLst>
              <a:ext uri="{FF2B5EF4-FFF2-40B4-BE49-F238E27FC236}">
                <a16:creationId xmlns:a16="http://schemas.microsoft.com/office/drawing/2014/main" id="{C6465DA9-CEED-B346-AD04-05BD0D6D5F06}"/>
              </a:ext>
            </a:extLst>
          </p:cNvPr>
          <p:cNvSpPr txBox="1">
            <a:spLocks/>
          </p:cNvSpPr>
          <p:nvPr/>
        </p:nvSpPr>
        <p:spPr>
          <a:xfrm>
            <a:off x="778173" y="3201309"/>
            <a:ext cx="2920527" cy="101390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ts val="1800"/>
              </a:lnSpc>
              <a:spcBef>
                <a:spcPts val="100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solidFill>
                  <a:srgbClr val="000000"/>
                </a:solidFill>
                <a:effectLst/>
                <a:uLnTx/>
                <a:uFillTx/>
                <a:latin typeface="Roboto Condensed Light" panose="02000000000000000000" pitchFamily="2" charset="0"/>
                <a:ea typeface="+mn-ea"/>
              </a:rPr>
              <a:t>This gets your content documented.</a:t>
            </a:r>
          </a:p>
          <a:p>
            <a:pPr marL="285750" marR="0" lvl="0" indent="-285750" algn="l" defTabSz="914400" rtl="0" eaLnBrk="1" fontAlgn="auto" latinLnBrk="0" hangingPunct="1">
              <a:lnSpc>
                <a:spcPts val="1800"/>
              </a:lnSpc>
              <a:spcBef>
                <a:spcPts val="100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solidFill>
                  <a:srgbClr val="000000"/>
                </a:solidFill>
                <a:effectLst/>
                <a:uLnTx/>
                <a:uFillTx/>
                <a:latin typeface="Roboto Condensed Light" panose="02000000000000000000" pitchFamily="2" charset="0"/>
                <a:ea typeface="+mn-ea"/>
              </a:rPr>
              <a:t>Don’t worry about clarity or concision yet</a:t>
            </a:r>
          </a:p>
        </p:txBody>
      </p:sp>
      <p:grpSp>
        <p:nvGrpSpPr>
          <p:cNvPr id="4" name="Group 3">
            <a:extLst>
              <a:ext uri="{FF2B5EF4-FFF2-40B4-BE49-F238E27FC236}">
                <a16:creationId xmlns:a16="http://schemas.microsoft.com/office/drawing/2014/main" id="{3723BBF0-085B-8E47-8335-7FE95C060BE6}"/>
              </a:ext>
            </a:extLst>
          </p:cNvPr>
          <p:cNvGrpSpPr/>
          <p:nvPr/>
        </p:nvGrpSpPr>
        <p:grpSpPr>
          <a:xfrm>
            <a:off x="1751548" y="1571668"/>
            <a:ext cx="1013254" cy="798319"/>
            <a:chOff x="1876919" y="2642575"/>
            <a:chExt cx="1013254" cy="798319"/>
          </a:xfrm>
        </p:grpSpPr>
        <p:sp>
          <p:nvSpPr>
            <p:cNvPr id="3" name="Oval 2">
              <a:extLst>
                <a:ext uri="{FF2B5EF4-FFF2-40B4-BE49-F238E27FC236}">
                  <a16:creationId xmlns:a16="http://schemas.microsoft.com/office/drawing/2014/main" id="{4B24599B-65E4-FD44-8584-4A89C4E047EF}"/>
                </a:ext>
              </a:extLst>
            </p:cNvPr>
            <p:cNvSpPr/>
            <p:nvPr/>
          </p:nvSpPr>
          <p:spPr>
            <a:xfrm>
              <a:off x="1972030" y="2642575"/>
              <a:ext cx="798319" cy="7983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757AC60-F123-C747-A92D-FDA909AA30E8}"/>
                </a:ext>
              </a:extLst>
            </p:cNvPr>
            <p:cNvSpPr txBox="1"/>
            <p:nvPr/>
          </p:nvSpPr>
          <p:spPr>
            <a:xfrm>
              <a:off x="1876919" y="2718487"/>
              <a:ext cx="1013254" cy="710976"/>
            </a:xfrm>
            <a:prstGeom prst="rect">
              <a:avLst/>
            </a:prstGeom>
          </p:spPr>
          <p:txBody>
            <a:bodyPr wrap="square" lIns="0" tIns="0" rIns="0" bIns="0" numCol="1" spcCol="360000" rtlCol="0">
              <a:no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576B7"/>
                  </a:solidFill>
                  <a:effectLst/>
                  <a:uLnTx/>
                  <a:uFillTx/>
                  <a:latin typeface="Montserrat" pitchFamily="2" charset="77"/>
                  <a:ea typeface="Roboto Condensed Light" panose="02000000000000000000" pitchFamily="2" charset="0"/>
                  <a:cs typeface="+mn-cs"/>
                </a:rPr>
                <a:t>1</a:t>
              </a:r>
            </a:p>
          </p:txBody>
        </p:sp>
      </p:grpSp>
      <p:grpSp>
        <p:nvGrpSpPr>
          <p:cNvPr id="36" name="Group 35">
            <a:extLst>
              <a:ext uri="{FF2B5EF4-FFF2-40B4-BE49-F238E27FC236}">
                <a16:creationId xmlns:a16="http://schemas.microsoft.com/office/drawing/2014/main" id="{2B2FF0A2-927D-F042-8D5B-6C7C196F1EE7}"/>
              </a:ext>
            </a:extLst>
          </p:cNvPr>
          <p:cNvGrpSpPr/>
          <p:nvPr/>
        </p:nvGrpSpPr>
        <p:grpSpPr>
          <a:xfrm>
            <a:off x="5590167" y="1571668"/>
            <a:ext cx="1013254" cy="798319"/>
            <a:chOff x="1876919" y="2642575"/>
            <a:chExt cx="1013254" cy="798319"/>
          </a:xfrm>
        </p:grpSpPr>
        <p:sp>
          <p:nvSpPr>
            <p:cNvPr id="37" name="Oval 36">
              <a:extLst>
                <a:ext uri="{FF2B5EF4-FFF2-40B4-BE49-F238E27FC236}">
                  <a16:creationId xmlns:a16="http://schemas.microsoft.com/office/drawing/2014/main" id="{648D023C-E869-5849-823C-4EE7AA3F5E8F}"/>
                </a:ext>
              </a:extLst>
            </p:cNvPr>
            <p:cNvSpPr/>
            <p:nvPr/>
          </p:nvSpPr>
          <p:spPr>
            <a:xfrm>
              <a:off x="1972030" y="2642575"/>
              <a:ext cx="798319" cy="7983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CECB6F29-882D-1548-90B2-4AE6F5D6F77F}"/>
                </a:ext>
              </a:extLst>
            </p:cNvPr>
            <p:cNvSpPr txBox="1"/>
            <p:nvPr/>
          </p:nvSpPr>
          <p:spPr>
            <a:xfrm>
              <a:off x="1876919" y="2718487"/>
              <a:ext cx="1013254" cy="710976"/>
            </a:xfrm>
            <a:prstGeom prst="rect">
              <a:avLst/>
            </a:prstGeom>
          </p:spPr>
          <p:txBody>
            <a:bodyPr wrap="square" lIns="0" tIns="0" rIns="0" bIns="0" numCol="1" spcCol="360000" rtlCol="0">
              <a:no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2576B7"/>
                  </a:solidFill>
                  <a:effectLst/>
                  <a:uLnTx/>
                  <a:uFillTx/>
                  <a:latin typeface="Montserrat" pitchFamily="2" charset="77"/>
                  <a:ea typeface="Roboto Condensed Light" panose="02000000000000000000" pitchFamily="2" charset="0"/>
                  <a:cs typeface="+mn-cs"/>
                </a:rPr>
                <a:t>2</a:t>
              </a:r>
            </a:p>
          </p:txBody>
        </p:sp>
      </p:grpSp>
      <p:grpSp>
        <p:nvGrpSpPr>
          <p:cNvPr id="39" name="Group 38">
            <a:extLst>
              <a:ext uri="{FF2B5EF4-FFF2-40B4-BE49-F238E27FC236}">
                <a16:creationId xmlns:a16="http://schemas.microsoft.com/office/drawing/2014/main" id="{4780C8A4-9512-0F45-B030-01C3FFFA3657}"/>
              </a:ext>
            </a:extLst>
          </p:cNvPr>
          <p:cNvGrpSpPr/>
          <p:nvPr/>
        </p:nvGrpSpPr>
        <p:grpSpPr>
          <a:xfrm>
            <a:off x="9523266" y="1571668"/>
            <a:ext cx="1013254" cy="798319"/>
            <a:chOff x="1876919" y="2642575"/>
            <a:chExt cx="1013254" cy="798319"/>
          </a:xfrm>
        </p:grpSpPr>
        <p:sp>
          <p:nvSpPr>
            <p:cNvPr id="40" name="Oval 39">
              <a:extLst>
                <a:ext uri="{FF2B5EF4-FFF2-40B4-BE49-F238E27FC236}">
                  <a16:creationId xmlns:a16="http://schemas.microsoft.com/office/drawing/2014/main" id="{66388BAB-77F5-4040-A141-91B0553E0C92}"/>
                </a:ext>
              </a:extLst>
            </p:cNvPr>
            <p:cNvSpPr/>
            <p:nvPr/>
          </p:nvSpPr>
          <p:spPr>
            <a:xfrm>
              <a:off x="1972030" y="2642575"/>
              <a:ext cx="798319" cy="7983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2198B637-CDF7-2D47-BF50-DCCAB5DE7419}"/>
                </a:ext>
              </a:extLst>
            </p:cNvPr>
            <p:cNvSpPr txBox="1"/>
            <p:nvPr/>
          </p:nvSpPr>
          <p:spPr>
            <a:xfrm>
              <a:off x="1876919" y="2718487"/>
              <a:ext cx="1013254" cy="710976"/>
            </a:xfrm>
            <a:prstGeom prst="rect">
              <a:avLst/>
            </a:prstGeom>
          </p:spPr>
          <p:txBody>
            <a:bodyPr wrap="square" lIns="0" tIns="0" rIns="0" bIns="0" numCol="1" spcCol="360000" rtlCol="0">
              <a:no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2576B7"/>
                  </a:solidFill>
                  <a:effectLst/>
                  <a:uLnTx/>
                  <a:uFillTx/>
                  <a:latin typeface="Montserrat" pitchFamily="2" charset="77"/>
                  <a:ea typeface="Roboto Condensed Light" panose="02000000000000000000" pitchFamily="2" charset="0"/>
                  <a:cs typeface="+mn-cs"/>
                </a:rPr>
                <a:t>3</a:t>
              </a:r>
            </a:p>
          </p:txBody>
        </p:sp>
      </p:grpSp>
      <p:graphicFrame>
        <p:nvGraphicFramePr>
          <p:cNvPr id="18" name="Table 17">
            <a:extLst>
              <a:ext uri="{FF2B5EF4-FFF2-40B4-BE49-F238E27FC236}">
                <a16:creationId xmlns:a16="http://schemas.microsoft.com/office/drawing/2014/main" id="{54C0E290-4209-9446-8E11-47377AA5A5A8}"/>
              </a:ext>
            </a:extLst>
          </p:cNvPr>
          <p:cNvGraphicFramePr>
            <a:graphicFrameLocks noGrp="1"/>
          </p:cNvGraphicFramePr>
          <p:nvPr/>
        </p:nvGraphicFramePr>
        <p:xfrm>
          <a:off x="1751548" y="4657801"/>
          <a:ext cx="3933099" cy="1493520"/>
        </p:xfrm>
        <a:graphic>
          <a:graphicData uri="http://schemas.openxmlformats.org/drawingml/2006/table">
            <a:tbl>
              <a:tblPr bandRow="1">
                <a:tableStyleId>{5C22544A-7EE6-4342-B048-85BDC9FD1C3A}</a:tableStyleId>
              </a:tblPr>
              <a:tblGrid>
                <a:gridCol w="3933099">
                  <a:extLst>
                    <a:ext uri="{9D8B030D-6E8A-4147-A177-3AD203B41FA5}">
                      <a16:colId xmlns:a16="http://schemas.microsoft.com/office/drawing/2014/main" val="1362635670"/>
                    </a:ext>
                  </a:extLst>
                </a:gridCol>
              </a:tblGrid>
              <a:tr h="286308">
                <a:tc>
                  <a:txBody>
                    <a:bodyPr/>
                    <a:lstStyle/>
                    <a:p>
                      <a:pPr marL="0" algn="l" defTabSz="914400" rtl="0" eaLnBrk="1" latinLnBrk="0" hangingPunct="1">
                        <a:spcBef>
                          <a:spcPts val="800"/>
                        </a:spcBef>
                      </a:pPr>
                      <a:r>
                        <a:rPr lang="en-US" sz="1600" b="1" kern="1200" dirty="0">
                          <a:solidFill>
                            <a:schemeClr val="bg1">
                              <a:lumMod val="50000"/>
                            </a:schemeClr>
                          </a:solidFill>
                          <a:latin typeface="Montserrat SemiBold" pitchFamily="2" charset="77"/>
                          <a:ea typeface="+mn-ea"/>
                          <a:cs typeface="+mn-cs"/>
                        </a:rPr>
                        <a:t>Passive voice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alpha val="23000"/>
                      </a:schemeClr>
                    </a:solidFill>
                  </a:tcPr>
                </a:tc>
                <a:extLst>
                  <a:ext uri="{0D108BD9-81ED-4DB2-BD59-A6C34878D82A}">
                    <a16:rowId xmlns:a16="http://schemas.microsoft.com/office/drawing/2014/main" val="1384045114"/>
                  </a:ext>
                </a:extLst>
              </a:tr>
              <a:tr h="11399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50000"/>
                            </a:schemeClr>
                          </a:solidFill>
                          <a:latin typeface="Roboto Condensed Light" panose="02000000000000000000" pitchFamily="2" charset="0"/>
                          <a:ea typeface="Roboto Condensed Light" panose="02000000000000000000" pitchFamily="2" charset="0"/>
                        </a:rPr>
                        <a:t>“There are three things to look out for” (8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bg1">
                            <a:lumMod val="50000"/>
                          </a:schemeClr>
                        </a:solidFill>
                        <a:latin typeface="Roboto Condensed Light" panose="02000000000000000000" pitchFamily="2" charset="0"/>
                        <a:ea typeface="Roboto Condensed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50000"/>
                            </a:schemeClr>
                          </a:solidFill>
                          <a:latin typeface="Roboto Condensed Light" panose="02000000000000000000" pitchFamily="2" charset="0"/>
                          <a:ea typeface="Roboto Condensed Light" panose="02000000000000000000" pitchFamily="2" charset="0"/>
                        </a:rPr>
                        <a:t>“Network security was compromised by hackers” (6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bg1">
                            <a:lumMod val="50000"/>
                          </a:schemeClr>
                        </a:solidFill>
                        <a:latin typeface="Roboto Condensed Light" panose="02000000000000000000" pitchFamily="2" charset="0"/>
                        <a:ea typeface="Roboto Condensed Light" panose="02000000000000000000"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19" name="Table 18">
            <a:extLst>
              <a:ext uri="{FF2B5EF4-FFF2-40B4-BE49-F238E27FC236}">
                <a16:creationId xmlns:a16="http://schemas.microsoft.com/office/drawing/2014/main" id="{CC9B3CE1-B781-7349-9BF9-DCD219957AD8}"/>
              </a:ext>
            </a:extLst>
          </p:cNvPr>
          <p:cNvGraphicFramePr>
            <a:graphicFrameLocks noGrp="1"/>
          </p:cNvGraphicFramePr>
          <p:nvPr>
            <p:extLst>
              <p:ext uri="{D42A27DB-BD31-4B8C-83A1-F6EECF244321}">
                <p14:modId xmlns:p14="http://schemas.microsoft.com/office/powerpoint/2010/main" val="1275713701"/>
              </p:ext>
            </p:extLst>
          </p:nvPr>
        </p:nvGraphicFramePr>
        <p:xfrm>
          <a:off x="6010967" y="4655259"/>
          <a:ext cx="3933099" cy="1475199"/>
        </p:xfrm>
        <a:graphic>
          <a:graphicData uri="http://schemas.openxmlformats.org/drawingml/2006/table">
            <a:tbl>
              <a:tblPr bandRow="1">
                <a:tableStyleId>{5C22544A-7EE6-4342-B048-85BDC9FD1C3A}</a:tableStyleId>
              </a:tblPr>
              <a:tblGrid>
                <a:gridCol w="3933099">
                  <a:extLst>
                    <a:ext uri="{9D8B030D-6E8A-4147-A177-3AD203B41FA5}">
                      <a16:colId xmlns:a16="http://schemas.microsoft.com/office/drawing/2014/main" val="1362635670"/>
                    </a:ext>
                  </a:extLst>
                </a:gridCol>
              </a:tblGrid>
              <a:tr h="286308">
                <a:tc>
                  <a:txBody>
                    <a:bodyPr/>
                    <a:lstStyle/>
                    <a:p>
                      <a:pPr marL="0" algn="l" defTabSz="914400" rtl="0" eaLnBrk="1" latinLnBrk="0" hangingPunct="1">
                        <a:spcBef>
                          <a:spcPts val="800"/>
                        </a:spcBef>
                      </a:pPr>
                      <a:r>
                        <a:rPr lang="en-US" sz="1600" b="1" kern="1200" dirty="0">
                          <a:solidFill>
                            <a:schemeClr val="bg1">
                              <a:lumMod val="50000"/>
                            </a:schemeClr>
                          </a:solidFill>
                          <a:latin typeface="Montserrat SemiBold" pitchFamily="2" charset="77"/>
                          <a:ea typeface="+mn-ea"/>
                          <a:cs typeface="+mn-cs"/>
                        </a:rPr>
                        <a:t>Active voice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alpha val="23000"/>
                      </a:schemeClr>
                    </a:solidFill>
                  </a:tcPr>
                </a:tc>
                <a:extLst>
                  <a:ext uri="{0D108BD9-81ED-4DB2-BD59-A6C34878D82A}">
                    <a16:rowId xmlns:a16="http://schemas.microsoft.com/office/drawing/2014/main" val="1384045114"/>
                  </a:ext>
                </a:extLst>
              </a:tr>
              <a:tr h="11399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50000"/>
                            </a:schemeClr>
                          </a:solidFill>
                          <a:latin typeface="Roboto Condensed Light" panose="02000000000000000000" pitchFamily="2" charset="0"/>
                          <a:ea typeface="Roboto Condensed Light" panose="02000000000000000000" pitchFamily="2" charset="0"/>
                        </a:rPr>
                        <a:t>“Look for these three things” (5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bg1">
                            <a:lumMod val="50000"/>
                          </a:schemeClr>
                        </a:solidFill>
                        <a:latin typeface="Roboto Condensed Light" panose="02000000000000000000" pitchFamily="2" charset="0"/>
                        <a:ea typeface="Roboto Condensed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50000"/>
                            </a:schemeClr>
                          </a:solidFill>
                          <a:latin typeface="Roboto Condensed Light" panose="02000000000000000000" pitchFamily="2" charset="0"/>
                          <a:ea typeface="Roboto Condensed Light" panose="02000000000000000000" pitchFamily="2" charset="0"/>
                        </a:rPr>
                        <a:t>“</a:t>
                      </a:r>
                      <a:r>
                        <a:rPr lang="en-US" sz="1400">
                          <a:solidFill>
                            <a:schemeClr val="bg1">
                              <a:lumMod val="50000"/>
                            </a:schemeClr>
                          </a:solidFill>
                          <a:latin typeface="Roboto Condensed Light" panose="02000000000000000000" pitchFamily="2" charset="0"/>
                          <a:ea typeface="Roboto Condensed Light" panose="02000000000000000000" pitchFamily="2" charset="0"/>
                        </a:rPr>
                        <a:t>Hackers compromised </a:t>
                      </a:r>
                      <a:r>
                        <a:rPr lang="en-US" sz="1400" dirty="0">
                          <a:solidFill>
                            <a:schemeClr val="bg1">
                              <a:lumMod val="50000"/>
                            </a:schemeClr>
                          </a:solidFill>
                          <a:latin typeface="Roboto Condensed Light" panose="02000000000000000000" pitchFamily="2" charset="0"/>
                          <a:ea typeface="Roboto Condensed Light" panose="02000000000000000000" pitchFamily="2" charset="0"/>
                        </a:rPr>
                        <a:t>network security” (4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bg1">
                            <a:lumMod val="50000"/>
                          </a:schemeClr>
                        </a:solidFill>
                        <a:latin typeface="Roboto Condensed Light" panose="02000000000000000000" pitchFamily="2" charset="0"/>
                        <a:ea typeface="Roboto Condensed Light" panose="02000000000000000000"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alpha val="23000"/>
                      </a:schemeClr>
                    </a:solidFill>
                  </a:tcPr>
                </a:tc>
                <a:extLst>
                  <a:ext uri="{0D108BD9-81ED-4DB2-BD59-A6C34878D82A}">
                    <a16:rowId xmlns:a16="http://schemas.microsoft.com/office/drawing/2014/main" val="4099423048"/>
                  </a:ext>
                </a:extLst>
              </a:tr>
            </a:tbl>
          </a:graphicData>
        </a:graphic>
      </p:graphicFrame>
    </p:spTree>
    <p:extLst>
      <p:ext uri="{BB962C8B-B14F-4D97-AF65-F5344CB8AC3E}">
        <p14:creationId xmlns:p14="http://schemas.microsoft.com/office/powerpoint/2010/main" val="1369263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F926E7-4742-304E-B1A0-1BC863C9E3A6}"/>
              </a:ext>
            </a:extLst>
          </p:cNvPr>
          <p:cNvSpPr>
            <a:spLocks noGrp="1"/>
          </p:cNvSpPr>
          <p:nvPr>
            <p:ph type="body" sz="quarter" idx="12"/>
          </p:nvPr>
        </p:nvSpPr>
        <p:spPr>
          <a:xfrm>
            <a:off x="6218985" y="5021943"/>
            <a:ext cx="5477732" cy="1034402"/>
          </a:xfrm>
        </p:spPr>
        <p:txBody>
          <a:bodyPr/>
          <a:lstStyle/>
          <a:p>
            <a:r>
              <a:rPr lang="en-US" sz="2000" dirty="0"/>
              <a:t>The visuals make it easier to see the size of the problem and make it much more memorable.</a:t>
            </a:r>
          </a:p>
        </p:txBody>
      </p:sp>
      <p:sp>
        <p:nvSpPr>
          <p:cNvPr id="3" name="Title 2">
            <a:extLst>
              <a:ext uri="{FF2B5EF4-FFF2-40B4-BE49-F238E27FC236}">
                <a16:creationId xmlns:a16="http://schemas.microsoft.com/office/drawing/2014/main" id="{AB20FC05-83F2-4B4B-9736-D19FACE6F7C1}"/>
              </a:ext>
            </a:extLst>
          </p:cNvPr>
          <p:cNvSpPr>
            <a:spLocks noGrp="1"/>
          </p:cNvSpPr>
          <p:nvPr>
            <p:ph type="title"/>
          </p:nvPr>
        </p:nvSpPr>
        <p:spPr/>
        <p:txBody>
          <a:bodyPr/>
          <a:lstStyle/>
          <a:p>
            <a:r>
              <a:rPr lang="en-US" dirty="0"/>
              <a:t>Be memorable</a:t>
            </a:r>
          </a:p>
        </p:txBody>
      </p:sp>
      <p:sp>
        <p:nvSpPr>
          <p:cNvPr id="4" name="Text Placeholder 3">
            <a:extLst>
              <a:ext uri="{FF2B5EF4-FFF2-40B4-BE49-F238E27FC236}">
                <a16:creationId xmlns:a16="http://schemas.microsoft.com/office/drawing/2014/main" id="{9AE9C30C-2FFA-3A46-82FC-F643C9E8EEF1}"/>
              </a:ext>
            </a:extLst>
          </p:cNvPr>
          <p:cNvSpPr>
            <a:spLocks noGrp="1"/>
          </p:cNvSpPr>
          <p:nvPr>
            <p:ph type="body" sz="quarter" idx="13"/>
          </p:nvPr>
        </p:nvSpPr>
        <p:spPr>
          <a:xfrm>
            <a:off x="381794" y="5021943"/>
            <a:ext cx="5477732" cy="1034402"/>
          </a:xfrm>
        </p:spPr>
        <p:txBody>
          <a:bodyPr/>
          <a:lstStyle/>
          <a:p>
            <a:r>
              <a:rPr lang="en-US" sz="2000" dirty="0"/>
              <a:t>Easy to read, but hard to remember the stats.</a:t>
            </a:r>
          </a:p>
        </p:txBody>
      </p:sp>
      <p:pic>
        <p:nvPicPr>
          <p:cNvPr id="6" name="Picture 5" descr="A screenshot of a social media post&#10;&#10;Description automatically generated">
            <a:extLst>
              <a:ext uri="{FF2B5EF4-FFF2-40B4-BE49-F238E27FC236}">
                <a16:creationId xmlns:a16="http://schemas.microsoft.com/office/drawing/2014/main" id="{8BD2BE01-147F-5F46-85B5-A814AF3A85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106" y="1552498"/>
            <a:ext cx="5477732" cy="3096675"/>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7FC8CAB9-C644-1F40-AD74-8275849DDA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8985" y="1552498"/>
            <a:ext cx="5477732" cy="3093844"/>
          </a:xfrm>
          <a:prstGeom prst="rect">
            <a:avLst/>
          </a:prstGeom>
        </p:spPr>
      </p:pic>
    </p:spTree>
    <p:extLst>
      <p:ext uri="{BB962C8B-B14F-4D97-AF65-F5344CB8AC3E}">
        <p14:creationId xmlns:p14="http://schemas.microsoft.com/office/powerpoint/2010/main" val="907563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F926E7-4742-304E-B1A0-1BC863C9E3A6}"/>
              </a:ext>
            </a:extLst>
          </p:cNvPr>
          <p:cNvSpPr>
            <a:spLocks noGrp="1"/>
          </p:cNvSpPr>
          <p:nvPr>
            <p:ph type="body" sz="quarter" idx="12"/>
          </p:nvPr>
        </p:nvSpPr>
        <p:spPr>
          <a:xfrm>
            <a:off x="6218985" y="5021943"/>
            <a:ext cx="5477732" cy="1034402"/>
          </a:xfrm>
        </p:spPr>
        <p:txBody>
          <a:bodyPr/>
          <a:lstStyle/>
          <a:p>
            <a:pPr marL="342900" indent="-342900">
              <a:lnSpc>
                <a:spcPct val="100000"/>
              </a:lnSpc>
              <a:spcBef>
                <a:spcPts val="0"/>
              </a:spcBef>
              <a:spcAft>
                <a:spcPts val="0"/>
              </a:spcAft>
              <a:buFont typeface="Arial" panose="020B0604020202020204" pitchFamily="34" charset="0"/>
              <a:buChar char="•"/>
            </a:pPr>
            <a:r>
              <a:rPr lang="en-US" sz="2000" dirty="0"/>
              <a:t>Have some kind of visual (graph, icons, table, etc.) as long as it’s appropriate</a:t>
            </a:r>
          </a:p>
          <a:p>
            <a:pPr marL="342900" indent="-342900">
              <a:lnSpc>
                <a:spcPct val="100000"/>
              </a:lnSpc>
              <a:spcBef>
                <a:spcPts val="0"/>
              </a:spcBef>
              <a:spcAft>
                <a:spcPts val="0"/>
              </a:spcAft>
              <a:buFont typeface="Arial" panose="020B0604020202020204" pitchFamily="34" charset="0"/>
              <a:buChar char="•"/>
            </a:pPr>
            <a:r>
              <a:rPr lang="en-US" sz="2000" dirty="0"/>
              <a:t>Divide the content into sections</a:t>
            </a:r>
          </a:p>
          <a:p>
            <a:pPr marL="342900" indent="-342900">
              <a:lnSpc>
                <a:spcPct val="100000"/>
              </a:lnSpc>
              <a:spcBef>
                <a:spcPts val="0"/>
              </a:spcBef>
              <a:spcAft>
                <a:spcPts val="0"/>
              </a:spcAft>
              <a:buFont typeface="Arial" panose="020B0604020202020204" pitchFamily="34" charset="0"/>
              <a:buChar char="•"/>
            </a:pPr>
            <a:r>
              <a:rPr lang="en-US" sz="2000" dirty="0"/>
              <a:t>Have a bit of color on the page</a:t>
            </a:r>
          </a:p>
          <a:p>
            <a:pPr marL="342900" indent="-342900">
              <a:lnSpc>
                <a:spcPct val="100000"/>
              </a:lnSpc>
              <a:spcBef>
                <a:spcPts val="0"/>
              </a:spcBef>
              <a:spcAft>
                <a:spcPts val="0"/>
              </a:spcAft>
              <a:buFont typeface="Arial" panose="020B0604020202020204" pitchFamily="34" charset="0"/>
              <a:buChar char="•"/>
            </a:pPr>
            <a:r>
              <a:rPr lang="en-US" sz="2000" dirty="0"/>
              <a:t>Bold or italicize important text</a:t>
            </a:r>
          </a:p>
        </p:txBody>
      </p:sp>
      <p:sp>
        <p:nvSpPr>
          <p:cNvPr id="3" name="Title 2">
            <a:extLst>
              <a:ext uri="{FF2B5EF4-FFF2-40B4-BE49-F238E27FC236}">
                <a16:creationId xmlns:a16="http://schemas.microsoft.com/office/drawing/2014/main" id="{AB20FC05-83F2-4B4B-9736-D19FACE6F7C1}"/>
              </a:ext>
            </a:extLst>
          </p:cNvPr>
          <p:cNvSpPr>
            <a:spLocks noGrp="1"/>
          </p:cNvSpPr>
          <p:nvPr>
            <p:ph type="title"/>
          </p:nvPr>
        </p:nvSpPr>
        <p:spPr/>
        <p:txBody>
          <a:bodyPr/>
          <a:lstStyle/>
          <a:p>
            <a:r>
              <a:rPr lang="en-US" dirty="0"/>
              <a:t>Aesthetics</a:t>
            </a:r>
          </a:p>
        </p:txBody>
      </p:sp>
      <p:sp>
        <p:nvSpPr>
          <p:cNvPr id="4" name="Text Placeholder 3">
            <a:extLst>
              <a:ext uri="{FF2B5EF4-FFF2-40B4-BE49-F238E27FC236}">
                <a16:creationId xmlns:a16="http://schemas.microsoft.com/office/drawing/2014/main" id="{9AE9C30C-2FFA-3A46-82FC-F643C9E8EEF1}"/>
              </a:ext>
            </a:extLst>
          </p:cNvPr>
          <p:cNvSpPr>
            <a:spLocks noGrp="1"/>
          </p:cNvSpPr>
          <p:nvPr>
            <p:ph type="body" sz="quarter" idx="13"/>
          </p:nvPr>
        </p:nvSpPr>
        <p:spPr>
          <a:xfrm>
            <a:off x="381794" y="5021943"/>
            <a:ext cx="5477732" cy="1034402"/>
          </a:xfrm>
        </p:spPr>
        <p:txBody>
          <a:bodyPr/>
          <a:lstStyle/>
          <a:p>
            <a:r>
              <a:rPr lang="en-US" sz="2000" dirty="0"/>
              <a:t>This draft slide is just content from the outline document on a slide with no design applied yet.</a:t>
            </a:r>
          </a:p>
        </p:txBody>
      </p:sp>
      <p:pic>
        <p:nvPicPr>
          <p:cNvPr id="10" name="Picture 9" descr="A screenshot of a social media post&#10;&#10;Description automatically generated">
            <a:extLst>
              <a:ext uri="{FF2B5EF4-FFF2-40B4-BE49-F238E27FC236}">
                <a16:creationId xmlns:a16="http://schemas.microsoft.com/office/drawing/2014/main" id="{853DC5A2-7DAF-8345-B647-A61F216DD6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106" y="1552498"/>
            <a:ext cx="5484246" cy="3093844"/>
          </a:xfrm>
          <a:prstGeom prst="rect">
            <a:avLst/>
          </a:prstGeom>
        </p:spPr>
      </p:pic>
      <p:pic>
        <p:nvPicPr>
          <p:cNvPr id="5" name="Picture 4">
            <a:extLst>
              <a:ext uri="{FF2B5EF4-FFF2-40B4-BE49-F238E27FC236}">
                <a16:creationId xmlns:a16="http://schemas.microsoft.com/office/drawing/2014/main" id="{BF05988D-93AF-4762-BB97-B96BD4BF2304}"/>
              </a:ext>
            </a:extLst>
          </p:cNvPr>
          <p:cNvPicPr>
            <a:picLocks noChangeAspect="1"/>
          </p:cNvPicPr>
          <p:nvPr/>
        </p:nvPicPr>
        <p:blipFill>
          <a:blip r:embed="rId4"/>
          <a:stretch>
            <a:fillRect/>
          </a:stretch>
        </p:blipFill>
        <p:spPr>
          <a:xfrm>
            <a:off x="6218985" y="1552498"/>
            <a:ext cx="5500167" cy="3093844"/>
          </a:xfrm>
          <a:prstGeom prst="rect">
            <a:avLst/>
          </a:prstGeom>
        </p:spPr>
      </p:pic>
    </p:spTree>
    <p:extLst>
      <p:ext uri="{BB962C8B-B14F-4D97-AF65-F5344CB8AC3E}">
        <p14:creationId xmlns:p14="http://schemas.microsoft.com/office/powerpoint/2010/main" val="310054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990B15-B690-43C5-AE47-A8651A28C2EF}"/>
              </a:ext>
            </a:extLst>
          </p:cNvPr>
          <p:cNvSpPr>
            <a:spLocks noGrp="1"/>
          </p:cNvSpPr>
          <p:nvPr>
            <p:ph type="title"/>
          </p:nvPr>
        </p:nvSpPr>
        <p:spPr/>
        <p:txBody>
          <a:bodyPr/>
          <a:lstStyle/>
          <a:p>
            <a:r>
              <a:rPr lang="en-US" dirty="0"/>
              <a:t>Why use visuals? </a:t>
            </a:r>
            <a:endParaRPr lang="en-CA" dirty="0"/>
          </a:p>
        </p:txBody>
      </p:sp>
      <p:sp>
        <p:nvSpPr>
          <p:cNvPr id="6" name="Parallelogram 4">
            <a:extLst>
              <a:ext uri="{FF2B5EF4-FFF2-40B4-BE49-F238E27FC236}">
                <a16:creationId xmlns:a16="http://schemas.microsoft.com/office/drawing/2014/main" id="{D98E24AD-C927-483A-ACC9-2F23DFC6BBCD}"/>
              </a:ext>
            </a:extLst>
          </p:cNvPr>
          <p:cNvSpPr/>
          <p:nvPr/>
        </p:nvSpPr>
        <p:spPr>
          <a:xfrm flipH="1">
            <a:off x="4321775" y="2562238"/>
            <a:ext cx="1485165" cy="1188132"/>
          </a:xfrm>
          <a:custGeom>
            <a:avLst/>
            <a:gdLst>
              <a:gd name="connsiteX0" fmla="*/ 0 w 2808312"/>
              <a:gd name="connsiteY0" fmla="*/ 1584176 h 1584176"/>
              <a:gd name="connsiteX1" fmla="*/ 948494 w 2808312"/>
              <a:gd name="connsiteY1" fmla="*/ 0 h 1584176"/>
              <a:gd name="connsiteX2" fmla="*/ 2808312 w 2808312"/>
              <a:gd name="connsiteY2" fmla="*/ 0 h 1584176"/>
              <a:gd name="connsiteX3" fmla="*/ 1859818 w 2808312"/>
              <a:gd name="connsiteY3" fmla="*/ 1584176 h 1584176"/>
              <a:gd name="connsiteX4" fmla="*/ 0 w 2808312"/>
              <a:gd name="connsiteY4" fmla="*/ 1584176 h 1584176"/>
              <a:gd name="connsiteX0" fmla="*/ 1859818 w 2808312"/>
              <a:gd name="connsiteY0" fmla="*/ 1584176 h 1675616"/>
              <a:gd name="connsiteX1" fmla="*/ 0 w 2808312"/>
              <a:gd name="connsiteY1" fmla="*/ 1584176 h 1675616"/>
              <a:gd name="connsiteX2" fmla="*/ 948494 w 2808312"/>
              <a:gd name="connsiteY2" fmla="*/ 0 h 1675616"/>
              <a:gd name="connsiteX3" fmla="*/ 2808312 w 2808312"/>
              <a:gd name="connsiteY3" fmla="*/ 0 h 1675616"/>
              <a:gd name="connsiteX4" fmla="*/ 1951258 w 2808312"/>
              <a:gd name="connsiteY4" fmla="*/ 1675616 h 1675616"/>
              <a:gd name="connsiteX0" fmla="*/ 1859818 w 2808312"/>
              <a:gd name="connsiteY0" fmla="*/ 1584176 h 1584176"/>
              <a:gd name="connsiteX1" fmla="*/ 0 w 2808312"/>
              <a:gd name="connsiteY1" fmla="*/ 1584176 h 1584176"/>
              <a:gd name="connsiteX2" fmla="*/ 948494 w 2808312"/>
              <a:gd name="connsiteY2" fmla="*/ 0 h 1584176"/>
              <a:gd name="connsiteX3" fmla="*/ 2808312 w 2808312"/>
              <a:gd name="connsiteY3" fmla="*/ 0 h 1584176"/>
              <a:gd name="connsiteX0" fmla="*/ 0 w 2808312"/>
              <a:gd name="connsiteY0" fmla="*/ 1584176 h 1584176"/>
              <a:gd name="connsiteX1" fmla="*/ 948494 w 2808312"/>
              <a:gd name="connsiteY1" fmla="*/ 0 h 1584176"/>
              <a:gd name="connsiteX2" fmla="*/ 2808312 w 2808312"/>
              <a:gd name="connsiteY2" fmla="*/ 0 h 1584176"/>
            </a:gdLst>
            <a:ahLst/>
            <a:cxnLst>
              <a:cxn ang="0">
                <a:pos x="connsiteX0" y="connsiteY0"/>
              </a:cxn>
              <a:cxn ang="0">
                <a:pos x="connsiteX1" y="connsiteY1"/>
              </a:cxn>
              <a:cxn ang="0">
                <a:pos x="connsiteX2" y="connsiteY2"/>
              </a:cxn>
            </a:cxnLst>
            <a:rect l="l" t="t" r="r" b="b"/>
            <a:pathLst>
              <a:path w="2808312" h="1584176">
                <a:moveTo>
                  <a:pt x="0" y="1584176"/>
                </a:moveTo>
                <a:lnTo>
                  <a:pt x="948494" y="0"/>
                </a:lnTo>
                <a:lnTo>
                  <a:pt x="2808312" y="0"/>
                </a:lnTo>
              </a:path>
            </a:pathLst>
          </a:custGeom>
          <a:noFill/>
          <a:ln w="6350">
            <a:solidFill>
              <a:schemeClr val="tx1">
                <a:alpha val="50000"/>
              </a:schemeClr>
            </a:solidFill>
            <a:tailEnd type="oval"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 name="Parallelogram 4">
            <a:extLst>
              <a:ext uri="{FF2B5EF4-FFF2-40B4-BE49-F238E27FC236}">
                <a16:creationId xmlns:a16="http://schemas.microsoft.com/office/drawing/2014/main" id="{A530C1ED-6BDE-4C31-864E-DA9F5A893BA3}"/>
              </a:ext>
            </a:extLst>
          </p:cNvPr>
          <p:cNvSpPr/>
          <p:nvPr/>
        </p:nvSpPr>
        <p:spPr>
          <a:xfrm flipH="1" flipV="1">
            <a:off x="4321775" y="3912388"/>
            <a:ext cx="1485165" cy="1188132"/>
          </a:xfrm>
          <a:custGeom>
            <a:avLst/>
            <a:gdLst>
              <a:gd name="connsiteX0" fmla="*/ 0 w 2808312"/>
              <a:gd name="connsiteY0" fmla="*/ 1584176 h 1584176"/>
              <a:gd name="connsiteX1" fmla="*/ 948494 w 2808312"/>
              <a:gd name="connsiteY1" fmla="*/ 0 h 1584176"/>
              <a:gd name="connsiteX2" fmla="*/ 2808312 w 2808312"/>
              <a:gd name="connsiteY2" fmla="*/ 0 h 1584176"/>
              <a:gd name="connsiteX3" fmla="*/ 1859818 w 2808312"/>
              <a:gd name="connsiteY3" fmla="*/ 1584176 h 1584176"/>
              <a:gd name="connsiteX4" fmla="*/ 0 w 2808312"/>
              <a:gd name="connsiteY4" fmla="*/ 1584176 h 1584176"/>
              <a:gd name="connsiteX0" fmla="*/ 1859818 w 2808312"/>
              <a:gd name="connsiteY0" fmla="*/ 1584176 h 1675616"/>
              <a:gd name="connsiteX1" fmla="*/ 0 w 2808312"/>
              <a:gd name="connsiteY1" fmla="*/ 1584176 h 1675616"/>
              <a:gd name="connsiteX2" fmla="*/ 948494 w 2808312"/>
              <a:gd name="connsiteY2" fmla="*/ 0 h 1675616"/>
              <a:gd name="connsiteX3" fmla="*/ 2808312 w 2808312"/>
              <a:gd name="connsiteY3" fmla="*/ 0 h 1675616"/>
              <a:gd name="connsiteX4" fmla="*/ 1951258 w 2808312"/>
              <a:gd name="connsiteY4" fmla="*/ 1675616 h 1675616"/>
              <a:gd name="connsiteX0" fmla="*/ 1859818 w 2808312"/>
              <a:gd name="connsiteY0" fmla="*/ 1584176 h 1584176"/>
              <a:gd name="connsiteX1" fmla="*/ 0 w 2808312"/>
              <a:gd name="connsiteY1" fmla="*/ 1584176 h 1584176"/>
              <a:gd name="connsiteX2" fmla="*/ 948494 w 2808312"/>
              <a:gd name="connsiteY2" fmla="*/ 0 h 1584176"/>
              <a:gd name="connsiteX3" fmla="*/ 2808312 w 2808312"/>
              <a:gd name="connsiteY3" fmla="*/ 0 h 1584176"/>
              <a:gd name="connsiteX0" fmla="*/ 0 w 2808312"/>
              <a:gd name="connsiteY0" fmla="*/ 1584176 h 1584176"/>
              <a:gd name="connsiteX1" fmla="*/ 948494 w 2808312"/>
              <a:gd name="connsiteY1" fmla="*/ 0 h 1584176"/>
              <a:gd name="connsiteX2" fmla="*/ 2808312 w 2808312"/>
              <a:gd name="connsiteY2" fmla="*/ 0 h 1584176"/>
            </a:gdLst>
            <a:ahLst/>
            <a:cxnLst>
              <a:cxn ang="0">
                <a:pos x="connsiteX0" y="connsiteY0"/>
              </a:cxn>
              <a:cxn ang="0">
                <a:pos x="connsiteX1" y="connsiteY1"/>
              </a:cxn>
              <a:cxn ang="0">
                <a:pos x="connsiteX2" y="connsiteY2"/>
              </a:cxn>
            </a:cxnLst>
            <a:rect l="l" t="t" r="r" b="b"/>
            <a:pathLst>
              <a:path w="2808312" h="1584176">
                <a:moveTo>
                  <a:pt x="0" y="1584176"/>
                </a:moveTo>
                <a:lnTo>
                  <a:pt x="948494" y="0"/>
                </a:lnTo>
                <a:lnTo>
                  <a:pt x="2808312" y="0"/>
                </a:lnTo>
              </a:path>
            </a:pathLst>
          </a:custGeom>
          <a:noFill/>
          <a:ln w="6350">
            <a:solidFill>
              <a:schemeClr val="tx1">
                <a:alpha val="50000"/>
              </a:schemeClr>
            </a:solidFill>
            <a:tailEnd type="oval"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Parallelogram 4">
            <a:extLst>
              <a:ext uri="{FF2B5EF4-FFF2-40B4-BE49-F238E27FC236}">
                <a16:creationId xmlns:a16="http://schemas.microsoft.com/office/drawing/2014/main" id="{BE4BEB36-5EC3-489F-974B-D94C2D92D205}"/>
              </a:ext>
            </a:extLst>
          </p:cNvPr>
          <p:cNvSpPr/>
          <p:nvPr/>
        </p:nvSpPr>
        <p:spPr>
          <a:xfrm>
            <a:off x="5980781" y="2549941"/>
            <a:ext cx="1485165" cy="1188132"/>
          </a:xfrm>
          <a:custGeom>
            <a:avLst/>
            <a:gdLst>
              <a:gd name="connsiteX0" fmla="*/ 0 w 2808312"/>
              <a:gd name="connsiteY0" fmla="*/ 1584176 h 1584176"/>
              <a:gd name="connsiteX1" fmla="*/ 948494 w 2808312"/>
              <a:gd name="connsiteY1" fmla="*/ 0 h 1584176"/>
              <a:gd name="connsiteX2" fmla="*/ 2808312 w 2808312"/>
              <a:gd name="connsiteY2" fmla="*/ 0 h 1584176"/>
              <a:gd name="connsiteX3" fmla="*/ 1859818 w 2808312"/>
              <a:gd name="connsiteY3" fmla="*/ 1584176 h 1584176"/>
              <a:gd name="connsiteX4" fmla="*/ 0 w 2808312"/>
              <a:gd name="connsiteY4" fmla="*/ 1584176 h 1584176"/>
              <a:gd name="connsiteX0" fmla="*/ 1859818 w 2808312"/>
              <a:gd name="connsiteY0" fmla="*/ 1584176 h 1675616"/>
              <a:gd name="connsiteX1" fmla="*/ 0 w 2808312"/>
              <a:gd name="connsiteY1" fmla="*/ 1584176 h 1675616"/>
              <a:gd name="connsiteX2" fmla="*/ 948494 w 2808312"/>
              <a:gd name="connsiteY2" fmla="*/ 0 h 1675616"/>
              <a:gd name="connsiteX3" fmla="*/ 2808312 w 2808312"/>
              <a:gd name="connsiteY3" fmla="*/ 0 h 1675616"/>
              <a:gd name="connsiteX4" fmla="*/ 1951258 w 2808312"/>
              <a:gd name="connsiteY4" fmla="*/ 1675616 h 1675616"/>
              <a:gd name="connsiteX0" fmla="*/ 1859818 w 2808312"/>
              <a:gd name="connsiteY0" fmla="*/ 1584176 h 1584176"/>
              <a:gd name="connsiteX1" fmla="*/ 0 w 2808312"/>
              <a:gd name="connsiteY1" fmla="*/ 1584176 h 1584176"/>
              <a:gd name="connsiteX2" fmla="*/ 948494 w 2808312"/>
              <a:gd name="connsiteY2" fmla="*/ 0 h 1584176"/>
              <a:gd name="connsiteX3" fmla="*/ 2808312 w 2808312"/>
              <a:gd name="connsiteY3" fmla="*/ 0 h 1584176"/>
              <a:gd name="connsiteX0" fmla="*/ 0 w 2808312"/>
              <a:gd name="connsiteY0" fmla="*/ 1584176 h 1584176"/>
              <a:gd name="connsiteX1" fmla="*/ 948494 w 2808312"/>
              <a:gd name="connsiteY1" fmla="*/ 0 h 1584176"/>
              <a:gd name="connsiteX2" fmla="*/ 2808312 w 2808312"/>
              <a:gd name="connsiteY2" fmla="*/ 0 h 1584176"/>
            </a:gdLst>
            <a:ahLst/>
            <a:cxnLst>
              <a:cxn ang="0">
                <a:pos x="connsiteX0" y="connsiteY0"/>
              </a:cxn>
              <a:cxn ang="0">
                <a:pos x="connsiteX1" y="connsiteY1"/>
              </a:cxn>
              <a:cxn ang="0">
                <a:pos x="connsiteX2" y="connsiteY2"/>
              </a:cxn>
            </a:cxnLst>
            <a:rect l="l" t="t" r="r" b="b"/>
            <a:pathLst>
              <a:path w="2808312" h="1584176">
                <a:moveTo>
                  <a:pt x="0" y="1584176"/>
                </a:moveTo>
                <a:lnTo>
                  <a:pt x="948494" y="0"/>
                </a:lnTo>
                <a:lnTo>
                  <a:pt x="2808312" y="0"/>
                </a:lnTo>
              </a:path>
            </a:pathLst>
          </a:custGeom>
          <a:noFill/>
          <a:ln w="6350">
            <a:solidFill>
              <a:schemeClr val="tx1">
                <a:alpha val="50000"/>
              </a:schemeClr>
            </a:solidFill>
            <a:tailEnd type="oval"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Parallelogram 4">
            <a:extLst>
              <a:ext uri="{FF2B5EF4-FFF2-40B4-BE49-F238E27FC236}">
                <a16:creationId xmlns:a16="http://schemas.microsoft.com/office/drawing/2014/main" id="{41F39FB6-CA25-4F53-8BF6-8B11FF324F13}"/>
              </a:ext>
            </a:extLst>
          </p:cNvPr>
          <p:cNvSpPr/>
          <p:nvPr/>
        </p:nvSpPr>
        <p:spPr>
          <a:xfrm flipV="1">
            <a:off x="5980781" y="3900091"/>
            <a:ext cx="1485165" cy="1188132"/>
          </a:xfrm>
          <a:custGeom>
            <a:avLst/>
            <a:gdLst>
              <a:gd name="connsiteX0" fmla="*/ 0 w 2808312"/>
              <a:gd name="connsiteY0" fmla="*/ 1584176 h 1584176"/>
              <a:gd name="connsiteX1" fmla="*/ 948494 w 2808312"/>
              <a:gd name="connsiteY1" fmla="*/ 0 h 1584176"/>
              <a:gd name="connsiteX2" fmla="*/ 2808312 w 2808312"/>
              <a:gd name="connsiteY2" fmla="*/ 0 h 1584176"/>
              <a:gd name="connsiteX3" fmla="*/ 1859818 w 2808312"/>
              <a:gd name="connsiteY3" fmla="*/ 1584176 h 1584176"/>
              <a:gd name="connsiteX4" fmla="*/ 0 w 2808312"/>
              <a:gd name="connsiteY4" fmla="*/ 1584176 h 1584176"/>
              <a:gd name="connsiteX0" fmla="*/ 1859818 w 2808312"/>
              <a:gd name="connsiteY0" fmla="*/ 1584176 h 1675616"/>
              <a:gd name="connsiteX1" fmla="*/ 0 w 2808312"/>
              <a:gd name="connsiteY1" fmla="*/ 1584176 h 1675616"/>
              <a:gd name="connsiteX2" fmla="*/ 948494 w 2808312"/>
              <a:gd name="connsiteY2" fmla="*/ 0 h 1675616"/>
              <a:gd name="connsiteX3" fmla="*/ 2808312 w 2808312"/>
              <a:gd name="connsiteY3" fmla="*/ 0 h 1675616"/>
              <a:gd name="connsiteX4" fmla="*/ 1951258 w 2808312"/>
              <a:gd name="connsiteY4" fmla="*/ 1675616 h 1675616"/>
              <a:gd name="connsiteX0" fmla="*/ 1859818 w 2808312"/>
              <a:gd name="connsiteY0" fmla="*/ 1584176 h 1584176"/>
              <a:gd name="connsiteX1" fmla="*/ 0 w 2808312"/>
              <a:gd name="connsiteY1" fmla="*/ 1584176 h 1584176"/>
              <a:gd name="connsiteX2" fmla="*/ 948494 w 2808312"/>
              <a:gd name="connsiteY2" fmla="*/ 0 h 1584176"/>
              <a:gd name="connsiteX3" fmla="*/ 2808312 w 2808312"/>
              <a:gd name="connsiteY3" fmla="*/ 0 h 1584176"/>
              <a:gd name="connsiteX0" fmla="*/ 0 w 2808312"/>
              <a:gd name="connsiteY0" fmla="*/ 1584176 h 1584176"/>
              <a:gd name="connsiteX1" fmla="*/ 948494 w 2808312"/>
              <a:gd name="connsiteY1" fmla="*/ 0 h 1584176"/>
              <a:gd name="connsiteX2" fmla="*/ 2808312 w 2808312"/>
              <a:gd name="connsiteY2" fmla="*/ 0 h 1584176"/>
            </a:gdLst>
            <a:ahLst/>
            <a:cxnLst>
              <a:cxn ang="0">
                <a:pos x="connsiteX0" y="connsiteY0"/>
              </a:cxn>
              <a:cxn ang="0">
                <a:pos x="connsiteX1" y="connsiteY1"/>
              </a:cxn>
              <a:cxn ang="0">
                <a:pos x="connsiteX2" y="connsiteY2"/>
              </a:cxn>
            </a:cxnLst>
            <a:rect l="l" t="t" r="r" b="b"/>
            <a:pathLst>
              <a:path w="2808312" h="1584176">
                <a:moveTo>
                  <a:pt x="0" y="1584176"/>
                </a:moveTo>
                <a:lnTo>
                  <a:pt x="948494" y="0"/>
                </a:lnTo>
                <a:lnTo>
                  <a:pt x="2808312" y="0"/>
                </a:lnTo>
              </a:path>
            </a:pathLst>
          </a:custGeom>
          <a:noFill/>
          <a:ln w="6350">
            <a:solidFill>
              <a:schemeClr val="tx1">
                <a:alpha val="50000"/>
              </a:schemeClr>
            </a:solidFill>
            <a:tailEnd type="oval"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Oval 18">
            <a:extLst>
              <a:ext uri="{FF2B5EF4-FFF2-40B4-BE49-F238E27FC236}">
                <a16:creationId xmlns:a16="http://schemas.microsoft.com/office/drawing/2014/main" id="{22169C2A-43E0-4623-A5EC-8F93CC84C8C2}"/>
              </a:ext>
            </a:extLst>
          </p:cNvPr>
          <p:cNvSpPr>
            <a:spLocks noChangeArrowheads="1"/>
          </p:cNvSpPr>
          <p:nvPr/>
        </p:nvSpPr>
        <p:spPr bwMode="auto">
          <a:xfrm>
            <a:off x="5081118" y="3081436"/>
            <a:ext cx="1583305" cy="1583305"/>
          </a:xfrm>
          <a:prstGeom prst="ellipse">
            <a:avLst/>
          </a:prstGeom>
          <a:gradFill>
            <a:gsLst>
              <a:gs pos="0">
                <a:schemeClr val="accent1"/>
              </a:gs>
              <a:gs pos="100000">
                <a:schemeClr val="accent1">
                  <a:lumMod val="40000"/>
                  <a:lumOff val="60000"/>
                </a:schemeClr>
              </a:gs>
            </a:gsLst>
            <a:lin ang="5400000" scaled="0"/>
          </a:gradFill>
          <a:ln w="12700">
            <a:noFill/>
          </a:ln>
        </p:spPr>
        <p:txBody>
          <a:bodyPr vert="horz" wrap="square" lIns="68580" tIns="34290" rIns="68580" bIns="34290" numCol="1" anchor="t" anchorCtr="0" compatLnSpc="1">
            <a:prstTxWarp prst="textNoShape">
              <a:avLst/>
            </a:prstTxWarp>
          </a:bodyPr>
          <a:lstStyle/>
          <a:p>
            <a:endParaRPr lang="en-US" sz="1350" dirty="0"/>
          </a:p>
        </p:txBody>
      </p:sp>
      <p:sp>
        <p:nvSpPr>
          <p:cNvPr id="11" name="Rectangle 10">
            <a:extLst>
              <a:ext uri="{FF2B5EF4-FFF2-40B4-BE49-F238E27FC236}">
                <a16:creationId xmlns:a16="http://schemas.microsoft.com/office/drawing/2014/main" id="{0724F913-FB91-4432-9FDE-2F05FF2FB4FC}"/>
              </a:ext>
            </a:extLst>
          </p:cNvPr>
          <p:cNvSpPr/>
          <p:nvPr/>
        </p:nvSpPr>
        <p:spPr>
          <a:xfrm>
            <a:off x="259976" y="2378448"/>
            <a:ext cx="3917729" cy="1566583"/>
          </a:xfrm>
          <a:prstGeom prst="rect">
            <a:avLst/>
          </a:prstGeom>
        </p:spPr>
        <p:txBody>
          <a:bodyPr wrap="square" lIns="0" rIns="0">
            <a:spAutoFit/>
          </a:bodyPr>
          <a:lstStyle/>
          <a:p>
            <a:pPr algn="r">
              <a:lnSpc>
                <a:spcPct val="85000"/>
              </a:lnSpc>
            </a:pPr>
            <a:r>
              <a:rPr lang="en-US" sz="2800" b="1" dirty="0">
                <a:latin typeface="Montserrat Light" panose="00000400000000000000" pitchFamily="2" charset="0"/>
              </a:rPr>
              <a:t>Cognitively</a:t>
            </a:r>
          </a:p>
          <a:p>
            <a:pPr algn="r"/>
            <a:r>
              <a:rPr lang="en-US" sz="1800" dirty="0">
                <a:latin typeface="Montserrat Light" panose="00000400000000000000" pitchFamily="2" charset="0"/>
              </a:rPr>
              <a:t>Engage our imagination</a:t>
            </a:r>
          </a:p>
          <a:p>
            <a:pPr algn="r"/>
            <a:r>
              <a:rPr lang="en-US" sz="1800" dirty="0">
                <a:latin typeface="Montserrat Light" panose="00000400000000000000" pitchFamily="2" charset="0"/>
              </a:rPr>
              <a:t>Stimulate the brain</a:t>
            </a:r>
          </a:p>
          <a:p>
            <a:pPr algn="r"/>
            <a:r>
              <a:rPr lang="en-US" sz="1800" dirty="0">
                <a:latin typeface="Montserrat Light" panose="00000400000000000000" pitchFamily="2" charset="0"/>
              </a:rPr>
              <a:t>Heighten creative thinking</a:t>
            </a:r>
          </a:p>
          <a:p>
            <a:pPr algn="r"/>
            <a:r>
              <a:rPr lang="en-US" sz="1800" dirty="0">
                <a:latin typeface="Montserrat Light" panose="00000400000000000000" pitchFamily="2" charset="0"/>
              </a:rPr>
              <a:t>Enhance or affect emotions</a:t>
            </a:r>
          </a:p>
        </p:txBody>
      </p:sp>
      <p:sp>
        <p:nvSpPr>
          <p:cNvPr id="12" name="Rectangle 11">
            <a:extLst>
              <a:ext uri="{FF2B5EF4-FFF2-40B4-BE49-F238E27FC236}">
                <a16:creationId xmlns:a16="http://schemas.microsoft.com/office/drawing/2014/main" id="{FD98702F-2416-4DBB-9336-27F99210B545}"/>
              </a:ext>
            </a:extLst>
          </p:cNvPr>
          <p:cNvSpPr/>
          <p:nvPr/>
        </p:nvSpPr>
        <p:spPr>
          <a:xfrm>
            <a:off x="986118" y="4941592"/>
            <a:ext cx="3158390" cy="1289584"/>
          </a:xfrm>
          <a:prstGeom prst="rect">
            <a:avLst/>
          </a:prstGeom>
        </p:spPr>
        <p:txBody>
          <a:bodyPr wrap="square" lIns="0" rIns="0">
            <a:spAutoFit/>
          </a:bodyPr>
          <a:lstStyle/>
          <a:p>
            <a:pPr algn="r">
              <a:lnSpc>
                <a:spcPct val="85000"/>
              </a:lnSpc>
            </a:pPr>
            <a:r>
              <a:rPr lang="en-US" sz="2800" b="1" dirty="0">
                <a:latin typeface="Montserrat Light" panose="00000400000000000000" pitchFamily="2" charset="0"/>
              </a:rPr>
              <a:t>Visual Clues</a:t>
            </a:r>
          </a:p>
          <a:p>
            <a:pPr algn="r"/>
            <a:r>
              <a:rPr lang="en-US" sz="1800" dirty="0">
                <a:latin typeface="Montserrat Light" panose="00000400000000000000" pitchFamily="2" charset="0"/>
              </a:rPr>
              <a:t>Help decode text</a:t>
            </a:r>
          </a:p>
          <a:p>
            <a:pPr algn="r"/>
            <a:r>
              <a:rPr lang="en-US" sz="1800" dirty="0">
                <a:latin typeface="Montserrat Light" panose="00000400000000000000" pitchFamily="2" charset="0"/>
              </a:rPr>
              <a:t>Attract attention</a:t>
            </a:r>
          </a:p>
          <a:p>
            <a:pPr algn="r"/>
            <a:r>
              <a:rPr lang="en-US" sz="1800" dirty="0">
                <a:latin typeface="Montserrat Light" panose="00000400000000000000" pitchFamily="2" charset="0"/>
              </a:rPr>
              <a:t>Increase memory</a:t>
            </a:r>
          </a:p>
        </p:txBody>
      </p:sp>
      <p:sp>
        <p:nvSpPr>
          <p:cNvPr id="13" name="Rectangle 12">
            <a:extLst>
              <a:ext uri="{FF2B5EF4-FFF2-40B4-BE49-F238E27FC236}">
                <a16:creationId xmlns:a16="http://schemas.microsoft.com/office/drawing/2014/main" id="{56D29A90-4CB5-400D-A93D-B1D29B22A921}"/>
              </a:ext>
            </a:extLst>
          </p:cNvPr>
          <p:cNvSpPr/>
          <p:nvPr/>
        </p:nvSpPr>
        <p:spPr>
          <a:xfrm>
            <a:off x="7643212" y="2378448"/>
            <a:ext cx="3966081" cy="1846659"/>
          </a:xfrm>
          <a:prstGeom prst="rect">
            <a:avLst/>
          </a:prstGeom>
        </p:spPr>
        <p:txBody>
          <a:bodyPr wrap="square" lIns="0" rIns="0">
            <a:spAutoFit/>
          </a:bodyPr>
          <a:lstStyle/>
          <a:p>
            <a:r>
              <a:rPr lang="en-US" sz="2800" b="1" dirty="0">
                <a:latin typeface="Montserrat Light" panose="00000400000000000000" pitchFamily="2" charset="0"/>
              </a:rPr>
              <a:t>Emotionally</a:t>
            </a:r>
          </a:p>
          <a:p>
            <a:r>
              <a:rPr lang="en-US" sz="1800" dirty="0">
                <a:latin typeface="Montserrat Light" panose="00000400000000000000" pitchFamily="2" charset="0"/>
              </a:rPr>
              <a:t>Enhance comprehension</a:t>
            </a:r>
          </a:p>
          <a:p>
            <a:r>
              <a:rPr lang="en-US" sz="1800" dirty="0">
                <a:latin typeface="Montserrat Light" panose="00000400000000000000" pitchFamily="2" charset="0"/>
              </a:rPr>
              <a:t>Increase recollection</a:t>
            </a:r>
          </a:p>
          <a:p>
            <a:r>
              <a:rPr lang="en-US" sz="1800" dirty="0">
                <a:latin typeface="Montserrat Light" panose="00000400000000000000" pitchFamily="2" charset="0"/>
              </a:rPr>
              <a:t>Elevate communication</a:t>
            </a:r>
          </a:p>
          <a:p>
            <a:r>
              <a:rPr lang="en-US" sz="1800" dirty="0">
                <a:latin typeface="Montserrat Light" panose="00000400000000000000" pitchFamily="2" charset="0"/>
              </a:rPr>
              <a:t>Improve retention</a:t>
            </a:r>
          </a:p>
          <a:p>
            <a:endParaRPr lang="en-US" sz="1400" dirty="0">
              <a:latin typeface="Montserrat Light" panose="00000400000000000000" pitchFamily="2" charset="0"/>
            </a:endParaRPr>
          </a:p>
        </p:txBody>
      </p:sp>
      <p:sp>
        <p:nvSpPr>
          <p:cNvPr id="14" name="Rectangle 13">
            <a:extLst>
              <a:ext uri="{FF2B5EF4-FFF2-40B4-BE49-F238E27FC236}">
                <a16:creationId xmlns:a16="http://schemas.microsoft.com/office/drawing/2014/main" id="{87F524C5-5657-4C13-9CA7-726F680B50C1}"/>
              </a:ext>
            </a:extLst>
          </p:cNvPr>
          <p:cNvSpPr/>
          <p:nvPr/>
        </p:nvSpPr>
        <p:spPr>
          <a:xfrm>
            <a:off x="7643212" y="4862724"/>
            <a:ext cx="3795753" cy="1077218"/>
          </a:xfrm>
          <a:prstGeom prst="rect">
            <a:avLst/>
          </a:prstGeom>
        </p:spPr>
        <p:txBody>
          <a:bodyPr wrap="square" lIns="0" rIns="0">
            <a:spAutoFit/>
          </a:bodyPr>
          <a:lstStyle/>
          <a:p>
            <a:r>
              <a:rPr lang="en-US" sz="2800" b="1" dirty="0">
                <a:latin typeface="Montserrat Light" panose="00000400000000000000" pitchFamily="2" charset="0"/>
              </a:rPr>
              <a:t>Persuasion</a:t>
            </a:r>
          </a:p>
          <a:p>
            <a:r>
              <a:rPr lang="en-US" sz="1800" dirty="0">
                <a:latin typeface="Montserrat Light" panose="00000400000000000000" pitchFamily="2" charset="0"/>
              </a:rPr>
              <a:t>43% more effective than text alone</a:t>
            </a:r>
          </a:p>
        </p:txBody>
      </p:sp>
      <p:sp>
        <p:nvSpPr>
          <p:cNvPr id="15" name="Rectangle 14">
            <a:extLst>
              <a:ext uri="{FF2B5EF4-FFF2-40B4-BE49-F238E27FC236}">
                <a16:creationId xmlns:a16="http://schemas.microsoft.com/office/drawing/2014/main" id="{5C83AF36-408E-473F-9841-4D97FA45EE9D}"/>
              </a:ext>
            </a:extLst>
          </p:cNvPr>
          <p:cNvSpPr/>
          <p:nvPr/>
        </p:nvSpPr>
        <p:spPr>
          <a:xfrm>
            <a:off x="3066678" y="1381887"/>
            <a:ext cx="6060232" cy="646331"/>
          </a:xfrm>
          <a:prstGeom prst="rect">
            <a:avLst/>
          </a:prstGeom>
        </p:spPr>
        <p:txBody>
          <a:bodyPr wrap="square">
            <a:spAutoFit/>
          </a:bodyPr>
          <a:lstStyle/>
          <a:p>
            <a:pPr lvl="0"/>
            <a:r>
              <a:rPr lang="en-CA" sz="3600" b="1" dirty="0">
                <a:solidFill>
                  <a:schemeClr val="accent1"/>
                </a:solidFill>
                <a:latin typeface="Montserrat SemiBold" panose="00000700000000000000" pitchFamily="2" charset="0"/>
              </a:rPr>
              <a:t>How Graphics Affect Us</a:t>
            </a:r>
          </a:p>
        </p:txBody>
      </p:sp>
      <p:sp>
        <p:nvSpPr>
          <p:cNvPr id="16" name="TextBox 15">
            <a:extLst>
              <a:ext uri="{FF2B5EF4-FFF2-40B4-BE49-F238E27FC236}">
                <a16:creationId xmlns:a16="http://schemas.microsoft.com/office/drawing/2014/main" id="{9C7C337A-84C8-4A65-B69C-AF9959BCB234}"/>
              </a:ext>
            </a:extLst>
          </p:cNvPr>
          <p:cNvSpPr txBox="1"/>
          <p:nvPr/>
        </p:nvSpPr>
        <p:spPr>
          <a:xfrm>
            <a:off x="8647577" y="6300321"/>
            <a:ext cx="1693092" cy="246221"/>
          </a:xfrm>
          <a:prstGeom prst="rect">
            <a:avLst/>
          </a:prstGeom>
        </p:spPr>
        <p:txBody>
          <a:bodyPr wrap="none" rtlCol="0">
            <a:spAutoFit/>
          </a:bodyPr>
          <a:lstStyle/>
          <a:p>
            <a:r>
              <a:rPr lang="en-CA" sz="1000" dirty="0"/>
              <a:t>Source: Connection Group</a:t>
            </a:r>
          </a:p>
        </p:txBody>
      </p:sp>
      <p:pic>
        <p:nvPicPr>
          <p:cNvPr id="17" name="Picture 16">
            <a:extLst>
              <a:ext uri="{FF2B5EF4-FFF2-40B4-BE49-F238E27FC236}">
                <a16:creationId xmlns:a16="http://schemas.microsoft.com/office/drawing/2014/main" id="{D11B0719-2154-4252-A8ED-4968DD1B45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0514" y="3314601"/>
            <a:ext cx="1025999" cy="1025999"/>
          </a:xfrm>
          <a:prstGeom prst="rect">
            <a:avLst/>
          </a:prstGeom>
        </p:spPr>
      </p:pic>
    </p:spTree>
    <p:extLst>
      <p:ext uri="{BB962C8B-B14F-4D97-AF65-F5344CB8AC3E}">
        <p14:creationId xmlns:p14="http://schemas.microsoft.com/office/powerpoint/2010/main" val="126883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7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2" fill="hold" grpId="0" nodeType="withEffect">
                                  <p:stCondLst>
                                    <p:cond delay="80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par>
                                <p:cTn id="14" presetID="22" presetClass="entr" presetSubtype="2" fill="hold" grpId="0"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10" presetClass="entr" presetSubtype="0" fill="hold" grpId="0" nodeType="withEffect">
                                  <p:stCondLst>
                                    <p:cond delay="8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12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13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p:bldP spid="12"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85584-6590-4B98-91A9-E0477F6FF0C8}"/>
              </a:ext>
            </a:extLst>
          </p:cNvPr>
          <p:cNvSpPr>
            <a:spLocks noGrp="1"/>
          </p:cNvSpPr>
          <p:nvPr>
            <p:ph type="title"/>
          </p:nvPr>
        </p:nvSpPr>
        <p:spPr>
          <a:xfrm>
            <a:off x="354106" y="530021"/>
            <a:ext cx="11004176" cy="1130188"/>
          </a:xfrm>
        </p:spPr>
        <p:txBody>
          <a:bodyPr/>
          <a:lstStyle/>
          <a:p>
            <a:r>
              <a:rPr lang="en-US" dirty="0"/>
              <a:t>Checklist to build compelling visuals in your presentation </a:t>
            </a:r>
            <a:endParaRPr lang="en-CA" dirty="0"/>
          </a:p>
        </p:txBody>
      </p:sp>
      <p:sp>
        <p:nvSpPr>
          <p:cNvPr id="5" name="Text Placeholder 4">
            <a:extLst>
              <a:ext uri="{FF2B5EF4-FFF2-40B4-BE49-F238E27FC236}">
                <a16:creationId xmlns:a16="http://schemas.microsoft.com/office/drawing/2014/main" id="{44440360-664F-4E45-8CFB-CA68B585100D}"/>
              </a:ext>
            </a:extLst>
          </p:cNvPr>
          <p:cNvSpPr>
            <a:spLocks noGrp="1"/>
          </p:cNvSpPr>
          <p:nvPr>
            <p:ph type="body" sz="quarter" idx="33"/>
          </p:nvPr>
        </p:nvSpPr>
        <p:spPr>
          <a:xfrm>
            <a:off x="371474" y="2187389"/>
            <a:ext cx="10655113" cy="3330910"/>
          </a:xfrm>
        </p:spPr>
        <p:txBody>
          <a:bodyPr/>
          <a:lstStyle/>
          <a:p>
            <a:pPr>
              <a:buFont typeface="Wingdings" panose="05000000000000000000" pitchFamily="2" charset="2"/>
              <a:buChar char="ü"/>
            </a:pPr>
            <a:r>
              <a:rPr lang="en-US" sz="2000" dirty="0"/>
              <a:t>Does the visual grab the audience’s attention? </a:t>
            </a:r>
          </a:p>
          <a:p>
            <a:pPr>
              <a:buFont typeface="Wingdings" panose="05000000000000000000" pitchFamily="2" charset="2"/>
              <a:buChar char="ü"/>
            </a:pPr>
            <a:r>
              <a:rPr lang="en-US" sz="2000" dirty="0"/>
              <a:t>Will the visual mislead the audience/ confuse them?</a:t>
            </a:r>
          </a:p>
          <a:p>
            <a:pPr>
              <a:buFont typeface="Wingdings" panose="05000000000000000000" pitchFamily="2" charset="2"/>
              <a:buChar char="ü"/>
            </a:pPr>
            <a:r>
              <a:rPr lang="en-US" sz="2000" dirty="0"/>
              <a:t>Does the visual facilitate data comparison or highlight trends and differences in a more effective manner than words? </a:t>
            </a:r>
          </a:p>
          <a:p>
            <a:pPr>
              <a:buFont typeface="Wingdings" panose="05000000000000000000" pitchFamily="2" charset="2"/>
              <a:buChar char="ü"/>
            </a:pPr>
            <a:r>
              <a:rPr lang="en-US" sz="2000" dirty="0"/>
              <a:t>Does the visual present information simply, cleanly, and accurately? </a:t>
            </a:r>
          </a:p>
          <a:p>
            <a:pPr>
              <a:buFont typeface="Wingdings" panose="05000000000000000000" pitchFamily="2" charset="2"/>
              <a:buChar char="ü"/>
            </a:pPr>
            <a:r>
              <a:rPr lang="en-US" sz="2000" dirty="0"/>
              <a:t>Does the visual display the information/ data in a concentrated way?  </a:t>
            </a:r>
          </a:p>
          <a:p>
            <a:pPr>
              <a:buFont typeface="Wingdings" panose="05000000000000000000" pitchFamily="2" charset="2"/>
              <a:buChar char="ü"/>
            </a:pPr>
            <a:r>
              <a:rPr lang="en-US" sz="2000" dirty="0"/>
              <a:t>Does the visual illustrate messages and themes form the accompanying text? </a:t>
            </a:r>
          </a:p>
          <a:p>
            <a:pPr>
              <a:buFont typeface="Wingdings" panose="05000000000000000000" pitchFamily="2" charset="2"/>
              <a:buChar char="ü"/>
            </a:pPr>
            <a:endParaRPr lang="en-CA" sz="2000" dirty="0"/>
          </a:p>
        </p:txBody>
      </p:sp>
    </p:spTree>
    <p:extLst>
      <p:ext uri="{BB962C8B-B14F-4D97-AF65-F5344CB8AC3E}">
        <p14:creationId xmlns:p14="http://schemas.microsoft.com/office/powerpoint/2010/main" val="1941253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0DF6E8-49F5-409D-A1B5-84A586821DC6}"/>
              </a:ext>
            </a:extLst>
          </p:cNvPr>
          <p:cNvSpPr>
            <a:spLocks noGrp="1"/>
          </p:cNvSpPr>
          <p:nvPr>
            <p:ph type="body" sz="quarter" idx="13"/>
          </p:nvPr>
        </p:nvSpPr>
        <p:spPr>
          <a:xfrm>
            <a:off x="371476" y="1423401"/>
            <a:ext cx="5132854" cy="473616"/>
          </a:xfrm>
        </p:spPr>
        <p:txBody>
          <a:bodyPr/>
          <a:lstStyle/>
          <a:p>
            <a:r>
              <a:rPr lang="en-US" dirty="0"/>
              <a:t>Often stakeholders prefer to receive content in a specific format. Make sure you know what you require so that you are not scrambling at the last minute.</a:t>
            </a:r>
          </a:p>
        </p:txBody>
      </p:sp>
      <p:sp>
        <p:nvSpPr>
          <p:cNvPr id="4" name="Title 3">
            <a:extLst>
              <a:ext uri="{FF2B5EF4-FFF2-40B4-BE49-F238E27FC236}">
                <a16:creationId xmlns:a16="http://schemas.microsoft.com/office/drawing/2014/main" id="{EA0445A1-F300-40C6-9BFA-166FF02913C7}"/>
              </a:ext>
            </a:extLst>
          </p:cNvPr>
          <p:cNvSpPr>
            <a:spLocks noGrp="1"/>
          </p:cNvSpPr>
          <p:nvPr>
            <p:ph type="title"/>
          </p:nvPr>
        </p:nvSpPr>
        <p:spPr/>
        <p:txBody>
          <a:bodyPr/>
          <a:lstStyle/>
          <a:p>
            <a:r>
              <a:rPr lang="en-CA" dirty="0"/>
              <a:t>Presentation format</a:t>
            </a:r>
          </a:p>
        </p:txBody>
      </p:sp>
      <p:sp>
        <p:nvSpPr>
          <p:cNvPr id="6" name="Oval 5">
            <a:extLst>
              <a:ext uri="{FF2B5EF4-FFF2-40B4-BE49-F238E27FC236}">
                <a16:creationId xmlns:a16="http://schemas.microsoft.com/office/drawing/2014/main" id="{6A1A6B49-9D42-4D5B-85B4-4ACBE0D2E3DA}"/>
              </a:ext>
            </a:extLst>
          </p:cNvPr>
          <p:cNvSpPr/>
          <p:nvPr/>
        </p:nvSpPr>
        <p:spPr>
          <a:xfrm>
            <a:off x="8571229" y="4056229"/>
            <a:ext cx="478971" cy="47897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a:extLst>
              <a:ext uri="{FF2B5EF4-FFF2-40B4-BE49-F238E27FC236}">
                <a16:creationId xmlns:a16="http://schemas.microsoft.com/office/drawing/2014/main" id="{306B8035-B608-45BC-A97D-A3AEA052BA53}"/>
              </a:ext>
            </a:extLst>
          </p:cNvPr>
          <p:cNvSpPr/>
          <p:nvPr/>
        </p:nvSpPr>
        <p:spPr>
          <a:xfrm>
            <a:off x="8713560" y="4308620"/>
            <a:ext cx="194310" cy="198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Oval 7">
            <a:extLst>
              <a:ext uri="{FF2B5EF4-FFF2-40B4-BE49-F238E27FC236}">
                <a16:creationId xmlns:a16="http://schemas.microsoft.com/office/drawing/2014/main" id="{B11C6EF6-4E10-484D-BEBE-7538D4C61BCA}"/>
              </a:ext>
            </a:extLst>
          </p:cNvPr>
          <p:cNvSpPr/>
          <p:nvPr/>
        </p:nvSpPr>
        <p:spPr>
          <a:xfrm>
            <a:off x="8057968" y="4604869"/>
            <a:ext cx="478971" cy="47897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8">
            <a:extLst>
              <a:ext uri="{FF2B5EF4-FFF2-40B4-BE49-F238E27FC236}">
                <a16:creationId xmlns:a16="http://schemas.microsoft.com/office/drawing/2014/main" id="{564F91BF-1EBD-4928-AFA4-60EAB8E1527E}"/>
              </a:ext>
            </a:extLst>
          </p:cNvPr>
          <p:cNvSpPr/>
          <p:nvPr/>
        </p:nvSpPr>
        <p:spPr>
          <a:xfrm>
            <a:off x="8200298" y="4848620"/>
            <a:ext cx="194310" cy="1440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410F736E-4E9D-4614-BBE2-037C458487CF}"/>
              </a:ext>
            </a:extLst>
          </p:cNvPr>
          <p:cNvSpPr/>
          <p:nvPr/>
        </p:nvSpPr>
        <p:spPr>
          <a:xfrm>
            <a:off x="7544707" y="5153509"/>
            <a:ext cx="478971" cy="47897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a:extLst>
              <a:ext uri="{FF2B5EF4-FFF2-40B4-BE49-F238E27FC236}">
                <a16:creationId xmlns:a16="http://schemas.microsoft.com/office/drawing/2014/main" id="{2851744E-FF12-45B1-A0B4-82A717176945}"/>
              </a:ext>
            </a:extLst>
          </p:cNvPr>
          <p:cNvSpPr/>
          <p:nvPr/>
        </p:nvSpPr>
        <p:spPr>
          <a:xfrm>
            <a:off x="7687037" y="5388620"/>
            <a:ext cx="194310" cy="90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a:extLst>
              <a:ext uri="{FF2B5EF4-FFF2-40B4-BE49-F238E27FC236}">
                <a16:creationId xmlns:a16="http://schemas.microsoft.com/office/drawing/2014/main" id="{39473C61-6433-4621-9D9B-FF93825CB93C}"/>
              </a:ext>
            </a:extLst>
          </p:cNvPr>
          <p:cNvSpPr/>
          <p:nvPr/>
        </p:nvSpPr>
        <p:spPr>
          <a:xfrm>
            <a:off x="9050200" y="3557721"/>
            <a:ext cx="478971" cy="47897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a:extLst>
              <a:ext uri="{FF2B5EF4-FFF2-40B4-BE49-F238E27FC236}">
                <a16:creationId xmlns:a16="http://schemas.microsoft.com/office/drawing/2014/main" id="{DCE9444F-DCDB-499D-9912-6691156673B0}"/>
              </a:ext>
            </a:extLst>
          </p:cNvPr>
          <p:cNvSpPr/>
          <p:nvPr/>
        </p:nvSpPr>
        <p:spPr>
          <a:xfrm>
            <a:off x="9192531" y="3804620"/>
            <a:ext cx="194310" cy="2484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Oval 13">
            <a:extLst>
              <a:ext uri="{FF2B5EF4-FFF2-40B4-BE49-F238E27FC236}">
                <a16:creationId xmlns:a16="http://schemas.microsoft.com/office/drawing/2014/main" id="{3F8FF8B3-8CA4-4561-9688-2170ECE202C8}"/>
              </a:ext>
            </a:extLst>
          </p:cNvPr>
          <p:cNvSpPr/>
          <p:nvPr/>
        </p:nvSpPr>
        <p:spPr>
          <a:xfrm>
            <a:off x="9529171" y="3038367"/>
            <a:ext cx="478971" cy="478971"/>
          </a:xfrm>
          <a:prstGeom prst="ellips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a:extLst>
              <a:ext uri="{FF2B5EF4-FFF2-40B4-BE49-F238E27FC236}">
                <a16:creationId xmlns:a16="http://schemas.microsoft.com/office/drawing/2014/main" id="{54FB56EA-14D2-4B7D-81A1-E880341995EF}"/>
              </a:ext>
            </a:extLst>
          </p:cNvPr>
          <p:cNvSpPr/>
          <p:nvPr/>
        </p:nvSpPr>
        <p:spPr>
          <a:xfrm>
            <a:off x="9671502" y="3300620"/>
            <a:ext cx="194310" cy="2988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Oval 15">
            <a:extLst>
              <a:ext uri="{FF2B5EF4-FFF2-40B4-BE49-F238E27FC236}">
                <a16:creationId xmlns:a16="http://schemas.microsoft.com/office/drawing/2014/main" id="{E65256A3-4D1F-49D4-AFAF-AB982BDCED4F}"/>
              </a:ext>
            </a:extLst>
          </p:cNvPr>
          <p:cNvSpPr/>
          <p:nvPr/>
        </p:nvSpPr>
        <p:spPr>
          <a:xfrm>
            <a:off x="10008142" y="2519013"/>
            <a:ext cx="478971" cy="478971"/>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Rectangle 16">
            <a:extLst>
              <a:ext uri="{FF2B5EF4-FFF2-40B4-BE49-F238E27FC236}">
                <a16:creationId xmlns:a16="http://schemas.microsoft.com/office/drawing/2014/main" id="{8FF98E4C-8839-4F79-BC26-815ACC22162A}"/>
              </a:ext>
            </a:extLst>
          </p:cNvPr>
          <p:cNvSpPr/>
          <p:nvPr/>
        </p:nvSpPr>
        <p:spPr>
          <a:xfrm>
            <a:off x="10150473" y="2760620"/>
            <a:ext cx="194310" cy="35280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Oval 17">
            <a:extLst>
              <a:ext uri="{FF2B5EF4-FFF2-40B4-BE49-F238E27FC236}">
                <a16:creationId xmlns:a16="http://schemas.microsoft.com/office/drawing/2014/main" id="{B6A33BC5-6282-473A-A7A4-9B2E27D84450}"/>
              </a:ext>
            </a:extLst>
          </p:cNvPr>
          <p:cNvSpPr/>
          <p:nvPr/>
        </p:nvSpPr>
        <p:spPr>
          <a:xfrm>
            <a:off x="10487113" y="1999659"/>
            <a:ext cx="478971" cy="47897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Rectangle 18">
            <a:extLst>
              <a:ext uri="{FF2B5EF4-FFF2-40B4-BE49-F238E27FC236}">
                <a16:creationId xmlns:a16="http://schemas.microsoft.com/office/drawing/2014/main" id="{F8F5741D-B267-40F5-9124-E9B4D411897E}"/>
              </a:ext>
            </a:extLst>
          </p:cNvPr>
          <p:cNvSpPr/>
          <p:nvPr/>
        </p:nvSpPr>
        <p:spPr>
          <a:xfrm>
            <a:off x="10629444" y="2256620"/>
            <a:ext cx="194310" cy="403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Oval 19">
            <a:extLst>
              <a:ext uri="{FF2B5EF4-FFF2-40B4-BE49-F238E27FC236}">
                <a16:creationId xmlns:a16="http://schemas.microsoft.com/office/drawing/2014/main" id="{EFCE33AE-DD01-4B41-B803-57A75E8E93B1}"/>
              </a:ext>
            </a:extLst>
          </p:cNvPr>
          <p:cNvSpPr/>
          <p:nvPr/>
        </p:nvSpPr>
        <p:spPr>
          <a:xfrm>
            <a:off x="10966084" y="1480305"/>
            <a:ext cx="478971" cy="47897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Rectangle 20">
            <a:extLst>
              <a:ext uri="{FF2B5EF4-FFF2-40B4-BE49-F238E27FC236}">
                <a16:creationId xmlns:a16="http://schemas.microsoft.com/office/drawing/2014/main" id="{88DBD1A2-1F7F-4FCD-8F57-E5888C4528BF}"/>
              </a:ext>
            </a:extLst>
          </p:cNvPr>
          <p:cNvSpPr/>
          <p:nvPr/>
        </p:nvSpPr>
        <p:spPr>
          <a:xfrm>
            <a:off x="11108415" y="1716620"/>
            <a:ext cx="194310" cy="457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0AA344B-A3F6-4FA0-A812-DB7CEA14236B}"/>
              </a:ext>
            </a:extLst>
          </p:cNvPr>
          <p:cNvSpPr txBox="1"/>
          <p:nvPr/>
        </p:nvSpPr>
        <p:spPr>
          <a:xfrm>
            <a:off x="5813085" y="1480305"/>
            <a:ext cx="5003293" cy="369332"/>
          </a:xfrm>
          <a:prstGeom prst="rect">
            <a:avLst/>
          </a:prstGeom>
        </p:spPr>
        <p:txBody>
          <a:bodyPr wrap="none" rtlCol="0">
            <a:spAutoFit/>
          </a:bodyPr>
          <a:lstStyle/>
          <a:p>
            <a:r>
              <a:rPr lang="en-CA" sz="1800" b="1" dirty="0">
                <a:latin typeface="Montserrat Light" panose="00000400000000000000" pitchFamily="2" charset="0"/>
              </a:rPr>
              <a:t>Is there a standard presentation template?</a:t>
            </a:r>
          </a:p>
        </p:txBody>
      </p:sp>
      <p:sp>
        <p:nvSpPr>
          <p:cNvPr id="23" name="TextBox 22">
            <a:extLst>
              <a:ext uri="{FF2B5EF4-FFF2-40B4-BE49-F238E27FC236}">
                <a16:creationId xmlns:a16="http://schemas.microsoft.com/office/drawing/2014/main" id="{9658F10E-E8D6-4397-8DE9-3B151504969F}"/>
              </a:ext>
            </a:extLst>
          </p:cNvPr>
          <p:cNvSpPr txBox="1"/>
          <p:nvPr/>
        </p:nvSpPr>
        <p:spPr>
          <a:xfrm>
            <a:off x="6107456" y="1999659"/>
            <a:ext cx="3945311" cy="369332"/>
          </a:xfrm>
          <a:prstGeom prst="rect">
            <a:avLst/>
          </a:prstGeom>
        </p:spPr>
        <p:txBody>
          <a:bodyPr wrap="none" rtlCol="0">
            <a:spAutoFit/>
          </a:bodyPr>
          <a:lstStyle/>
          <a:p>
            <a:r>
              <a:rPr lang="en-CA" sz="1800" b="1" dirty="0">
                <a:latin typeface="Montserrat Light" panose="00000400000000000000" pitchFamily="2" charset="0"/>
              </a:rPr>
              <a:t>Is a hard-copy handout required?</a:t>
            </a:r>
          </a:p>
        </p:txBody>
      </p:sp>
      <p:sp>
        <p:nvSpPr>
          <p:cNvPr id="24" name="TextBox 23">
            <a:extLst>
              <a:ext uri="{FF2B5EF4-FFF2-40B4-BE49-F238E27FC236}">
                <a16:creationId xmlns:a16="http://schemas.microsoft.com/office/drawing/2014/main" id="{C35792B3-4651-4B23-BB6D-6F01C4FE48D8}"/>
              </a:ext>
            </a:extLst>
          </p:cNvPr>
          <p:cNvSpPr txBox="1"/>
          <p:nvPr/>
        </p:nvSpPr>
        <p:spPr>
          <a:xfrm>
            <a:off x="5013841" y="2519013"/>
            <a:ext cx="4682692" cy="369332"/>
          </a:xfrm>
          <a:prstGeom prst="rect">
            <a:avLst/>
          </a:prstGeom>
        </p:spPr>
        <p:txBody>
          <a:bodyPr wrap="none" rtlCol="0">
            <a:spAutoFit/>
          </a:bodyPr>
          <a:lstStyle/>
          <a:p>
            <a:r>
              <a:rPr lang="en-CA" sz="1800" b="1" dirty="0">
                <a:latin typeface="Montserrat Light" panose="00000400000000000000" pitchFamily="2" charset="0"/>
              </a:rPr>
              <a:t>Is there a deadline for draft submission?</a:t>
            </a:r>
          </a:p>
        </p:txBody>
      </p:sp>
      <p:sp>
        <p:nvSpPr>
          <p:cNvPr id="25" name="TextBox 24">
            <a:extLst>
              <a:ext uri="{FF2B5EF4-FFF2-40B4-BE49-F238E27FC236}">
                <a16:creationId xmlns:a16="http://schemas.microsoft.com/office/drawing/2014/main" id="{2BE269D1-35FD-4715-AA07-5D1A48111D17}"/>
              </a:ext>
            </a:extLst>
          </p:cNvPr>
          <p:cNvSpPr txBox="1"/>
          <p:nvPr/>
        </p:nvSpPr>
        <p:spPr>
          <a:xfrm>
            <a:off x="2855576" y="4056229"/>
            <a:ext cx="5681363" cy="369332"/>
          </a:xfrm>
          <a:prstGeom prst="rect">
            <a:avLst/>
          </a:prstGeom>
        </p:spPr>
        <p:txBody>
          <a:bodyPr wrap="none" rtlCol="0">
            <a:spAutoFit/>
          </a:bodyPr>
          <a:lstStyle/>
          <a:p>
            <a:r>
              <a:rPr lang="en-CA" sz="1800" b="1" dirty="0">
                <a:latin typeface="Montserrat Light" panose="00000400000000000000" pitchFamily="2" charset="0"/>
              </a:rPr>
              <a:t>Do you know what technology you will be using?</a:t>
            </a:r>
          </a:p>
        </p:txBody>
      </p:sp>
      <p:sp>
        <p:nvSpPr>
          <p:cNvPr id="26" name="TextBox 25">
            <a:extLst>
              <a:ext uri="{FF2B5EF4-FFF2-40B4-BE49-F238E27FC236}">
                <a16:creationId xmlns:a16="http://schemas.microsoft.com/office/drawing/2014/main" id="{57CACA9C-A69C-47C4-A455-010A3EE423F5}"/>
              </a:ext>
            </a:extLst>
          </p:cNvPr>
          <p:cNvSpPr txBox="1"/>
          <p:nvPr/>
        </p:nvSpPr>
        <p:spPr>
          <a:xfrm>
            <a:off x="2538369" y="4604869"/>
            <a:ext cx="5460149" cy="369332"/>
          </a:xfrm>
          <a:prstGeom prst="rect">
            <a:avLst/>
          </a:prstGeom>
        </p:spPr>
        <p:txBody>
          <a:bodyPr wrap="none" rtlCol="0">
            <a:spAutoFit/>
          </a:bodyPr>
          <a:lstStyle/>
          <a:p>
            <a:r>
              <a:rPr lang="en-CA" sz="1800" b="1" dirty="0">
                <a:latin typeface="Montserrat Light" panose="00000400000000000000" pitchFamily="2" charset="0"/>
              </a:rPr>
              <a:t>Have you done a dry run in the meeting room?</a:t>
            </a:r>
          </a:p>
        </p:txBody>
      </p:sp>
      <p:sp>
        <p:nvSpPr>
          <p:cNvPr id="27" name="TextBox 26">
            <a:extLst>
              <a:ext uri="{FF2B5EF4-FFF2-40B4-BE49-F238E27FC236}">
                <a16:creationId xmlns:a16="http://schemas.microsoft.com/office/drawing/2014/main" id="{8894A014-99E9-49DF-9AB1-9A336CDFFFF1}"/>
              </a:ext>
            </a:extLst>
          </p:cNvPr>
          <p:cNvSpPr txBox="1"/>
          <p:nvPr/>
        </p:nvSpPr>
        <p:spPr>
          <a:xfrm>
            <a:off x="4565328" y="3038367"/>
            <a:ext cx="4621778" cy="369332"/>
          </a:xfrm>
          <a:prstGeom prst="rect">
            <a:avLst/>
          </a:prstGeom>
        </p:spPr>
        <p:txBody>
          <a:bodyPr wrap="none" rtlCol="0">
            <a:spAutoFit/>
          </a:bodyPr>
          <a:lstStyle/>
          <a:p>
            <a:r>
              <a:rPr lang="en-CA" sz="1800" b="1" dirty="0">
                <a:latin typeface="Montserrat Light" panose="00000400000000000000" pitchFamily="2" charset="0"/>
              </a:rPr>
              <a:t>Is there a deadline for final submission?</a:t>
            </a:r>
          </a:p>
        </p:txBody>
      </p:sp>
      <p:sp>
        <p:nvSpPr>
          <p:cNvPr id="28" name="TextBox 27">
            <a:extLst>
              <a:ext uri="{FF2B5EF4-FFF2-40B4-BE49-F238E27FC236}">
                <a16:creationId xmlns:a16="http://schemas.microsoft.com/office/drawing/2014/main" id="{D581730E-72D8-47FD-B43B-9CF1416A6F33}"/>
              </a:ext>
            </a:extLst>
          </p:cNvPr>
          <p:cNvSpPr txBox="1"/>
          <p:nvPr/>
        </p:nvSpPr>
        <p:spPr>
          <a:xfrm>
            <a:off x="3283251" y="3557721"/>
            <a:ext cx="5820824" cy="369332"/>
          </a:xfrm>
          <a:prstGeom prst="rect">
            <a:avLst/>
          </a:prstGeom>
        </p:spPr>
        <p:txBody>
          <a:bodyPr wrap="none" rtlCol="0">
            <a:spAutoFit/>
          </a:bodyPr>
          <a:lstStyle/>
          <a:p>
            <a:r>
              <a:rPr lang="en-CA" sz="1800" b="1" dirty="0">
                <a:latin typeface="Montserrat Light" panose="00000400000000000000" pitchFamily="2" charset="0"/>
              </a:rPr>
              <a:t>Will the presentation be circulated ahead of time?</a:t>
            </a:r>
          </a:p>
        </p:txBody>
      </p:sp>
      <p:sp>
        <p:nvSpPr>
          <p:cNvPr id="29" name="TextBox 28">
            <a:extLst>
              <a:ext uri="{FF2B5EF4-FFF2-40B4-BE49-F238E27FC236}">
                <a16:creationId xmlns:a16="http://schemas.microsoft.com/office/drawing/2014/main" id="{20B77B07-127F-4910-83BD-3DA6495E9C6D}"/>
              </a:ext>
            </a:extLst>
          </p:cNvPr>
          <p:cNvSpPr txBox="1"/>
          <p:nvPr/>
        </p:nvSpPr>
        <p:spPr>
          <a:xfrm>
            <a:off x="2833150" y="5159499"/>
            <a:ext cx="4379725" cy="369332"/>
          </a:xfrm>
          <a:prstGeom prst="rect">
            <a:avLst/>
          </a:prstGeom>
        </p:spPr>
        <p:txBody>
          <a:bodyPr wrap="none" rtlCol="0">
            <a:spAutoFit/>
          </a:bodyPr>
          <a:lstStyle/>
          <a:p>
            <a:r>
              <a:rPr lang="en-CA" sz="1800" b="1" dirty="0">
                <a:latin typeface="Montserrat Light" panose="00000400000000000000" pitchFamily="2" charset="0"/>
              </a:rPr>
              <a:t>Do you know the meeting organizer?</a:t>
            </a:r>
          </a:p>
        </p:txBody>
      </p:sp>
    </p:spTree>
    <p:extLst>
      <p:ext uri="{BB962C8B-B14F-4D97-AF65-F5344CB8AC3E}">
        <p14:creationId xmlns:p14="http://schemas.microsoft.com/office/powerpoint/2010/main" val="2262063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1DE2D6-92D0-9C47-AC81-B4BD843BEEB3}"/>
              </a:ext>
            </a:extLst>
          </p:cNvPr>
          <p:cNvSpPr>
            <a:spLocks noGrp="1"/>
          </p:cNvSpPr>
          <p:nvPr>
            <p:ph type="body" sz="quarter" idx="10"/>
          </p:nvPr>
        </p:nvSpPr>
        <p:spPr/>
        <p:txBody>
          <a:bodyPr/>
          <a:lstStyle/>
          <a:p>
            <a:r>
              <a:rPr lang="en-US" dirty="0"/>
              <a:t>Boardroom Presentation Review</a:t>
            </a:r>
          </a:p>
        </p:txBody>
      </p:sp>
      <p:sp>
        <p:nvSpPr>
          <p:cNvPr id="3" name="Text Placeholder 2">
            <a:extLst>
              <a:ext uri="{FF2B5EF4-FFF2-40B4-BE49-F238E27FC236}">
                <a16:creationId xmlns:a16="http://schemas.microsoft.com/office/drawing/2014/main" id="{7CC02D23-9E58-C44E-BCEB-140E034C128A}"/>
              </a:ext>
            </a:extLst>
          </p:cNvPr>
          <p:cNvSpPr>
            <a:spLocks noGrp="1"/>
          </p:cNvSpPr>
          <p:nvPr>
            <p:ph type="body" sz="quarter" idx="11"/>
          </p:nvPr>
        </p:nvSpPr>
        <p:spPr>
          <a:xfrm>
            <a:off x="650875" y="2482056"/>
            <a:ext cx="6126444" cy="1893887"/>
          </a:xfrm>
        </p:spPr>
        <p:txBody>
          <a:bodyPr/>
          <a:lstStyle/>
          <a:p>
            <a:r>
              <a:rPr lang="en-US" dirty="0"/>
              <a:t>Concierge Service Introduction </a:t>
            </a:r>
          </a:p>
        </p:txBody>
      </p:sp>
    </p:spTree>
    <p:extLst>
      <p:ext uri="{BB962C8B-B14F-4D97-AF65-F5344CB8AC3E}">
        <p14:creationId xmlns:p14="http://schemas.microsoft.com/office/powerpoint/2010/main" val="36263527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E30A38-C946-4BE3-A4A0-AF2AE22604C6}"/>
              </a:ext>
            </a:extLst>
          </p:cNvPr>
          <p:cNvSpPr>
            <a:spLocks noGrp="1"/>
          </p:cNvSpPr>
          <p:nvPr>
            <p:ph type="title"/>
          </p:nvPr>
        </p:nvSpPr>
        <p:spPr>
          <a:xfrm>
            <a:off x="354106" y="530021"/>
            <a:ext cx="11255188" cy="1130188"/>
          </a:xfrm>
        </p:spPr>
        <p:txBody>
          <a:bodyPr/>
          <a:lstStyle/>
          <a:p>
            <a:r>
              <a:rPr lang="en-US" dirty="0"/>
              <a:t>Presentation Build</a:t>
            </a:r>
            <a:endParaRPr lang="en-CA" dirty="0"/>
          </a:p>
        </p:txBody>
      </p:sp>
      <p:sp>
        <p:nvSpPr>
          <p:cNvPr id="6" name="Text Placeholder 2">
            <a:extLst>
              <a:ext uri="{FF2B5EF4-FFF2-40B4-BE49-F238E27FC236}">
                <a16:creationId xmlns:a16="http://schemas.microsoft.com/office/drawing/2014/main" id="{1FF67A2E-B453-48DD-84F3-0157BD3709B8}"/>
              </a:ext>
            </a:extLst>
          </p:cNvPr>
          <p:cNvSpPr txBox="1">
            <a:spLocks/>
          </p:cNvSpPr>
          <p:nvPr/>
        </p:nvSpPr>
        <p:spPr>
          <a:xfrm>
            <a:off x="354106" y="1362636"/>
            <a:ext cx="11049560" cy="5047129"/>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576B7"/>
                </a:solidFill>
                <a:effectLst/>
                <a:uLnTx/>
                <a:uFillTx/>
                <a:latin typeface="Exo" panose="02000503000000000000" pitchFamily="2" charset="77"/>
                <a:ea typeface="+mn-ea"/>
                <a:cs typeface="Arial" panose="020B0604020202020204" pitchFamily="34" charset="0"/>
              </a:rPr>
              <a:t>Checklist to build a compelling presentation deck:</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2576B7"/>
              </a:solidFill>
              <a:effectLst/>
              <a:uLnTx/>
              <a:uFillTx/>
              <a:latin typeface="Exo" panose="02000503000000000000" pitchFamily="2" charset="77"/>
              <a:ea typeface="+mn-ea"/>
              <a:cs typeface="Arial" panose="020B0604020202020204" pitchFamily="34" charset="0"/>
            </a:endParaRPr>
          </a:p>
          <a:p>
            <a:pPr marL="285750" indent="-285750" algn="l" rtl="0" eaLnBrk="1" fontAlgn="ctr" latinLnBrk="0" hangingPunct="1">
              <a:spcBef>
                <a:spcPts val="0"/>
              </a:spcBef>
              <a:spcAft>
                <a:spcPts val="0"/>
              </a:spcAft>
              <a:buFont typeface="Wingdings" panose="05000000000000000000" pitchFamily="2" charset="2"/>
              <a:buChar char="ü"/>
            </a:pPr>
            <a:r>
              <a:rPr lang="en-US" sz="1400" b="1" dirty="0">
                <a:solidFill>
                  <a:schemeClr val="accent1"/>
                </a:solidFill>
                <a:latin typeface="Arial" panose="020B0604020202020204" pitchFamily="34" charset="0"/>
              </a:rPr>
              <a:t>You have a solid understanding of scope and goals</a:t>
            </a:r>
            <a:endParaRPr lang="en-CA" sz="1400" b="1" dirty="0">
              <a:solidFill>
                <a:schemeClr val="accent1"/>
              </a:solidFill>
              <a:latin typeface="Arial" panose="020B0604020202020204" pitchFamily="34" charset="0"/>
            </a:endParaRPr>
          </a:p>
          <a:p>
            <a:pPr marL="285750" indent="-285750" algn="l" rtl="0" eaLnBrk="1" fontAlgn="ctr" latinLnBrk="0" hangingPunct="1">
              <a:spcBef>
                <a:spcPts val="0"/>
              </a:spcBef>
              <a:spcAft>
                <a:spcPts val="0"/>
              </a:spcAft>
              <a:buFont typeface="Wingdings" panose="05000000000000000000" pitchFamily="2" charset="2"/>
              <a:buChar char="ü"/>
            </a:pPr>
            <a:r>
              <a:rPr lang="en-US" sz="1400" b="1" dirty="0">
                <a:solidFill>
                  <a:schemeClr val="accent1"/>
                </a:solidFill>
                <a:latin typeface="Arial" panose="020B0604020202020204" pitchFamily="34" charset="0"/>
              </a:rPr>
              <a:t>You are clear on TACO: time, audience, content, and outcomes?</a:t>
            </a:r>
            <a:endParaRPr lang="en-CA" sz="1400" b="1" dirty="0">
              <a:solidFill>
                <a:schemeClr val="accent1"/>
              </a:solidFill>
              <a:latin typeface="Arial" panose="020B0604020202020204" pitchFamily="34" charset="0"/>
            </a:endParaRPr>
          </a:p>
          <a:p>
            <a:pPr marL="285750" indent="-285750" algn="l" rtl="0" eaLnBrk="1" fontAlgn="ctr" latinLnBrk="0" hangingPunct="1">
              <a:spcBef>
                <a:spcPts val="0"/>
              </a:spcBef>
              <a:spcAft>
                <a:spcPts val="0"/>
              </a:spcAft>
              <a:buFont typeface="Wingdings" panose="05000000000000000000" pitchFamily="2" charset="2"/>
              <a:buChar char="ü"/>
            </a:pPr>
            <a:r>
              <a:rPr lang="en-US" sz="1400" b="1" dirty="0">
                <a:solidFill>
                  <a:schemeClr val="accent1"/>
                </a:solidFill>
                <a:latin typeface="Arial" panose="020B0604020202020204" pitchFamily="34" charset="0"/>
              </a:rPr>
              <a:t>You are speaking their language?</a:t>
            </a:r>
            <a:endParaRPr lang="en-CA" sz="1400" b="1" dirty="0">
              <a:solidFill>
                <a:schemeClr val="accent1"/>
              </a:solidFill>
              <a:latin typeface="Arial" panose="020B0604020202020204" pitchFamily="34" charset="0"/>
            </a:endParaRPr>
          </a:p>
          <a:p>
            <a:pPr marL="285750" indent="-285750" algn="l" rtl="0" eaLnBrk="1" fontAlgn="ctr" latinLnBrk="0" hangingPunct="1">
              <a:spcBef>
                <a:spcPts val="0"/>
              </a:spcBef>
              <a:spcAft>
                <a:spcPts val="0"/>
              </a:spcAft>
              <a:buFont typeface="Wingdings" panose="05000000000000000000" pitchFamily="2" charset="2"/>
              <a:buChar char="ü"/>
            </a:pPr>
            <a:r>
              <a:rPr lang="en-US" sz="1400" b="1" dirty="0">
                <a:solidFill>
                  <a:schemeClr val="accent1"/>
                </a:solidFill>
                <a:latin typeface="Arial" panose="020B0604020202020204" pitchFamily="34" charset="0"/>
              </a:rPr>
              <a:t>You have business outcomes well defined</a:t>
            </a:r>
          </a:p>
          <a:p>
            <a:pPr marL="285750" indent="-285750" algn="l" rtl="0" eaLnBrk="1" fontAlgn="ctr" latinLnBrk="0" hangingPunct="1">
              <a:spcBef>
                <a:spcPts val="0"/>
              </a:spcBef>
              <a:spcAft>
                <a:spcPts val="0"/>
              </a:spcAft>
              <a:buFont typeface="Wingdings" panose="05000000000000000000" pitchFamily="2" charset="2"/>
              <a:buChar char="ü"/>
            </a:pPr>
            <a:r>
              <a:rPr lang="en-US" sz="1400" b="1" dirty="0">
                <a:solidFill>
                  <a:schemeClr val="accent1"/>
                </a:solidFill>
                <a:latin typeface="Arial" panose="020B0604020202020204" pitchFamily="34" charset="0"/>
              </a:rPr>
              <a:t>Know your information inside and out. Know more than you are presenting and what is behind it</a:t>
            </a:r>
            <a:endParaRPr lang="en-CA" sz="1400" b="1" dirty="0">
              <a:solidFill>
                <a:schemeClr val="accent1"/>
              </a:solidFill>
              <a:latin typeface="Arial" panose="020B0604020202020204" pitchFamily="34" charset="0"/>
            </a:endParaRPr>
          </a:p>
          <a:p>
            <a:pPr marL="285750" indent="-285750" algn="l" rtl="0" eaLnBrk="1" fontAlgn="ctr" latinLnBrk="0" hangingPunct="1">
              <a:spcBef>
                <a:spcPts val="0"/>
              </a:spcBef>
              <a:spcAft>
                <a:spcPts val="0"/>
              </a:spcAft>
              <a:buFont typeface="Wingdings" panose="05000000000000000000" pitchFamily="2" charset="2"/>
              <a:buChar char="ü"/>
            </a:pPr>
            <a:r>
              <a:rPr lang="en-US" sz="1400" b="1" dirty="0">
                <a:solidFill>
                  <a:schemeClr val="accent1"/>
                </a:solidFill>
                <a:latin typeface="Arial" panose="020B0604020202020204" pitchFamily="34" charset="0"/>
              </a:rPr>
              <a:t>Your metrics tell a story and help solve business problems</a:t>
            </a:r>
            <a:endParaRPr lang="en-CA" sz="1400" b="1" dirty="0">
              <a:solidFill>
                <a:schemeClr val="accent1"/>
              </a:solidFill>
              <a:latin typeface="Arial" panose="020B0604020202020204" pitchFamily="34" charset="0"/>
            </a:endParaRPr>
          </a:p>
          <a:p>
            <a:pPr marL="285750" indent="-285750" algn="l" rtl="0" eaLnBrk="1" fontAlgn="ctr" latinLnBrk="0" hangingPunct="1">
              <a:spcBef>
                <a:spcPts val="0"/>
              </a:spcBef>
              <a:spcAft>
                <a:spcPts val="0"/>
              </a:spcAft>
              <a:buFont typeface="Wingdings" panose="05000000000000000000" pitchFamily="2" charset="2"/>
              <a:buChar char="ü"/>
            </a:pPr>
            <a:r>
              <a:rPr lang="en-US" sz="1400" b="1" dirty="0">
                <a:solidFill>
                  <a:schemeClr val="accent1"/>
                </a:solidFill>
                <a:latin typeface="Arial" panose="020B0604020202020204" pitchFamily="34" charset="0"/>
              </a:rPr>
              <a:t>The presentation optimized, engaging, and insightful?</a:t>
            </a:r>
            <a:endParaRPr lang="en-CA" sz="1400" b="1" dirty="0">
              <a:solidFill>
                <a:schemeClr val="accent1"/>
              </a:solidFill>
              <a:latin typeface="Arial" panose="020B0604020202020204" pitchFamily="34" charset="0"/>
            </a:endParaRPr>
          </a:p>
          <a:p>
            <a:pPr marL="285750" indent="-285750" algn="l" rtl="0" eaLnBrk="1" fontAlgn="ctr" latinLnBrk="0" hangingPunct="1">
              <a:spcBef>
                <a:spcPts val="0"/>
              </a:spcBef>
              <a:spcAft>
                <a:spcPts val="0"/>
              </a:spcAft>
              <a:buFont typeface="Wingdings" panose="05000000000000000000" pitchFamily="2" charset="2"/>
              <a:buChar char="ü"/>
            </a:pPr>
            <a:r>
              <a:rPr lang="en-US" sz="1400" b="1" dirty="0">
                <a:solidFill>
                  <a:schemeClr val="accent1"/>
                </a:solidFill>
                <a:latin typeface="Arial" panose="020B0604020202020204" pitchFamily="34" charset="0"/>
              </a:rPr>
              <a:t>IT’s value contribution is clearly identified</a:t>
            </a:r>
            <a:endParaRPr lang="en-CA" sz="1400" b="1" dirty="0">
              <a:solidFill>
                <a:schemeClr val="accent1"/>
              </a:solidFill>
              <a:latin typeface="Arial" panose="020B0604020202020204" pitchFamily="34" charset="0"/>
            </a:endParaRPr>
          </a:p>
          <a:p>
            <a:pPr marL="285750" indent="-285750" algn="l" rtl="0" eaLnBrk="1" fontAlgn="ctr" latinLnBrk="0" hangingPunct="1">
              <a:spcBef>
                <a:spcPts val="0"/>
              </a:spcBef>
              <a:spcAft>
                <a:spcPts val="0"/>
              </a:spcAft>
              <a:buFont typeface="Wingdings" panose="05000000000000000000" pitchFamily="2" charset="2"/>
              <a:buChar char="ü"/>
            </a:pPr>
            <a:r>
              <a:rPr lang="en-US" sz="1400" b="1" dirty="0">
                <a:solidFill>
                  <a:schemeClr val="accent1"/>
                </a:solidFill>
                <a:latin typeface="Arial" panose="020B0604020202020204" pitchFamily="34" charset="0"/>
              </a:rPr>
              <a:t>You had pre-meetings to validate and build support</a:t>
            </a:r>
            <a:endParaRPr lang="en-CA" sz="1400" b="1" dirty="0">
              <a:solidFill>
                <a:schemeClr val="accent1"/>
              </a:solidFill>
              <a:latin typeface="Arial" panose="020B0604020202020204" pitchFamily="34" charset="0"/>
            </a:endParaRPr>
          </a:p>
          <a:p>
            <a:pPr marL="285750" indent="-285750" algn="l" rtl="0" eaLnBrk="1" fontAlgn="ctr" latinLnBrk="0" hangingPunct="1">
              <a:spcBef>
                <a:spcPts val="0"/>
              </a:spcBef>
              <a:spcAft>
                <a:spcPts val="0"/>
              </a:spcAft>
              <a:buFont typeface="Wingdings" panose="05000000000000000000" pitchFamily="2" charset="2"/>
              <a:buChar char="ü"/>
            </a:pPr>
            <a:r>
              <a:rPr lang="en-US" sz="1400" b="1" dirty="0">
                <a:solidFill>
                  <a:schemeClr val="accent1"/>
                </a:solidFill>
                <a:latin typeface="Arial" panose="020B0604020202020204" pitchFamily="34" charset="0"/>
              </a:rPr>
              <a:t>You are clear on the meeting logistics: where and when</a:t>
            </a:r>
          </a:p>
          <a:p>
            <a:pPr marL="285750" indent="-285750" algn="l" rtl="0" eaLnBrk="1" fontAlgn="ctr" latinLnBrk="0" hangingPunct="1">
              <a:spcBef>
                <a:spcPts val="0"/>
              </a:spcBef>
              <a:spcAft>
                <a:spcPts val="0"/>
              </a:spcAft>
              <a:buFont typeface="Wingdings" panose="05000000000000000000" pitchFamily="2" charset="2"/>
              <a:buChar char="ü"/>
            </a:pPr>
            <a:r>
              <a:rPr lang="en-US" sz="1400" b="1" dirty="0">
                <a:solidFill>
                  <a:schemeClr val="accent1"/>
                </a:solidFill>
                <a:latin typeface="Arial" panose="020B0604020202020204" pitchFamily="34" charset="0"/>
              </a:rPr>
              <a:t>Ensure your slides are not too crowded or provide too much information</a:t>
            </a:r>
          </a:p>
          <a:p>
            <a:pPr marL="285750" indent="-285750" algn="l" rtl="0" eaLnBrk="1" fontAlgn="ctr" latinLnBrk="0" hangingPunct="1">
              <a:spcBef>
                <a:spcPts val="0"/>
              </a:spcBef>
              <a:spcAft>
                <a:spcPts val="0"/>
              </a:spcAft>
              <a:buFont typeface="Wingdings" panose="05000000000000000000" pitchFamily="2" charset="2"/>
              <a:buChar char="ü"/>
            </a:pPr>
            <a:r>
              <a:rPr lang="en-US" sz="1400" b="1" dirty="0">
                <a:solidFill>
                  <a:schemeClr val="accent1"/>
                </a:solidFill>
                <a:latin typeface="Arial" panose="020B0604020202020204" pitchFamily="34" charset="0"/>
              </a:rPr>
              <a:t>You must have a maximum of 5-7 slides – ensure you present less and provide an opportunity for discussion</a:t>
            </a:r>
          </a:p>
          <a:p>
            <a:pPr marL="285750" indent="-285750" algn="l" rtl="0" eaLnBrk="1" fontAlgn="ctr" latinLnBrk="0" hangingPunct="1">
              <a:spcBef>
                <a:spcPts val="0"/>
              </a:spcBef>
              <a:spcAft>
                <a:spcPts val="0"/>
              </a:spcAft>
              <a:buFont typeface="Wingdings" panose="05000000000000000000" pitchFamily="2" charset="2"/>
              <a:buChar char="ü"/>
            </a:pPr>
            <a:r>
              <a:rPr lang="en-CA" sz="1400" b="1" dirty="0">
                <a:solidFill>
                  <a:schemeClr val="accent1"/>
                </a:solidFill>
                <a:latin typeface="Arial" panose="020B0604020202020204" pitchFamily="34" charset="0"/>
              </a:rPr>
              <a:t>Include a strong introduction with background, context and a clearly stated business problem/ impact</a:t>
            </a:r>
          </a:p>
          <a:p>
            <a:pPr marL="285750" indent="-285750" algn="l" rtl="0" eaLnBrk="1" fontAlgn="ctr" latinLnBrk="0" hangingPunct="1">
              <a:spcBef>
                <a:spcPts val="0"/>
              </a:spcBef>
              <a:spcAft>
                <a:spcPts val="0"/>
              </a:spcAft>
              <a:buFont typeface="Wingdings" panose="05000000000000000000" pitchFamily="2" charset="2"/>
              <a:buChar char="ü"/>
            </a:pPr>
            <a:r>
              <a:rPr lang="en-CA" sz="1400" b="1" dirty="0">
                <a:solidFill>
                  <a:schemeClr val="accent1"/>
                </a:solidFill>
                <a:latin typeface="Arial" panose="020B0604020202020204" pitchFamily="34" charset="0"/>
              </a:rPr>
              <a:t>Send all presentation material and supporting documentation ahead of time to board members. Review in individual meetings with members if possible. </a:t>
            </a:r>
          </a:p>
          <a:p>
            <a:pPr marL="285750" indent="-285750" algn="l" rtl="0" eaLnBrk="1" fontAlgn="ctr" latinLnBrk="0" hangingPunct="1">
              <a:spcBef>
                <a:spcPts val="0"/>
              </a:spcBef>
              <a:spcAft>
                <a:spcPts val="0"/>
              </a:spcAft>
              <a:buFont typeface="Wingdings" panose="05000000000000000000" pitchFamily="2" charset="2"/>
              <a:buChar char="ü"/>
            </a:pPr>
            <a:r>
              <a:rPr lang="en-CA" sz="1400" b="1" dirty="0">
                <a:solidFill>
                  <a:schemeClr val="accent1"/>
                </a:solidFill>
                <a:latin typeface="Arial" panose="020B0604020202020204" pitchFamily="34" charset="0"/>
              </a:rPr>
              <a:t>Include information on cyber security in every presentation – this is top of mind for all boards and reflects IT’s proactive stance on protecting the company against security threats. </a:t>
            </a:r>
          </a:p>
        </p:txBody>
      </p:sp>
    </p:spTree>
    <p:extLst>
      <p:ext uri="{BB962C8B-B14F-4D97-AF65-F5344CB8AC3E}">
        <p14:creationId xmlns:p14="http://schemas.microsoft.com/office/powerpoint/2010/main" val="3207892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1DE2D6-92D0-9C47-AC81-B4BD843BEEB3}"/>
              </a:ext>
            </a:extLst>
          </p:cNvPr>
          <p:cNvSpPr>
            <a:spLocks noGrp="1"/>
          </p:cNvSpPr>
          <p:nvPr>
            <p:ph type="body" sz="quarter" idx="10"/>
          </p:nvPr>
        </p:nvSpPr>
        <p:spPr/>
        <p:txBody>
          <a:bodyPr/>
          <a:lstStyle/>
          <a:p>
            <a:r>
              <a:rPr lang="en-US" dirty="0"/>
              <a:t>Deliver a Captivating Presentation </a:t>
            </a:r>
          </a:p>
        </p:txBody>
      </p:sp>
      <p:sp>
        <p:nvSpPr>
          <p:cNvPr id="3" name="Text Placeholder 2">
            <a:extLst>
              <a:ext uri="{FF2B5EF4-FFF2-40B4-BE49-F238E27FC236}">
                <a16:creationId xmlns:a16="http://schemas.microsoft.com/office/drawing/2014/main" id="{7CC02D23-9E58-C44E-BCEB-140E034C128A}"/>
              </a:ext>
            </a:extLst>
          </p:cNvPr>
          <p:cNvSpPr>
            <a:spLocks noGrp="1"/>
          </p:cNvSpPr>
          <p:nvPr>
            <p:ph type="body" sz="quarter" idx="11"/>
          </p:nvPr>
        </p:nvSpPr>
        <p:spPr>
          <a:xfrm>
            <a:off x="650875" y="2482056"/>
            <a:ext cx="6126444" cy="1893887"/>
          </a:xfrm>
        </p:spPr>
        <p:txBody>
          <a:bodyPr/>
          <a:lstStyle/>
          <a:p>
            <a:r>
              <a:rPr lang="en-US" dirty="0"/>
              <a:t> </a:t>
            </a:r>
          </a:p>
        </p:txBody>
      </p:sp>
    </p:spTree>
    <p:extLst>
      <p:ext uri="{BB962C8B-B14F-4D97-AF65-F5344CB8AC3E}">
        <p14:creationId xmlns:p14="http://schemas.microsoft.com/office/powerpoint/2010/main" val="30256037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A82DDAF-7E63-314D-A77A-10058488C653}"/>
              </a:ext>
            </a:extLst>
          </p:cNvPr>
          <p:cNvSpPr/>
          <p:nvPr/>
        </p:nvSpPr>
        <p:spPr>
          <a:xfrm>
            <a:off x="4828032" y="0"/>
            <a:ext cx="7365556" cy="6858000"/>
          </a:xfrm>
          <a:prstGeom prst="rect">
            <a:avLst/>
          </a:prstGeom>
          <a:gradFill>
            <a:gsLst>
              <a:gs pos="15000">
                <a:schemeClr val="bg1"/>
              </a:gs>
              <a:gs pos="85000">
                <a:schemeClr val="bg1">
                  <a:lumMod val="85000"/>
                  <a:alpha val="6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A8BFC59A-C0D9-2848-AB8D-5B5C8E97041D}"/>
              </a:ext>
            </a:extLst>
          </p:cNvPr>
          <p:cNvSpPr>
            <a:spLocks noGrp="1"/>
          </p:cNvSpPr>
          <p:nvPr>
            <p:ph type="title"/>
          </p:nvPr>
        </p:nvSpPr>
        <p:spPr>
          <a:xfrm>
            <a:off x="354106" y="639748"/>
            <a:ext cx="3522950" cy="1835227"/>
          </a:xfrm>
        </p:spPr>
        <p:txBody>
          <a:bodyPr/>
          <a:lstStyle/>
          <a:p>
            <a:r>
              <a:rPr lang="en-CA" sz="4000" dirty="0"/>
              <a:t>Tips &amp; Tricks for Presentation Success: </a:t>
            </a:r>
            <a:endParaRPr lang="en-US" sz="4000" dirty="0"/>
          </a:p>
        </p:txBody>
      </p:sp>
      <p:graphicFrame>
        <p:nvGraphicFramePr>
          <p:cNvPr id="14" name="Table 13">
            <a:extLst>
              <a:ext uri="{FF2B5EF4-FFF2-40B4-BE49-F238E27FC236}">
                <a16:creationId xmlns:a16="http://schemas.microsoft.com/office/drawing/2014/main" id="{92B7E2C3-051D-A846-8511-19C73F3EFFB5}"/>
              </a:ext>
            </a:extLst>
          </p:cNvPr>
          <p:cNvGraphicFramePr>
            <a:graphicFrameLocks noGrp="1"/>
          </p:cNvGraphicFramePr>
          <p:nvPr>
            <p:extLst>
              <p:ext uri="{D42A27DB-BD31-4B8C-83A1-F6EECF244321}">
                <p14:modId xmlns:p14="http://schemas.microsoft.com/office/powerpoint/2010/main" val="3154964581"/>
              </p:ext>
            </p:extLst>
          </p:nvPr>
        </p:nvGraphicFramePr>
        <p:xfrm>
          <a:off x="4954334" y="639748"/>
          <a:ext cx="6735642" cy="5699401"/>
        </p:xfrm>
        <a:graphic>
          <a:graphicData uri="http://schemas.openxmlformats.org/drawingml/2006/table">
            <a:tbl>
              <a:tblPr firstRow="1" bandRow="1">
                <a:tableStyleId>{5C22544A-7EE6-4342-B048-85BDC9FD1C3A}</a:tableStyleId>
              </a:tblPr>
              <a:tblGrid>
                <a:gridCol w="938362">
                  <a:extLst>
                    <a:ext uri="{9D8B030D-6E8A-4147-A177-3AD203B41FA5}">
                      <a16:colId xmlns:a16="http://schemas.microsoft.com/office/drawing/2014/main" val="969920913"/>
                    </a:ext>
                  </a:extLst>
                </a:gridCol>
                <a:gridCol w="5797280">
                  <a:extLst>
                    <a:ext uri="{9D8B030D-6E8A-4147-A177-3AD203B41FA5}">
                      <a16:colId xmlns:a16="http://schemas.microsoft.com/office/drawing/2014/main" val="319046751"/>
                    </a:ext>
                  </a:extLst>
                </a:gridCol>
              </a:tblGrid>
              <a:tr h="979361">
                <a:tc>
                  <a:txBody>
                    <a:bodyPr/>
                    <a:lstStyle/>
                    <a:p>
                      <a:pPr algn="ctr"/>
                      <a:r>
                        <a:rPr lang="en-US" sz="4000" b="0" i="0" dirty="0">
                          <a:solidFill>
                            <a:srgbClr val="2576B7"/>
                          </a:solidFill>
                          <a:latin typeface="Montserrat Light" pitchFamily="2" charset="77"/>
                        </a:rPr>
                        <a:t>1</a:t>
                      </a:r>
                    </a:p>
                  </a:txBody>
                  <a:tcPr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800" b="1" i="0" dirty="0">
                          <a:solidFill>
                            <a:srgbClr val="000000"/>
                          </a:solidFill>
                          <a:latin typeface="Roboto Condensed Light" panose="02000000000000000000" pitchFamily="2" charset="0"/>
                          <a:ea typeface="Roboto Condensed Light" panose="02000000000000000000" pitchFamily="2" charset="0"/>
                        </a:rPr>
                        <a:t>Start strong. </a:t>
                      </a:r>
                      <a:r>
                        <a:rPr lang="en-US" sz="1400" b="0" i="0" kern="1200" dirty="0">
                          <a:solidFill>
                            <a:srgbClr val="000000"/>
                          </a:solidFill>
                          <a:latin typeface="Roboto Condensed Light" panose="02000000000000000000" pitchFamily="2" charset="0"/>
                          <a:ea typeface="Roboto Condensed Light" panose="02000000000000000000" pitchFamily="2" charset="0"/>
                          <a:cs typeface="+mn-cs"/>
                        </a:rPr>
                        <a:t>Starting strong means giving your audience confidence that this will be a good investment of their time. Establish a clear direction for what’s going to be covered and what the desired outcome is.</a:t>
                      </a:r>
                    </a:p>
                  </a:txBody>
                  <a:tcPr anchor="ctr">
                    <a:lnL w="12700" cmpd="sng">
                      <a:noFill/>
                    </a:lnL>
                    <a:lnR w="12700" cmpd="sng">
                      <a:noFill/>
                    </a:lnR>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02905411"/>
                  </a:ext>
                </a:extLst>
              </a:tr>
              <a:tr h="1380659">
                <a:tc>
                  <a:txBody>
                    <a:bodyPr/>
                    <a:lstStyle/>
                    <a:p>
                      <a:pPr algn="ctr"/>
                      <a:r>
                        <a:rPr lang="en-US" sz="4000" b="0" i="0">
                          <a:solidFill>
                            <a:srgbClr val="2576B7"/>
                          </a:solidFill>
                          <a:latin typeface="Montserrat Light" pitchFamily="2" charset="77"/>
                        </a:rPr>
                        <a:t>2</a:t>
                      </a:r>
                    </a:p>
                  </a:txBody>
                  <a:tcPr anchor="ctr">
                    <a:lnL w="3175"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800" b="1" i="0" dirty="0">
                          <a:solidFill>
                            <a:srgbClr val="000000"/>
                          </a:solidFill>
                          <a:latin typeface="Roboto Condensed Light" panose="02000000000000000000" pitchFamily="2" charset="0"/>
                          <a:ea typeface="Roboto Condensed Light" panose="02000000000000000000" pitchFamily="2" charset="0"/>
                        </a:rPr>
                        <a:t>Use your time wisely. </a:t>
                      </a:r>
                      <a:r>
                        <a:rPr lang="en-US" sz="1400" b="0" i="0" dirty="0">
                          <a:solidFill>
                            <a:srgbClr val="000000"/>
                          </a:solidFill>
                          <a:latin typeface="Roboto Condensed Light" panose="02000000000000000000" pitchFamily="2" charset="0"/>
                          <a:ea typeface="Roboto Condensed Light" panose="02000000000000000000" pitchFamily="2" charset="0"/>
                        </a:rPr>
                        <a:t>Odds are, your audience is busy and they have many other things on their minds. Be prepared to cover your content in the time allotted and leave sufficient time for discussion and questions.</a:t>
                      </a: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8314962"/>
                  </a:ext>
                </a:extLst>
              </a:tr>
              <a:tr h="979361">
                <a:tc>
                  <a:txBody>
                    <a:bodyPr/>
                    <a:lstStyle/>
                    <a:p>
                      <a:pPr algn="ctr"/>
                      <a:r>
                        <a:rPr lang="en-US" sz="4000" b="0" i="0">
                          <a:solidFill>
                            <a:srgbClr val="2576B7"/>
                          </a:solidFill>
                          <a:latin typeface="Montserrat Light" pitchFamily="2" charset="77"/>
                        </a:rPr>
                        <a:t>3</a:t>
                      </a:r>
                    </a:p>
                  </a:txBody>
                  <a:tcPr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800" b="1" i="0" strike="noStrike" dirty="0">
                          <a:solidFill>
                            <a:srgbClr val="000000"/>
                          </a:solidFill>
                          <a:latin typeface="Roboto Condensed Light" panose="02000000000000000000" pitchFamily="2" charset="0"/>
                          <a:ea typeface="Roboto Condensed Light" panose="02000000000000000000" pitchFamily="2" charset="0"/>
                        </a:rPr>
                        <a:t>Be flexible while presenting. </a:t>
                      </a:r>
                      <a:r>
                        <a:rPr lang="en-US" sz="1400" b="0" i="0" kern="1200" dirty="0">
                          <a:solidFill>
                            <a:srgbClr val="000000"/>
                          </a:solidFill>
                          <a:latin typeface="Roboto Condensed Light" panose="02000000000000000000" pitchFamily="2" charset="0"/>
                          <a:ea typeface="Roboto Condensed Light" panose="02000000000000000000" pitchFamily="2" charset="0"/>
                          <a:cs typeface="+mn-cs"/>
                        </a:rPr>
                        <a:t>Do not expect that your presentation will follow the path you have laid out. Anticipate jumping around and spending more or less time than you had planned on a given slide.</a:t>
                      </a: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2133729328"/>
                  </a:ext>
                </a:extLst>
              </a:tr>
              <a:tr h="979361">
                <a:tc>
                  <a:txBody>
                    <a:bodyPr/>
                    <a:lstStyle/>
                    <a:p>
                      <a:pPr algn="ctr"/>
                      <a:r>
                        <a:rPr lang="en-US" sz="4000" b="0" i="0">
                          <a:solidFill>
                            <a:srgbClr val="2576B7"/>
                          </a:solidFill>
                          <a:latin typeface="Montserrat Light" pitchFamily="2" charset="77"/>
                        </a:rPr>
                        <a:t>4</a:t>
                      </a:r>
                    </a:p>
                  </a:txBody>
                  <a:tcPr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800" b="1" i="0" dirty="0">
                          <a:solidFill>
                            <a:srgbClr val="000000"/>
                          </a:solidFill>
                          <a:latin typeface="Roboto Condensed Light" panose="02000000000000000000" pitchFamily="2" charset="0"/>
                          <a:ea typeface="Roboto Condensed Light" panose="02000000000000000000" pitchFamily="2" charset="0"/>
                        </a:rPr>
                        <a:t>Be ready with supporting </a:t>
                      </a:r>
                      <a:r>
                        <a:rPr lang="en-US" sz="1800" b="1" i="0" strike="sngStrike" dirty="0">
                          <a:solidFill>
                            <a:srgbClr val="000000"/>
                          </a:solidFill>
                          <a:latin typeface="Roboto Condensed Light" panose="02000000000000000000" pitchFamily="2" charset="0"/>
                          <a:ea typeface="Roboto Condensed Light" panose="02000000000000000000" pitchFamily="2" charset="0"/>
                        </a:rPr>
                        <a:t>data</a:t>
                      </a:r>
                      <a:r>
                        <a:rPr lang="en-US" sz="1800" b="1" i="0" dirty="0">
                          <a:solidFill>
                            <a:srgbClr val="000000"/>
                          </a:solidFill>
                          <a:latin typeface="Roboto Condensed Light" panose="02000000000000000000" pitchFamily="2" charset="0"/>
                          <a:ea typeface="Roboto Condensed Light" panose="02000000000000000000" pitchFamily="2" charset="0"/>
                        </a:rPr>
                        <a:t>. </a:t>
                      </a:r>
                      <a:r>
                        <a:rPr lang="en-US" sz="1400" b="0" i="0" kern="1200" dirty="0">
                          <a:solidFill>
                            <a:srgbClr val="000000"/>
                          </a:solidFill>
                          <a:latin typeface="Roboto Condensed Light" panose="02000000000000000000" pitchFamily="2" charset="0"/>
                          <a:ea typeface="Roboto Condensed Light" panose="02000000000000000000" pitchFamily="2" charset="0"/>
                          <a:cs typeface="+mn-cs"/>
                        </a:rPr>
                        <a:t>Don’t make the mistake of not knowing your content intimately. Be prepared to answer questions on any part of it. Senior executives are experts at finding holes in your data. </a:t>
                      </a:r>
                    </a:p>
                  </a:txBody>
                  <a:tcPr anchor="ctr">
                    <a:lnL w="12700" cmpd="sng">
                      <a:noFill/>
                    </a:lnL>
                    <a:lnR w="12700" cmpd="sng">
                      <a:noFill/>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28151919"/>
                  </a:ext>
                </a:extLst>
              </a:tr>
              <a:tr h="1380659">
                <a:tc>
                  <a:txBody>
                    <a:bodyPr/>
                    <a:lstStyle/>
                    <a:p>
                      <a:pPr algn="ctr"/>
                      <a:r>
                        <a:rPr lang="en-US" sz="4000" b="0" i="0">
                          <a:solidFill>
                            <a:srgbClr val="2576B7"/>
                          </a:solidFill>
                          <a:latin typeface="Montserrat Light" pitchFamily="2" charset="77"/>
                        </a:rPr>
                        <a:t>5</a:t>
                      </a:r>
                    </a:p>
                  </a:txBody>
                  <a:tcPr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800" b="1" i="0" dirty="0">
                          <a:solidFill>
                            <a:srgbClr val="000000"/>
                          </a:solidFill>
                          <a:latin typeface="Roboto Condensed Light" panose="02000000000000000000" pitchFamily="2" charset="0"/>
                          <a:ea typeface="Roboto Condensed Light" panose="02000000000000000000" pitchFamily="2" charset="0"/>
                        </a:rPr>
                        <a:t>Know your audience. </a:t>
                      </a:r>
                      <a:r>
                        <a:rPr lang="en-US" sz="1400" b="0" i="0" kern="1200" dirty="0">
                          <a:solidFill>
                            <a:srgbClr val="000000"/>
                          </a:solidFill>
                          <a:latin typeface="Roboto Condensed Light" panose="02000000000000000000" pitchFamily="2" charset="0"/>
                          <a:ea typeface="Roboto Condensed Light" panose="02000000000000000000" pitchFamily="2" charset="0"/>
                          <a:cs typeface="+mn-cs"/>
                        </a:rPr>
                        <a:t>Who are you presenting to? What are their specific expectations and hot buttons? Are there sensitive topics to be avoided? You can’t be too prepared when it comes to understanding your audience. </a:t>
                      </a: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50892230"/>
                  </a:ext>
                </a:extLst>
              </a:tr>
            </a:tbl>
          </a:graphicData>
        </a:graphic>
      </p:graphicFrame>
    </p:spTree>
    <p:extLst>
      <p:ext uri="{BB962C8B-B14F-4D97-AF65-F5344CB8AC3E}">
        <p14:creationId xmlns:p14="http://schemas.microsoft.com/office/powerpoint/2010/main" val="29705482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A82DDAF-7E63-314D-A77A-10058488C653}"/>
              </a:ext>
            </a:extLst>
          </p:cNvPr>
          <p:cNvSpPr/>
          <p:nvPr/>
        </p:nvSpPr>
        <p:spPr>
          <a:xfrm>
            <a:off x="4828032" y="0"/>
            <a:ext cx="7365556" cy="6858000"/>
          </a:xfrm>
          <a:prstGeom prst="rect">
            <a:avLst/>
          </a:prstGeom>
          <a:gradFill>
            <a:gsLst>
              <a:gs pos="15000">
                <a:schemeClr val="bg1"/>
              </a:gs>
              <a:gs pos="85000">
                <a:schemeClr val="bg1">
                  <a:lumMod val="85000"/>
                  <a:alpha val="6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A8BFC59A-C0D9-2848-AB8D-5B5C8E97041D}"/>
              </a:ext>
            </a:extLst>
          </p:cNvPr>
          <p:cNvSpPr>
            <a:spLocks noGrp="1"/>
          </p:cNvSpPr>
          <p:nvPr>
            <p:ph type="title"/>
          </p:nvPr>
        </p:nvSpPr>
        <p:spPr>
          <a:xfrm>
            <a:off x="354106" y="639748"/>
            <a:ext cx="3522950" cy="1835227"/>
          </a:xfrm>
        </p:spPr>
        <p:txBody>
          <a:bodyPr/>
          <a:lstStyle/>
          <a:p>
            <a:r>
              <a:rPr lang="en-CA" sz="4000" dirty="0"/>
              <a:t>Tips &amp; Tricks for Presentation Success: </a:t>
            </a:r>
            <a:endParaRPr lang="en-US" sz="4000" dirty="0"/>
          </a:p>
        </p:txBody>
      </p:sp>
      <p:graphicFrame>
        <p:nvGraphicFramePr>
          <p:cNvPr id="14" name="Table 13">
            <a:extLst>
              <a:ext uri="{FF2B5EF4-FFF2-40B4-BE49-F238E27FC236}">
                <a16:creationId xmlns:a16="http://schemas.microsoft.com/office/drawing/2014/main" id="{92B7E2C3-051D-A846-8511-19C73F3EFFB5}"/>
              </a:ext>
            </a:extLst>
          </p:cNvPr>
          <p:cNvGraphicFramePr>
            <a:graphicFrameLocks noGrp="1"/>
          </p:cNvGraphicFramePr>
          <p:nvPr>
            <p:extLst>
              <p:ext uri="{D42A27DB-BD31-4B8C-83A1-F6EECF244321}">
                <p14:modId xmlns:p14="http://schemas.microsoft.com/office/powerpoint/2010/main" val="3889667619"/>
              </p:ext>
            </p:extLst>
          </p:nvPr>
        </p:nvGraphicFramePr>
        <p:xfrm>
          <a:off x="4954334" y="639748"/>
          <a:ext cx="6735642" cy="5699401"/>
        </p:xfrm>
        <a:graphic>
          <a:graphicData uri="http://schemas.openxmlformats.org/drawingml/2006/table">
            <a:tbl>
              <a:tblPr firstRow="1" bandRow="1">
                <a:tableStyleId>{5C22544A-7EE6-4342-B048-85BDC9FD1C3A}</a:tableStyleId>
              </a:tblPr>
              <a:tblGrid>
                <a:gridCol w="938362">
                  <a:extLst>
                    <a:ext uri="{9D8B030D-6E8A-4147-A177-3AD203B41FA5}">
                      <a16:colId xmlns:a16="http://schemas.microsoft.com/office/drawing/2014/main" val="969920913"/>
                    </a:ext>
                  </a:extLst>
                </a:gridCol>
                <a:gridCol w="5797280">
                  <a:extLst>
                    <a:ext uri="{9D8B030D-6E8A-4147-A177-3AD203B41FA5}">
                      <a16:colId xmlns:a16="http://schemas.microsoft.com/office/drawing/2014/main" val="319046751"/>
                    </a:ext>
                  </a:extLst>
                </a:gridCol>
              </a:tblGrid>
              <a:tr h="979361">
                <a:tc>
                  <a:txBody>
                    <a:bodyPr/>
                    <a:lstStyle/>
                    <a:p>
                      <a:pPr algn="ctr"/>
                      <a:r>
                        <a:rPr lang="en-US" sz="4000" b="0" i="0" dirty="0">
                          <a:solidFill>
                            <a:srgbClr val="2576B7"/>
                          </a:solidFill>
                          <a:latin typeface="Montserrat Light" pitchFamily="2" charset="77"/>
                        </a:rPr>
                        <a:t>6</a:t>
                      </a:r>
                    </a:p>
                  </a:txBody>
                  <a:tcPr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800" b="1" i="0" dirty="0">
                          <a:solidFill>
                            <a:srgbClr val="000000"/>
                          </a:solidFill>
                          <a:latin typeface="Roboto Condensed Light" panose="02000000000000000000" pitchFamily="2" charset="0"/>
                          <a:ea typeface="Roboto Condensed Light" panose="02000000000000000000" pitchFamily="2" charset="0"/>
                        </a:rPr>
                        <a:t>Keep it simple. </a:t>
                      </a:r>
                      <a:r>
                        <a:rPr lang="en-US" sz="1400" b="0" i="0" kern="1200" dirty="0">
                          <a:solidFill>
                            <a:srgbClr val="000000"/>
                          </a:solidFill>
                          <a:latin typeface="Roboto Condensed Light" panose="02000000000000000000" pitchFamily="2" charset="0"/>
                          <a:ea typeface="Roboto Condensed Light" panose="02000000000000000000" pitchFamily="2" charset="0"/>
                          <a:cs typeface="+mn-cs"/>
                        </a:rPr>
                        <a:t>Don’t assume that your audience wants to learn the details of your content. Most just want to understand the bottom line, the impact on them, and how they can help. More is not better.</a:t>
                      </a:r>
                    </a:p>
                  </a:txBody>
                  <a:tcPr anchor="ctr">
                    <a:lnL w="12700" cmpd="sng">
                      <a:noFill/>
                    </a:lnL>
                    <a:lnR w="12700" cmpd="sng">
                      <a:noFill/>
                    </a:lnR>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02905411"/>
                  </a:ext>
                </a:extLst>
              </a:tr>
              <a:tr h="1380659">
                <a:tc>
                  <a:txBody>
                    <a:bodyPr/>
                    <a:lstStyle/>
                    <a:p>
                      <a:pPr algn="ctr"/>
                      <a:r>
                        <a:rPr lang="en-US" sz="4000" b="0" i="0" dirty="0">
                          <a:solidFill>
                            <a:srgbClr val="2576B7"/>
                          </a:solidFill>
                          <a:latin typeface="Montserrat Light" pitchFamily="2" charset="77"/>
                        </a:rPr>
                        <a:t>7</a:t>
                      </a:r>
                    </a:p>
                  </a:txBody>
                  <a:tcPr anchor="ctr">
                    <a:lnL w="3175"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800" b="1" i="0" dirty="0">
                          <a:solidFill>
                            <a:srgbClr val="000000"/>
                          </a:solidFill>
                          <a:latin typeface="Roboto Condensed Light" panose="02000000000000000000" pitchFamily="2" charset="0"/>
                          <a:ea typeface="Roboto Condensed Light" panose="02000000000000000000" pitchFamily="2" charset="0"/>
                        </a:rPr>
                        <a:t>Focus on solving issues. </a:t>
                      </a:r>
                      <a:r>
                        <a:rPr lang="en-US" sz="1400" b="0" i="0" kern="1200" dirty="0">
                          <a:solidFill>
                            <a:srgbClr val="000000"/>
                          </a:solidFill>
                          <a:latin typeface="Roboto Condensed Light" panose="02000000000000000000" pitchFamily="2" charset="0"/>
                          <a:ea typeface="Roboto Condensed Light" panose="02000000000000000000" pitchFamily="2" charset="0"/>
                          <a:cs typeface="+mn-cs"/>
                        </a:rPr>
                        <a:t>Your audience members have many of their own problems and issues to worry about. Show how you can help them and make their lives easier and you’ll win them over.</a:t>
                      </a: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8314962"/>
                  </a:ext>
                </a:extLst>
              </a:tr>
              <a:tr h="979361">
                <a:tc>
                  <a:txBody>
                    <a:bodyPr/>
                    <a:lstStyle/>
                    <a:p>
                      <a:pPr algn="ctr"/>
                      <a:r>
                        <a:rPr lang="en-US" sz="4000" b="0" i="0" dirty="0">
                          <a:solidFill>
                            <a:srgbClr val="2576B7"/>
                          </a:solidFill>
                          <a:latin typeface="Montserrat Light" pitchFamily="2" charset="77"/>
                        </a:rPr>
                        <a:t>8</a:t>
                      </a:r>
                    </a:p>
                  </a:txBody>
                  <a:tcPr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800" b="1" i="0" dirty="0">
                          <a:solidFill>
                            <a:srgbClr val="000000"/>
                          </a:solidFill>
                          <a:latin typeface="Roboto Condensed Light" panose="02000000000000000000" pitchFamily="2" charset="0"/>
                          <a:ea typeface="Roboto Condensed Light" panose="02000000000000000000" pitchFamily="2" charset="0"/>
                        </a:rPr>
                        <a:t>Be prepared. </a:t>
                      </a:r>
                      <a:r>
                        <a:rPr lang="en-US" sz="1400" b="0" i="0" kern="1200" dirty="0">
                          <a:solidFill>
                            <a:srgbClr val="000000"/>
                          </a:solidFill>
                          <a:latin typeface="Roboto Condensed Light" panose="02000000000000000000" pitchFamily="2" charset="0"/>
                          <a:ea typeface="Roboto Condensed Light" panose="02000000000000000000" pitchFamily="2" charset="0"/>
                          <a:cs typeface="+mn-cs"/>
                        </a:rPr>
                        <a:t>Being properly prepared means not only that your update will deliver the value that you expect but also that you will have confidence and the flexibility you require when you’re taken off track.</a:t>
                      </a: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2133729328"/>
                  </a:ext>
                </a:extLst>
              </a:tr>
              <a:tr h="979361">
                <a:tc>
                  <a:txBody>
                    <a:bodyPr/>
                    <a:lstStyle/>
                    <a:p>
                      <a:pPr algn="ctr"/>
                      <a:r>
                        <a:rPr lang="en-US" sz="4000" b="0" i="0" dirty="0">
                          <a:solidFill>
                            <a:srgbClr val="2576B7"/>
                          </a:solidFill>
                          <a:latin typeface="Montserrat Light" pitchFamily="2" charset="77"/>
                        </a:rPr>
                        <a:t>9</a:t>
                      </a:r>
                    </a:p>
                  </a:txBody>
                  <a:tcPr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800" b="1" i="0" dirty="0">
                          <a:solidFill>
                            <a:srgbClr val="000000"/>
                          </a:solidFill>
                          <a:latin typeface="Roboto Condensed Light" panose="02000000000000000000" pitchFamily="2" charset="0"/>
                          <a:ea typeface="Roboto Condensed Light" panose="02000000000000000000" pitchFamily="2" charset="0"/>
                        </a:rPr>
                        <a:t>Don’t sugarcoat it. </a:t>
                      </a:r>
                      <a:r>
                        <a:rPr lang="en-US" sz="1400" b="0" i="0" kern="1200" dirty="0">
                          <a:solidFill>
                            <a:srgbClr val="000000"/>
                          </a:solidFill>
                          <a:latin typeface="Roboto Condensed Light" panose="02000000000000000000" pitchFamily="2" charset="0"/>
                          <a:ea typeface="Roboto Condensed Light" panose="02000000000000000000" pitchFamily="2" charset="0"/>
                          <a:cs typeface="+mn-cs"/>
                        </a:rPr>
                        <a:t>These are smart, driven people that you are presenting to. It is neither beneficial nor wise to try to fool them. Be open and transparent about problems and issues. Ask for help.</a:t>
                      </a:r>
                    </a:p>
                  </a:txBody>
                  <a:tcPr anchor="ctr">
                    <a:lnL w="12700" cmpd="sng">
                      <a:noFill/>
                    </a:lnL>
                    <a:lnR w="12700" cmpd="sng">
                      <a:noFill/>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28151919"/>
                  </a:ext>
                </a:extLst>
              </a:tr>
              <a:tr h="1380659">
                <a:tc>
                  <a:txBody>
                    <a:bodyPr/>
                    <a:lstStyle/>
                    <a:p>
                      <a:pPr algn="ctr"/>
                      <a:r>
                        <a:rPr lang="en-US" sz="4000" b="0" i="0" dirty="0">
                          <a:solidFill>
                            <a:srgbClr val="2576B7"/>
                          </a:solidFill>
                          <a:latin typeface="Montserrat Light" pitchFamily="2" charset="77"/>
                        </a:rPr>
                        <a:t>10</a:t>
                      </a:r>
                    </a:p>
                  </a:txBody>
                  <a:tcPr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800" b="1" i="0" dirty="0">
                          <a:solidFill>
                            <a:srgbClr val="000000"/>
                          </a:solidFill>
                          <a:latin typeface="Roboto Condensed Light" panose="02000000000000000000" pitchFamily="2" charset="0"/>
                          <a:ea typeface="Roboto Condensed Light" panose="02000000000000000000" pitchFamily="2" charset="0"/>
                        </a:rPr>
                        <a:t>No surprises. </a:t>
                      </a:r>
                      <a:r>
                        <a:rPr lang="en-US" sz="1400" b="0" i="0" kern="1200" dirty="0">
                          <a:solidFill>
                            <a:srgbClr val="000000"/>
                          </a:solidFill>
                          <a:latin typeface="Roboto Condensed Light" panose="02000000000000000000" pitchFamily="2" charset="0"/>
                          <a:ea typeface="Roboto Condensed Light" panose="02000000000000000000" pitchFamily="2" charset="0"/>
                          <a:cs typeface="+mn-cs"/>
                        </a:rPr>
                        <a:t>An executive presentation is not the time nor place for a surprise. Issues seen as unexpected or contentious should always be dealt with prior to the meeting with those most impacted. </a:t>
                      </a: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50892230"/>
                  </a:ext>
                </a:extLst>
              </a:tr>
            </a:tbl>
          </a:graphicData>
        </a:graphic>
      </p:graphicFrame>
    </p:spTree>
    <p:extLst>
      <p:ext uri="{BB962C8B-B14F-4D97-AF65-F5344CB8AC3E}">
        <p14:creationId xmlns:p14="http://schemas.microsoft.com/office/powerpoint/2010/main" val="897463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9B1B15-719B-489D-B47E-05EB7B7C03F3}"/>
              </a:ext>
            </a:extLst>
          </p:cNvPr>
          <p:cNvSpPr>
            <a:spLocks noGrp="1"/>
          </p:cNvSpPr>
          <p:nvPr>
            <p:ph type="body" sz="quarter" idx="11"/>
          </p:nvPr>
        </p:nvSpPr>
        <p:spPr>
          <a:xfrm>
            <a:off x="354106" y="1570963"/>
            <a:ext cx="3696155" cy="4489180"/>
          </a:xfrm>
        </p:spPr>
        <p:txBody>
          <a:bodyPr/>
          <a:lstStyle/>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Your organization has standards for how people are expected to dress at work. Make sure that your attire meets this standard – don’t be underdressed.</a:t>
            </a:r>
          </a:p>
          <a:p>
            <a:pPr marL="285750" indent="-285750">
              <a:buFont typeface="Arial" panose="020B0604020202020204" pitchFamily="34" charset="0"/>
              <a:buChar char="•"/>
            </a:pPr>
            <a:r>
              <a:rPr lang="en-US" sz="1800" dirty="0"/>
              <a:t>Think about your audience – would they appreciate you starting with a joke, or do they want you to get to the point as quickly as possible?</a:t>
            </a:r>
          </a:p>
        </p:txBody>
      </p:sp>
      <p:sp>
        <p:nvSpPr>
          <p:cNvPr id="3" name="Title 2">
            <a:extLst>
              <a:ext uri="{FF2B5EF4-FFF2-40B4-BE49-F238E27FC236}">
                <a16:creationId xmlns:a16="http://schemas.microsoft.com/office/drawing/2014/main" id="{90E5BFDA-EB00-44BF-9326-7382C0EF0F5A}"/>
              </a:ext>
            </a:extLst>
          </p:cNvPr>
          <p:cNvSpPr>
            <a:spLocks noGrp="1"/>
          </p:cNvSpPr>
          <p:nvPr>
            <p:ph type="title"/>
          </p:nvPr>
        </p:nvSpPr>
        <p:spPr>
          <a:xfrm>
            <a:off x="354106" y="530021"/>
            <a:ext cx="11004176" cy="570117"/>
          </a:xfrm>
        </p:spPr>
        <p:txBody>
          <a:bodyPr/>
          <a:lstStyle/>
          <a:p>
            <a:r>
              <a:rPr lang="en-US" sz="3600" dirty="0"/>
              <a:t>Hone presentation skills before meeting with the board </a:t>
            </a:r>
            <a:endParaRPr lang="en-CA" sz="3600" dirty="0"/>
          </a:p>
        </p:txBody>
      </p:sp>
      <p:sp>
        <p:nvSpPr>
          <p:cNvPr id="4" name="Text Placeholder 3">
            <a:extLst>
              <a:ext uri="{FF2B5EF4-FFF2-40B4-BE49-F238E27FC236}">
                <a16:creationId xmlns:a16="http://schemas.microsoft.com/office/drawing/2014/main" id="{F96F14F2-76BC-4F13-B604-488E6B0CFD23}"/>
              </a:ext>
            </a:extLst>
          </p:cNvPr>
          <p:cNvSpPr>
            <a:spLocks noGrp="1"/>
          </p:cNvSpPr>
          <p:nvPr>
            <p:ph type="body" sz="quarter" idx="10"/>
          </p:nvPr>
        </p:nvSpPr>
        <p:spPr>
          <a:xfrm>
            <a:off x="354106" y="1769191"/>
            <a:ext cx="3696155" cy="379405"/>
          </a:xfrm>
        </p:spPr>
        <p:txBody>
          <a:bodyPr/>
          <a:lstStyle/>
          <a:p>
            <a:r>
              <a:rPr lang="en-CA" dirty="0"/>
              <a:t>Know your environment</a:t>
            </a:r>
          </a:p>
        </p:txBody>
      </p:sp>
      <p:sp>
        <p:nvSpPr>
          <p:cNvPr id="5" name="Text Placeholder 4">
            <a:extLst>
              <a:ext uri="{FF2B5EF4-FFF2-40B4-BE49-F238E27FC236}">
                <a16:creationId xmlns:a16="http://schemas.microsoft.com/office/drawing/2014/main" id="{1BD49B5F-DA82-4EAC-8279-3B43776CB200}"/>
              </a:ext>
            </a:extLst>
          </p:cNvPr>
          <p:cNvSpPr>
            <a:spLocks noGrp="1"/>
          </p:cNvSpPr>
          <p:nvPr>
            <p:ph type="body" sz="quarter" idx="12"/>
          </p:nvPr>
        </p:nvSpPr>
        <p:spPr>
          <a:xfrm>
            <a:off x="4274132" y="1570962"/>
            <a:ext cx="3696155" cy="4489179"/>
          </a:xfrm>
        </p:spPr>
        <p:txBody>
          <a:bodyPr/>
          <a:lstStyle/>
          <a:p>
            <a:endParaRPr lang="en-US" dirty="0"/>
          </a:p>
          <a:p>
            <a:pPr marL="285750" indent="-285750">
              <a:buFont typeface="Arial" panose="020B0604020202020204" pitchFamily="34" charset="0"/>
              <a:buChar char="•"/>
            </a:pPr>
            <a:r>
              <a:rPr lang="en-US" sz="1800" dirty="0"/>
              <a:t>State the main points of your presentation confidently. While this should be obvious, it is essential. Your audience should be able to clearly see that you believe the points you are stating.</a:t>
            </a:r>
          </a:p>
          <a:p>
            <a:pPr marL="285750" indent="-285750">
              <a:buFont typeface="Arial" panose="020B0604020202020204" pitchFamily="34" charset="0"/>
              <a:buChar char="•"/>
            </a:pPr>
            <a:r>
              <a:rPr lang="en-US" sz="1800" dirty="0"/>
              <a:t>Present with lots of energy, smile, and use hand gestures to support your speech.</a:t>
            </a:r>
          </a:p>
          <a:p>
            <a:endParaRPr lang="en-CA" dirty="0"/>
          </a:p>
        </p:txBody>
      </p:sp>
      <p:sp>
        <p:nvSpPr>
          <p:cNvPr id="6" name="Text Placeholder 5">
            <a:extLst>
              <a:ext uri="{FF2B5EF4-FFF2-40B4-BE49-F238E27FC236}">
                <a16:creationId xmlns:a16="http://schemas.microsoft.com/office/drawing/2014/main" id="{7CD0AEA8-70C2-46C9-8A2F-D4E7A2EB8F32}"/>
              </a:ext>
            </a:extLst>
          </p:cNvPr>
          <p:cNvSpPr>
            <a:spLocks noGrp="1"/>
          </p:cNvSpPr>
          <p:nvPr>
            <p:ph type="body" sz="quarter" idx="13"/>
          </p:nvPr>
        </p:nvSpPr>
        <p:spPr>
          <a:xfrm>
            <a:off x="4274132" y="1769191"/>
            <a:ext cx="3696155" cy="379405"/>
          </a:xfrm>
        </p:spPr>
        <p:txBody>
          <a:bodyPr/>
          <a:lstStyle/>
          <a:p>
            <a:r>
              <a:rPr lang="en-US" dirty="0"/>
              <a:t>Be professional but not boring</a:t>
            </a:r>
          </a:p>
        </p:txBody>
      </p:sp>
      <p:sp>
        <p:nvSpPr>
          <p:cNvPr id="7" name="Text Placeholder 6">
            <a:extLst>
              <a:ext uri="{FF2B5EF4-FFF2-40B4-BE49-F238E27FC236}">
                <a16:creationId xmlns:a16="http://schemas.microsoft.com/office/drawing/2014/main" id="{91B1AE47-D530-495D-ACAA-22FF0C699CC4}"/>
              </a:ext>
            </a:extLst>
          </p:cNvPr>
          <p:cNvSpPr>
            <a:spLocks noGrp="1"/>
          </p:cNvSpPr>
          <p:nvPr>
            <p:ph type="body" sz="quarter" idx="14"/>
          </p:nvPr>
        </p:nvSpPr>
        <p:spPr>
          <a:xfrm>
            <a:off x="8194158" y="1570962"/>
            <a:ext cx="3696155" cy="4489179"/>
          </a:xfrm>
        </p:spPr>
        <p:txBody>
          <a:bodyPr/>
          <a:lstStyle/>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Look each member of the audience in the eye at least once during your presentation. Avoid looking at the ceiling, the back wall, or the floor. Your audience should feel engaged – this is essential to keeping their attention on you.</a:t>
            </a:r>
          </a:p>
          <a:p>
            <a:pPr marL="285750" indent="-285750">
              <a:buFont typeface="Arial" panose="020B0604020202020204" pitchFamily="34" charset="0"/>
              <a:buChar char="•"/>
            </a:pPr>
            <a:r>
              <a:rPr lang="en-US" sz="1800" dirty="0"/>
              <a:t>Never read from your slides. If there is text on a slide, paraphrase it while maintaining eye contact.</a:t>
            </a:r>
          </a:p>
          <a:p>
            <a:endParaRPr lang="en-CA" dirty="0"/>
          </a:p>
        </p:txBody>
      </p:sp>
      <p:sp>
        <p:nvSpPr>
          <p:cNvPr id="8" name="Text Placeholder 7">
            <a:extLst>
              <a:ext uri="{FF2B5EF4-FFF2-40B4-BE49-F238E27FC236}">
                <a16:creationId xmlns:a16="http://schemas.microsoft.com/office/drawing/2014/main" id="{E4CC0B3A-134A-4C22-AAD5-85F818A89AEA}"/>
              </a:ext>
            </a:extLst>
          </p:cNvPr>
          <p:cNvSpPr>
            <a:spLocks noGrp="1"/>
          </p:cNvSpPr>
          <p:nvPr>
            <p:ph type="body" sz="quarter" idx="15"/>
          </p:nvPr>
        </p:nvSpPr>
        <p:spPr>
          <a:xfrm>
            <a:off x="8194158" y="1769191"/>
            <a:ext cx="3696155" cy="379405"/>
          </a:xfrm>
        </p:spPr>
        <p:txBody>
          <a:bodyPr/>
          <a:lstStyle/>
          <a:p>
            <a:r>
              <a:rPr lang="en-CA" dirty="0"/>
              <a:t>Connect with your audience</a:t>
            </a:r>
          </a:p>
        </p:txBody>
      </p:sp>
    </p:spTree>
    <p:extLst>
      <p:ext uri="{BB962C8B-B14F-4D97-AF65-F5344CB8AC3E}">
        <p14:creationId xmlns:p14="http://schemas.microsoft.com/office/powerpoint/2010/main" val="24094589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E30A38-C946-4BE3-A4A0-AF2AE22604C6}"/>
              </a:ext>
            </a:extLst>
          </p:cNvPr>
          <p:cNvSpPr>
            <a:spLocks noGrp="1"/>
          </p:cNvSpPr>
          <p:nvPr>
            <p:ph type="title"/>
          </p:nvPr>
        </p:nvSpPr>
        <p:spPr>
          <a:xfrm>
            <a:off x="354106" y="530021"/>
            <a:ext cx="11255188" cy="1130188"/>
          </a:xfrm>
        </p:spPr>
        <p:txBody>
          <a:bodyPr/>
          <a:lstStyle/>
          <a:p>
            <a:r>
              <a:rPr lang="en-US" dirty="0"/>
              <a:t>Deliver a captivating presentation</a:t>
            </a:r>
            <a:endParaRPr lang="en-CA" dirty="0"/>
          </a:p>
        </p:txBody>
      </p:sp>
      <p:sp>
        <p:nvSpPr>
          <p:cNvPr id="6" name="Text Placeholder 2">
            <a:extLst>
              <a:ext uri="{FF2B5EF4-FFF2-40B4-BE49-F238E27FC236}">
                <a16:creationId xmlns:a16="http://schemas.microsoft.com/office/drawing/2014/main" id="{1FF67A2E-B453-48DD-84F3-0157BD3709B8}"/>
              </a:ext>
            </a:extLst>
          </p:cNvPr>
          <p:cNvSpPr txBox="1">
            <a:spLocks/>
          </p:cNvSpPr>
          <p:nvPr/>
        </p:nvSpPr>
        <p:spPr>
          <a:xfrm>
            <a:off x="354106" y="1344707"/>
            <a:ext cx="11049560" cy="5342964"/>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2576B7"/>
                </a:solidFill>
                <a:effectLst/>
                <a:uLnTx/>
                <a:uFillTx/>
                <a:latin typeface="Exo" panose="02000503000000000000" pitchFamily="2" charset="77"/>
                <a:ea typeface="+mn-ea"/>
                <a:cs typeface="Arial" panose="020B0604020202020204" pitchFamily="34" charset="0"/>
              </a:rPr>
              <a:t>Checklist:</a:t>
            </a:r>
          </a:p>
          <a:p>
            <a:pPr marL="285750" marR="0" lvl="0" indent="-285750" algn="l" defTabSz="914400" rtl="0" eaLnBrk="1" fontAlgn="ctr" latinLnBrk="0" hangingPunct="1">
              <a:lnSpc>
                <a:spcPct val="110000"/>
              </a:lnSpc>
              <a:spcBef>
                <a:spcPts val="0"/>
              </a:spcBef>
              <a:spcAft>
                <a:spcPts val="0"/>
              </a:spcAft>
              <a:buClrTx/>
              <a:buSzTx/>
              <a:buFont typeface="Wingdings" panose="05000000000000000000" pitchFamily="2" charset="2"/>
              <a:buChar char="ü"/>
              <a:tabLst/>
              <a:defRPr/>
            </a:pPr>
            <a:r>
              <a:rPr kumimoji="0" lang="en-US" sz="1200" b="1" i="0" u="none" strike="noStrike" kern="1200" cap="none" spc="0" normalizeH="0" baseline="0" noProof="0" dirty="0">
                <a:ln>
                  <a:noFill/>
                </a:ln>
                <a:solidFill>
                  <a:srgbClr val="2576B7"/>
                </a:solidFill>
                <a:effectLst/>
                <a:uLnTx/>
                <a:uFillTx/>
                <a:latin typeface="Arial" panose="020B0604020202020204" pitchFamily="34" charset="0"/>
                <a:ea typeface="+mn-ea"/>
                <a:cs typeface="Arial" panose="020B0604020202020204" pitchFamily="34" charset="0"/>
              </a:rPr>
              <a:t>Start with a story or something memorable up front to break the ice. </a:t>
            </a:r>
          </a:p>
          <a:p>
            <a:pPr marL="285750" indent="-285750" fontAlgn="ctr">
              <a:spcBef>
                <a:spcPts val="0"/>
              </a:spcBef>
              <a:buFont typeface="Wingdings" panose="05000000000000000000" pitchFamily="2" charset="2"/>
              <a:buChar char="ü"/>
            </a:pPr>
            <a:r>
              <a:rPr kumimoji="0" lang="en-US" sz="1200" b="1" i="0" u="none" strike="noStrike" kern="1200" cap="none" spc="0" normalizeH="0" baseline="0" noProof="0" dirty="0">
                <a:ln>
                  <a:noFill/>
                </a:ln>
                <a:solidFill>
                  <a:srgbClr val="2576B7"/>
                </a:solidFill>
                <a:effectLst/>
                <a:uLnTx/>
                <a:uFillTx/>
                <a:latin typeface="Arial" panose="020B0604020202020204" pitchFamily="34" charset="0"/>
                <a:ea typeface="+mn-ea"/>
                <a:cs typeface="Arial" panose="020B0604020202020204" pitchFamily="34" charset="0"/>
              </a:rPr>
              <a:t>Go in with the end state in mind (focus on the outcome/ end goal and go backwards) - What’s your 1 call to action?</a:t>
            </a:r>
          </a:p>
          <a:p>
            <a:pPr marL="285750" marR="0" lvl="0" indent="-285750" algn="l" defTabSz="914400" rtl="0" eaLnBrk="1" fontAlgn="ctr" latinLnBrk="0" hangingPunct="1">
              <a:lnSpc>
                <a:spcPct val="110000"/>
              </a:lnSpc>
              <a:spcBef>
                <a:spcPts val="0"/>
              </a:spcBef>
              <a:spcAft>
                <a:spcPts val="0"/>
              </a:spcAft>
              <a:buClrTx/>
              <a:buSzTx/>
              <a:buFont typeface="Wingdings" panose="05000000000000000000" pitchFamily="2" charset="2"/>
              <a:buChar char="ü"/>
              <a:tabLst/>
              <a:defRPr/>
            </a:pPr>
            <a:r>
              <a:rPr kumimoji="0" lang="en-US" sz="1200" b="1" i="0" u="none" strike="noStrike" kern="1200" cap="none" spc="0" normalizeH="0" baseline="0" noProof="0" dirty="0">
                <a:ln>
                  <a:noFill/>
                </a:ln>
                <a:solidFill>
                  <a:srgbClr val="2576B7"/>
                </a:solidFill>
                <a:effectLst/>
                <a:uLnTx/>
                <a:uFillTx/>
                <a:latin typeface="Arial" panose="020B0604020202020204" pitchFamily="34" charset="0"/>
                <a:ea typeface="+mn-ea"/>
                <a:cs typeface="Arial" panose="020B0604020202020204" pitchFamily="34" charset="0"/>
              </a:rPr>
              <a:t>Content must compliment your end goal, filter out any content that doesn’t compliment the end goal. </a:t>
            </a:r>
          </a:p>
          <a:p>
            <a:pPr marL="285750" marR="0" lvl="0" indent="-285750" algn="l" defTabSz="914400" rtl="0" eaLnBrk="1" fontAlgn="ctr" latinLnBrk="0" hangingPunct="1">
              <a:lnSpc>
                <a:spcPct val="110000"/>
              </a:lnSpc>
              <a:spcBef>
                <a:spcPts val="0"/>
              </a:spcBef>
              <a:spcAft>
                <a:spcPts val="0"/>
              </a:spcAft>
              <a:buClrTx/>
              <a:buSzTx/>
              <a:buFont typeface="Wingdings" panose="05000000000000000000" pitchFamily="2" charset="2"/>
              <a:buChar char="ü"/>
              <a:tabLst/>
              <a:defRPr/>
            </a:pPr>
            <a:r>
              <a:rPr kumimoji="0" lang="en-US" sz="1200" b="1" i="0" u="none" strike="noStrike" kern="1200" cap="none" spc="0" normalizeH="0" baseline="0" noProof="0" dirty="0">
                <a:ln>
                  <a:noFill/>
                </a:ln>
                <a:solidFill>
                  <a:srgbClr val="2576B7"/>
                </a:solidFill>
                <a:effectLst/>
                <a:uLnTx/>
                <a:uFillTx/>
                <a:latin typeface="Arial" panose="020B0604020202020204" pitchFamily="34" charset="0"/>
                <a:ea typeface="+mn-ea"/>
                <a:cs typeface="Arial" panose="020B0604020202020204" pitchFamily="34" charset="0"/>
              </a:rPr>
              <a:t>Ruthlessly prioritize your content.</a:t>
            </a:r>
          </a:p>
          <a:p>
            <a:pPr marL="285750" marR="0" lvl="0" indent="-285750" algn="l" defTabSz="914400" rtl="0" eaLnBrk="1" fontAlgn="ctr" latinLnBrk="0" hangingPunct="1">
              <a:lnSpc>
                <a:spcPct val="110000"/>
              </a:lnSpc>
              <a:spcBef>
                <a:spcPts val="0"/>
              </a:spcBef>
              <a:spcAft>
                <a:spcPts val="0"/>
              </a:spcAft>
              <a:buClrTx/>
              <a:buSzTx/>
              <a:buFont typeface="Wingdings" panose="05000000000000000000" pitchFamily="2" charset="2"/>
              <a:buChar char="ü"/>
              <a:tabLst/>
              <a:defRPr/>
            </a:pPr>
            <a:r>
              <a:rPr kumimoji="0" lang="en-US" sz="1200" b="1" i="0" u="none" strike="noStrike" kern="1200" cap="none" spc="0" normalizeH="0" baseline="0" noProof="0" dirty="0">
                <a:ln>
                  <a:noFill/>
                </a:ln>
                <a:solidFill>
                  <a:srgbClr val="2576B7"/>
                </a:solidFill>
                <a:effectLst/>
                <a:uLnTx/>
                <a:uFillTx/>
                <a:latin typeface="Arial" panose="020B0604020202020204" pitchFamily="34" charset="0"/>
                <a:ea typeface="+mn-ea"/>
                <a:cs typeface="Arial" panose="020B0604020202020204" pitchFamily="34" charset="0"/>
              </a:rPr>
              <a:t>Be prepared to have less time to speak. Be prepared with shorter versions of your presentation. </a:t>
            </a:r>
          </a:p>
          <a:p>
            <a:pPr marL="285750" marR="0" lvl="0" indent="-285750" algn="l" defTabSz="914400" rtl="0" eaLnBrk="1" fontAlgn="ctr" latinLnBrk="0" hangingPunct="1">
              <a:lnSpc>
                <a:spcPct val="110000"/>
              </a:lnSpc>
              <a:spcBef>
                <a:spcPts val="0"/>
              </a:spcBef>
              <a:spcAft>
                <a:spcPts val="0"/>
              </a:spcAft>
              <a:buClrTx/>
              <a:buSzTx/>
              <a:buFont typeface="Wingdings" panose="05000000000000000000" pitchFamily="2" charset="2"/>
              <a:buChar char="ü"/>
              <a:tabLst/>
              <a:defRPr/>
            </a:pPr>
            <a:r>
              <a:rPr kumimoji="0" lang="en-US" sz="1200" b="1" i="0" u="none" strike="noStrike" kern="1200" cap="none" spc="0" normalizeH="0" baseline="0" noProof="0" dirty="0">
                <a:ln>
                  <a:noFill/>
                </a:ln>
                <a:solidFill>
                  <a:srgbClr val="2576B7"/>
                </a:solidFill>
                <a:effectLst/>
                <a:uLnTx/>
                <a:uFillTx/>
                <a:latin typeface="Arial" panose="020B0604020202020204" pitchFamily="34" charset="0"/>
                <a:ea typeface="+mn-ea"/>
                <a:cs typeface="Arial" panose="020B0604020202020204" pitchFamily="34" charset="0"/>
              </a:rPr>
              <a:t>Appendix with supporting data but don’t be data heavy in your presentation. Integrate the data into a story which should be your focus.</a:t>
            </a:r>
          </a:p>
          <a:p>
            <a:pPr marL="285750" marR="0" lvl="0" indent="-285750" algn="l" defTabSz="914400" rtl="0" eaLnBrk="1" fontAlgn="ctr" latinLnBrk="0" hangingPunct="1">
              <a:lnSpc>
                <a:spcPct val="110000"/>
              </a:lnSpc>
              <a:spcBef>
                <a:spcPts val="0"/>
              </a:spcBef>
              <a:spcAft>
                <a:spcPts val="0"/>
              </a:spcAft>
              <a:buClrTx/>
              <a:buSzTx/>
              <a:buFont typeface="Wingdings" panose="05000000000000000000" pitchFamily="2" charset="2"/>
              <a:buChar char="ü"/>
              <a:tabLst/>
              <a:defRPr/>
            </a:pPr>
            <a:r>
              <a:rPr kumimoji="0" lang="en-US" sz="1200" b="1" i="0" u="none" strike="noStrike" kern="1200" cap="none" spc="0" normalizeH="0" baseline="0" noProof="0" dirty="0">
                <a:ln>
                  <a:noFill/>
                </a:ln>
                <a:solidFill>
                  <a:srgbClr val="2576B7"/>
                </a:solidFill>
                <a:effectLst/>
                <a:uLnTx/>
                <a:uFillTx/>
                <a:latin typeface="Arial" panose="020B0604020202020204" pitchFamily="34" charset="0"/>
                <a:ea typeface="+mn-ea"/>
                <a:cs typeface="Arial" panose="020B0604020202020204" pitchFamily="34" charset="0"/>
              </a:rPr>
              <a:t>Be deliberate in what you want to show your audience. </a:t>
            </a:r>
          </a:p>
          <a:p>
            <a:pPr marL="285750" marR="0" lvl="0" indent="-285750" algn="l" defTabSz="914400" rtl="0" eaLnBrk="1" fontAlgn="ctr" latinLnBrk="0" hangingPunct="1">
              <a:lnSpc>
                <a:spcPct val="110000"/>
              </a:lnSpc>
              <a:spcBef>
                <a:spcPts val="0"/>
              </a:spcBef>
              <a:spcAft>
                <a:spcPts val="0"/>
              </a:spcAft>
              <a:buClrTx/>
              <a:buSzTx/>
              <a:buFont typeface="Wingdings" panose="05000000000000000000" pitchFamily="2" charset="2"/>
              <a:buChar char="ü"/>
              <a:tabLst/>
              <a:defRPr/>
            </a:pPr>
            <a:r>
              <a:rPr lang="en-US" sz="1200" b="1" dirty="0">
                <a:latin typeface="Arial" panose="020B0604020202020204" pitchFamily="34" charset="0"/>
              </a:rPr>
              <a:t>Ensure you have c</a:t>
            </a:r>
            <a:r>
              <a:rPr kumimoji="0" lang="en-US" sz="1200" b="1" i="0" u="none" strike="noStrike" kern="1200" cap="none" spc="0" normalizeH="0" baseline="0" noProof="0" dirty="0">
                <a:ln>
                  <a:noFill/>
                </a:ln>
                <a:solidFill>
                  <a:srgbClr val="2576B7"/>
                </a:solidFill>
                <a:effectLst/>
                <a:uLnTx/>
                <a:uFillTx/>
                <a:latin typeface="Arial" panose="020B0604020202020204" pitchFamily="34" charset="0"/>
                <a:ea typeface="+mn-ea"/>
                <a:cs typeface="Arial" panose="020B0604020202020204" pitchFamily="34" charset="0"/>
              </a:rPr>
              <a:t>lean slides so the audience can focus on your speaking and not focused on your slide which is heavy. </a:t>
            </a:r>
          </a:p>
          <a:p>
            <a:pPr marL="285750" marR="0" lvl="0" indent="-285750" algn="l" defTabSz="914400" rtl="0" eaLnBrk="1" fontAlgn="ctr" latinLnBrk="0" hangingPunct="1">
              <a:lnSpc>
                <a:spcPct val="110000"/>
              </a:lnSpc>
              <a:spcBef>
                <a:spcPts val="0"/>
              </a:spcBef>
              <a:spcAft>
                <a:spcPts val="0"/>
              </a:spcAft>
              <a:buClrTx/>
              <a:buSzTx/>
              <a:buFont typeface="Wingdings" panose="05000000000000000000" pitchFamily="2" charset="2"/>
              <a:buChar char="ü"/>
              <a:tabLst/>
              <a:defRPr/>
            </a:pPr>
            <a:r>
              <a:rPr kumimoji="0" lang="en-US" sz="1200" b="1" i="0" u="none" strike="noStrike" kern="1200" cap="none" spc="0" normalizeH="0" baseline="0" noProof="0" dirty="0">
                <a:ln>
                  <a:noFill/>
                </a:ln>
                <a:solidFill>
                  <a:srgbClr val="2576B7"/>
                </a:solidFill>
                <a:effectLst/>
                <a:uLnTx/>
                <a:uFillTx/>
                <a:latin typeface="Arial" panose="020B0604020202020204" pitchFamily="34" charset="0"/>
                <a:ea typeface="+mn-ea"/>
                <a:cs typeface="Arial" panose="020B0604020202020204" pitchFamily="34" charset="0"/>
              </a:rPr>
              <a:t>Practice the delivery of the content you build multiple times and in front </a:t>
            </a:r>
            <a:r>
              <a:rPr lang="en-US" sz="1200" b="1" dirty="0">
                <a:latin typeface="Arial" panose="020B0604020202020204" pitchFamily="34" charset="0"/>
              </a:rPr>
              <a:t>of team members or your Info-Tech counsellor who can provide feedback. </a:t>
            </a:r>
            <a:endParaRPr kumimoji="0" lang="en-US" sz="1200" b="1" i="0" u="none" strike="noStrike" kern="1200" cap="none" spc="0" normalizeH="0" baseline="0" noProof="0" dirty="0">
              <a:ln>
                <a:noFill/>
              </a:ln>
              <a:solidFill>
                <a:srgbClr val="2576B7"/>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ctr" latinLnBrk="0" hangingPunct="1">
              <a:lnSpc>
                <a:spcPct val="110000"/>
              </a:lnSpc>
              <a:spcBef>
                <a:spcPts val="0"/>
              </a:spcBef>
              <a:spcAft>
                <a:spcPts val="0"/>
              </a:spcAft>
              <a:buClrTx/>
              <a:buSzTx/>
              <a:buFont typeface="Wingdings" panose="05000000000000000000" pitchFamily="2" charset="2"/>
              <a:buChar char="ü"/>
              <a:tabLst/>
              <a:defRPr/>
            </a:pPr>
            <a:r>
              <a:rPr kumimoji="0" lang="en-US" sz="1200" b="1" i="0" u="none" strike="noStrike" kern="1200" cap="none" spc="0" normalizeH="0" baseline="0" noProof="0" dirty="0">
                <a:ln>
                  <a:noFill/>
                </a:ln>
                <a:solidFill>
                  <a:srgbClr val="2576B7"/>
                </a:solidFill>
                <a:effectLst/>
                <a:uLnTx/>
                <a:uFillTx/>
                <a:latin typeface="Arial" panose="020B0604020202020204" pitchFamily="34" charset="0"/>
                <a:ea typeface="+mn-ea"/>
                <a:cs typeface="Arial" panose="020B0604020202020204" pitchFamily="34" charset="0"/>
              </a:rPr>
              <a:t>Ask for feedback.</a:t>
            </a:r>
          </a:p>
          <a:p>
            <a:pPr marL="285750" marR="0" lvl="0" indent="-285750" algn="l" defTabSz="914400" rtl="0" eaLnBrk="1" fontAlgn="ctr" latinLnBrk="0" hangingPunct="1">
              <a:lnSpc>
                <a:spcPct val="110000"/>
              </a:lnSpc>
              <a:spcBef>
                <a:spcPts val="0"/>
              </a:spcBef>
              <a:spcAft>
                <a:spcPts val="0"/>
              </a:spcAft>
              <a:buClrTx/>
              <a:buSzTx/>
              <a:buFont typeface="Wingdings" panose="05000000000000000000" pitchFamily="2" charset="2"/>
              <a:buChar char="ü"/>
              <a:tabLst/>
              <a:defRPr/>
            </a:pPr>
            <a:r>
              <a:rPr kumimoji="0" lang="en-US" sz="1200" b="1" i="0" u="none" strike="noStrike" kern="1200" cap="none" spc="0" normalizeH="0" baseline="0" noProof="0" dirty="0">
                <a:ln>
                  <a:noFill/>
                </a:ln>
                <a:solidFill>
                  <a:srgbClr val="2576B7"/>
                </a:solidFill>
                <a:effectLst/>
                <a:uLnTx/>
                <a:uFillTx/>
                <a:latin typeface="Arial" panose="020B0604020202020204" pitchFamily="34" charset="0"/>
                <a:ea typeface="+mn-ea"/>
                <a:cs typeface="Arial" panose="020B0604020202020204" pitchFamily="34" charset="0"/>
              </a:rPr>
              <a:t>Record yourself presenting. </a:t>
            </a:r>
          </a:p>
          <a:p>
            <a:pPr marL="285750" marR="0" lvl="0" indent="-285750" algn="l" defTabSz="914400" rtl="0" eaLnBrk="1" fontAlgn="ctr" latinLnBrk="0" hangingPunct="1">
              <a:lnSpc>
                <a:spcPct val="110000"/>
              </a:lnSpc>
              <a:spcBef>
                <a:spcPts val="0"/>
              </a:spcBef>
              <a:spcAft>
                <a:spcPts val="0"/>
              </a:spcAft>
              <a:buClrTx/>
              <a:buSzTx/>
              <a:buFont typeface="Wingdings" panose="05000000000000000000" pitchFamily="2" charset="2"/>
              <a:buChar char="ü"/>
              <a:tabLst/>
              <a:defRPr/>
            </a:pPr>
            <a:r>
              <a:rPr kumimoji="0" lang="en-US" sz="1200" b="1" i="0" u="none" strike="noStrike" kern="1200" cap="none" spc="0" normalizeH="0" baseline="0" noProof="0" dirty="0">
                <a:ln>
                  <a:noFill/>
                </a:ln>
                <a:solidFill>
                  <a:srgbClr val="2576B7"/>
                </a:solidFill>
                <a:effectLst/>
                <a:uLnTx/>
                <a:uFillTx/>
                <a:latin typeface="Arial" panose="020B0604020202020204" pitchFamily="34" charset="0"/>
                <a:ea typeface="+mn-ea"/>
                <a:cs typeface="Arial" panose="020B0604020202020204" pitchFamily="34" charset="0"/>
              </a:rPr>
              <a:t>Be prepared that they might try to sidetrack you – be ready if you want to be sidetracked or not.</a:t>
            </a:r>
          </a:p>
          <a:p>
            <a:pPr marL="285750" marR="0" lvl="0" indent="-285750" algn="l" defTabSz="914400" rtl="0" eaLnBrk="1" fontAlgn="ctr" latinLnBrk="0" hangingPunct="1">
              <a:lnSpc>
                <a:spcPct val="110000"/>
              </a:lnSpc>
              <a:spcBef>
                <a:spcPts val="0"/>
              </a:spcBef>
              <a:spcAft>
                <a:spcPts val="0"/>
              </a:spcAft>
              <a:buClrTx/>
              <a:buSzTx/>
              <a:buFont typeface="Wingdings" panose="05000000000000000000" pitchFamily="2" charset="2"/>
              <a:buChar char="ü"/>
              <a:tabLst/>
              <a:defRPr/>
            </a:pPr>
            <a:r>
              <a:rPr kumimoji="0" lang="en-US" sz="1200" b="1" i="0" u="none" strike="noStrike" kern="1200" cap="none" spc="0" normalizeH="0" baseline="0" noProof="0" dirty="0">
                <a:ln>
                  <a:noFill/>
                </a:ln>
                <a:solidFill>
                  <a:srgbClr val="2576B7"/>
                </a:solidFill>
                <a:effectLst/>
                <a:uLnTx/>
                <a:uFillTx/>
                <a:latin typeface="Arial" panose="020B0604020202020204" pitchFamily="34" charset="0"/>
                <a:ea typeface="+mn-ea"/>
                <a:cs typeface="Arial" panose="020B0604020202020204" pitchFamily="34" charset="0"/>
              </a:rPr>
              <a:t>How will you handle being derailed – be prepared </a:t>
            </a:r>
            <a:r>
              <a:rPr lang="en-US" sz="1200" b="1" dirty="0">
                <a:latin typeface="Arial" panose="020B0604020202020204" pitchFamily="34" charset="0"/>
              </a:rPr>
              <a:t>with </a:t>
            </a:r>
            <a:r>
              <a:rPr kumimoji="0" lang="en-US" sz="1200" b="1" i="0" u="none" strike="noStrike" kern="1200" cap="none" spc="0" normalizeH="0" baseline="0" noProof="0" dirty="0">
                <a:ln>
                  <a:noFill/>
                </a:ln>
                <a:solidFill>
                  <a:srgbClr val="2576B7"/>
                </a:solidFill>
                <a:effectLst/>
                <a:uLnTx/>
                <a:uFillTx/>
                <a:latin typeface="Arial" panose="020B0604020202020204" pitchFamily="34" charset="0"/>
                <a:ea typeface="+mn-ea"/>
                <a:cs typeface="Arial" panose="020B0604020202020204" pitchFamily="34" charset="0"/>
              </a:rPr>
              <a:t>what do you do next if you are derailed. </a:t>
            </a:r>
          </a:p>
          <a:p>
            <a:pPr marL="285750" marR="0" lvl="0" indent="-285750" algn="l" defTabSz="914400" rtl="0" eaLnBrk="1" fontAlgn="ctr" latinLnBrk="0" hangingPunct="1">
              <a:lnSpc>
                <a:spcPct val="110000"/>
              </a:lnSpc>
              <a:spcBef>
                <a:spcPts val="0"/>
              </a:spcBef>
              <a:spcAft>
                <a:spcPts val="0"/>
              </a:spcAft>
              <a:buClrTx/>
              <a:buSzTx/>
              <a:buFont typeface="Wingdings" panose="05000000000000000000" pitchFamily="2" charset="2"/>
              <a:buChar char="ü"/>
              <a:tabLst/>
              <a:defRPr/>
            </a:pPr>
            <a:r>
              <a:rPr lang="en-US" sz="1200" b="1" dirty="0">
                <a:latin typeface="Arial" panose="020B0604020202020204" pitchFamily="34" charset="0"/>
              </a:rPr>
              <a:t>Be clear about follow ups and next steps if applicable. </a:t>
            </a:r>
          </a:p>
          <a:p>
            <a:pPr marL="285750" marR="0" lvl="0" indent="-285750" algn="l" defTabSz="914400" rtl="0" eaLnBrk="1" fontAlgn="ctr" latinLnBrk="0" hangingPunct="1">
              <a:lnSpc>
                <a:spcPct val="110000"/>
              </a:lnSpc>
              <a:spcBef>
                <a:spcPts val="0"/>
              </a:spcBef>
              <a:spcAft>
                <a:spcPts val="0"/>
              </a:spcAft>
              <a:buClrTx/>
              <a:buSzTx/>
              <a:buFont typeface="Wingdings" panose="05000000000000000000" pitchFamily="2" charset="2"/>
              <a:buChar char="ü"/>
              <a:tabLst/>
              <a:defRPr/>
            </a:pPr>
            <a:r>
              <a:rPr kumimoji="0" lang="en-US" sz="1200" b="1" i="0" u="none" strike="noStrike" kern="1200" cap="none" spc="0" normalizeH="0" baseline="0" noProof="0" dirty="0">
                <a:ln>
                  <a:noFill/>
                </a:ln>
                <a:solidFill>
                  <a:srgbClr val="2576B7"/>
                </a:solidFill>
                <a:effectLst/>
                <a:uLnTx/>
                <a:uFillTx/>
                <a:latin typeface="Arial" panose="020B0604020202020204" pitchFamily="34" charset="0"/>
                <a:ea typeface="+mn-ea"/>
                <a:cs typeface="Arial" panose="020B0604020202020204" pitchFamily="34" charset="0"/>
              </a:rPr>
              <a:t>Prese</a:t>
            </a:r>
            <a:r>
              <a:rPr lang="en-US" sz="1200" b="1" dirty="0" err="1">
                <a:latin typeface="Arial" panose="020B0604020202020204" pitchFamily="34" charset="0"/>
              </a:rPr>
              <a:t>nt</a:t>
            </a:r>
            <a:r>
              <a:rPr lang="en-US" sz="1200" b="1" dirty="0">
                <a:latin typeface="Arial" panose="020B0604020202020204" pitchFamily="34" charset="0"/>
              </a:rPr>
              <a:t> before you present: meet with board members before the meeting to review and discuss your presentation and other supporting material and ensure you have executive/ CEO buy-in. </a:t>
            </a:r>
          </a:p>
          <a:p>
            <a:pPr marL="285750" marR="0" lvl="0" indent="-285750" algn="l" defTabSz="914400" rtl="0" eaLnBrk="1" fontAlgn="ctr" latinLnBrk="0" hangingPunct="1">
              <a:lnSpc>
                <a:spcPct val="110000"/>
              </a:lnSpc>
              <a:spcBef>
                <a:spcPts val="0"/>
              </a:spcBef>
              <a:spcAft>
                <a:spcPts val="0"/>
              </a:spcAft>
              <a:buClrTx/>
              <a:buSzTx/>
              <a:buFont typeface="Wingdings" panose="05000000000000000000" pitchFamily="2" charset="2"/>
              <a:buChar char="ü"/>
              <a:tabLst/>
              <a:defRPr/>
            </a:pPr>
            <a:r>
              <a:rPr kumimoji="0" lang="en-US" sz="1200" b="1" i="0" u="none" strike="noStrike" kern="1200" cap="none" spc="0" normalizeH="0" baseline="0" noProof="0" dirty="0">
                <a:ln>
                  <a:noFill/>
                </a:ln>
                <a:solidFill>
                  <a:srgbClr val="2576B7"/>
                </a:solidFill>
                <a:effectLst/>
                <a:uLnTx/>
                <a:uFillTx/>
                <a:latin typeface="Arial" panose="020B0604020202020204" pitchFamily="34" charset="0"/>
                <a:ea typeface="+mn-ea"/>
                <a:cs typeface="Arial" panose="020B0604020202020204" pitchFamily="34" charset="0"/>
              </a:rPr>
              <a:t>“Be humble</a:t>
            </a:r>
            <a:r>
              <a:rPr lang="en-US" sz="1200" b="1" dirty="0">
                <a:latin typeface="Arial" panose="020B0604020202020204" pitchFamily="34" charset="0"/>
              </a:rPr>
              <a:t>, but don’t crumble” – demonstrate to the board that you are an expert while admitting you don’t know everything. However, don’t be afraid to provide your POV and defend it if need be. Strike the right balance to ensure the board has confidence in you while building a strong relationship. </a:t>
            </a:r>
          </a:p>
          <a:p>
            <a:pPr marL="285750" marR="0" lvl="0" indent="-285750" algn="l" defTabSz="914400" rtl="0" eaLnBrk="1" fontAlgn="ctr" latinLnBrk="0" hangingPunct="1">
              <a:lnSpc>
                <a:spcPct val="110000"/>
              </a:lnSpc>
              <a:spcBef>
                <a:spcPts val="0"/>
              </a:spcBef>
              <a:spcAft>
                <a:spcPts val="0"/>
              </a:spcAft>
              <a:buClrTx/>
              <a:buSzTx/>
              <a:buFont typeface="Wingdings" panose="05000000000000000000" pitchFamily="2" charset="2"/>
              <a:buChar char="ü"/>
              <a:tabLst/>
              <a:defRPr/>
            </a:pPr>
            <a:r>
              <a:rPr kumimoji="0" lang="en-US" sz="1200" b="1" i="0" u="none" strike="noStrike" kern="1200" cap="none" spc="0" normalizeH="0" baseline="0" noProof="0" dirty="0">
                <a:ln>
                  <a:noFill/>
                </a:ln>
                <a:solidFill>
                  <a:srgbClr val="2576B7"/>
                </a:solidFill>
                <a:effectLst/>
                <a:uLnTx/>
                <a:uFillTx/>
                <a:latin typeface="Arial" panose="020B0604020202020204" pitchFamily="34" charset="0"/>
                <a:ea typeface="+mn-ea"/>
                <a:cs typeface="Arial" panose="020B0604020202020204" pitchFamily="34" charset="0"/>
              </a:rPr>
              <a:t>Prioritize a d</a:t>
            </a:r>
            <a:r>
              <a:rPr lang="en-US" sz="1200" b="1" dirty="0" err="1">
                <a:latin typeface="Arial" panose="020B0604020202020204" pitchFamily="34" charset="0"/>
              </a:rPr>
              <a:t>iscussion</a:t>
            </a:r>
            <a:r>
              <a:rPr lang="en-US" sz="1200" b="1" dirty="0">
                <a:latin typeface="Arial" panose="020B0604020202020204" pitchFamily="34" charset="0"/>
              </a:rPr>
              <a:t> over a formal presentation - Create an environment where they feel like they are part of the solution </a:t>
            </a:r>
            <a:endParaRPr kumimoji="0" lang="en-US" sz="1200" b="1" i="0" u="none" strike="noStrike" kern="1200" cap="none" spc="0" normalizeH="0" baseline="0" noProof="0" dirty="0">
              <a:ln>
                <a:noFill/>
              </a:ln>
              <a:solidFill>
                <a:srgbClr val="2576B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247803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0DB1F4-D064-47E0-9C60-D702180C7968}"/>
              </a:ext>
            </a:extLst>
          </p:cNvPr>
          <p:cNvSpPr>
            <a:spLocks noGrp="1"/>
          </p:cNvSpPr>
          <p:nvPr>
            <p:ph type="title"/>
          </p:nvPr>
        </p:nvSpPr>
        <p:spPr>
          <a:xfrm>
            <a:off x="354106" y="341321"/>
            <a:ext cx="8798859" cy="1130188"/>
          </a:xfrm>
        </p:spPr>
        <p:txBody>
          <a:bodyPr/>
          <a:lstStyle/>
          <a:p>
            <a:r>
              <a:rPr lang="en-US" dirty="0"/>
              <a:t>Checklist for presentation logistics </a:t>
            </a:r>
            <a:endParaRPr lang="en-CA" dirty="0"/>
          </a:p>
        </p:txBody>
      </p:sp>
      <p:sp>
        <p:nvSpPr>
          <p:cNvPr id="5" name="Text Placeholder 4">
            <a:extLst>
              <a:ext uri="{FF2B5EF4-FFF2-40B4-BE49-F238E27FC236}">
                <a16:creationId xmlns:a16="http://schemas.microsoft.com/office/drawing/2014/main" id="{A2D4C14B-E352-4639-8F44-F978020D1949}"/>
              </a:ext>
            </a:extLst>
          </p:cNvPr>
          <p:cNvSpPr>
            <a:spLocks noGrp="1"/>
          </p:cNvSpPr>
          <p:nvPr>
            <p:ph type="body" sz="quarter" idx="33"/>
          </p:nvPr>
        </p:nvSpPr>
        <p:spPr>
          <a:xfrm>
            <a:off x="354106" y="1082057"/>
            <a:ext cx="11485376" cy="4986387"/>
          </a:xfrm>
        </p:spPr>
        <p:txBody>
          <a:bodyPr/>
          <a:lstStyle/>
          <a:p>
            <a:pPr marL="0" indent="0">
              <a:buNone/>
            </a:pPr>
            <a:r>
              <a:rPr lang="en-US" sz="1600" b="1" dirty="0"/>
              <a:t>Optimize timings of your presentation:</a:t>
            </a:r>
          </a:p>
          <a:p>
            <a:pPr>
              <a:buFont typeface="Wingdings" panose="05000000000000000000" pitchFamily="2" charset="2"/>
              <a:buChar char="ü"/>
            </a:pPr>
            <a:r>
              <a:rPr lang="en-US" dirty="0"/>
              <a:t>Less is more: Long presentations are detrimental to your cause – they lead to your main points being diluted. Keep your presentation short and concise.</a:t>
            </a:r>
          </a:p>
          <a:p>
            <a:pPr>
              <a:buFont typeface="Wingdings" panose="05000000000000000000" pitchFamily="2" charset="2"/>
              <a:buChar char="ü"/>
            </a:pPr>
            <a:r>
              <a:rPr lang="en-US" dirty="0"/>
              <a:t>Keep information relevant: Only present information that is important to your audience. This includes the information that they are expecting to see and information that connects to the business.</a:t>
            </a:r>
          </a:p>
          <a:p>
            <a:pPr>
              <a:buFont typeface="Wingdings" panose="05000000000000000000" pitchFamily="2" charset="2"/>
              <a:buChar char="ü"/>
            </a:pPr>
            <a:r>
              <a:rPr lang="en-US" dirty="0"/>
              <a:t>Expect delays: Your audience will likely have questions. While it is important to answer each question fully, it will take away from the precious amount of time given to you for your presentation. Expect that you will not get through all of the information you have to present.</a:t>
            </a:r>
          </a:p>
          <a:p>
            <a:pPr marL="0" indent="0">
              <a:buNone/>
            </a:pPr>
            <a:r>
              <a:rPr lang="en-CA" sz="1600" b="1" dirty="0"/>
              <a:t>Script your presentation:</a:t>
            </a:r>
          </a:p>
          <a:p>
            <a:pPr>
              <a:buFont typeface="Wingdings" panose="05000000000000000000" pitchFamily="2" charset="2"/>
              <a:buChar char="ü"/>
            </a:pPr>
            <a:r>
              <a:rPr lang="en-US" dirty="0"/>
              <a:t>Use a script to stay on track: Script your presentation before the meeting. A script will help you present your information in a concise and structured manner.</a:t>
            </a:r>
          </a:p>
          <a:p>
            <a:pPr>
              <a:buFont typeface="Wingdings" panose="05000000000000000000" pitchFamily="2" charset="2"/>
              <a:buChar char="ü"/>
            </a:pPr>
            <a:r>
              <a:rPr lang="en-US" dirty="0"/>
              <a:t>Develop a second script: Create a script that is about half the length of the first script but still contains the most important points. This will help you prepare for any delays that may arise during the presentation.</a:t>
            </a:r>
          </a:p>
          <a:p>
            <a:pPr>
              <a:buFont typeface="Wingdings" panose="05000000000000000000" pitchFamily="2" charset="2"/>
              <a:buChar char="ü"/>
            </a:pPr>
            <a:r>
              <a:rPr lang="en-US" dirty="0"/>
              <a:t>Prepare for questions: Consider questions that may be asked and script clear and concise answers to each.</a:t>
            </a:r>
          </a:p>
          <a:p>
            <a:pPr>
              <a:buFont typeface="Wingdings" panose="05000000000000000000" pitchFamily="2" charset="2"/>
              <a:buChar char="ü"/>
            </a:pPr>
            <a:r>
              <a:rPr lang="en-US" dirty="0"/>
              <a:t>Practice, practice, practice: Practice your presentation until you no longer need the script in front of you.</a:t>
            </a:r>
          </a:p>
          <a:p>
            <a:pPr marL="0" indent="0">
              <a:buNone/>
            </a:pPr>
            <a:r>
              <a:rPr lang="en-US" sz="1600" b="1" dirty="0"/>
              <a:t>Other considerations: </a:t>
            </a:r>
          </a:p>
          <a:p>
            <a:pPr>
              <a:buFont typeface="Wingdings" panose="05000000000000000000" pitchFamily="2" charset="2"/>
              <a:buChar char="ü"/>
            </a:pPr>
            <a:r>
              <a:rPr lang="en-US" dirty="0"/>
              <a:t>After the introduction of your presentation, clearly state the objective – don’t keep people guessing and consequently lose focus on your message. </a:t>
            </a:r>
          </a:p>
          <a:p>
            <a:pPr>
              <a:buFont typeface="Wingdings" panose="05000000000000000000" pitchFamily="2" charset="2"/>
              <a:buChar char="ü"/>
            </a:pPr>
            <a:r>
              <a:rPr lang="en-US" dirty="0"/>
              <a:t>After the presentation is over, document important information that came up. Write it down or you may forget it soon after.</a:t>
            </a:r>
          </a:p>
          <a:p>
            <a:pPr>
              <a:buFont typeface="Wingdings" panose="05000000000000000000" pitchFamily="2" charset="2"/>
              <a:buChar char="ü"/>
            </a:pPr>
            <a:r>
              <a:rPr lang="en-US" dirty="0"/>
              <a:t>Rather than create a long presentation deck full of detailed slides that you plan to skip over during the presentation, create a second, compact deck that contains only the slides you plan to present. Send out the longer deck after the presentation.</a:t>
            </a:r>
          </a:p>
          <a:p>
            <a:pPr marL="0" indent="0">
              <a:buNone/>
            </a:pPr>
            <a:endParaRPr lang="en-US" dirty="0"/>
          </a:p>
          <a:p>
            <a:pPr marL="0" indent="0">
              <a:buNone/>
            </a:pPr>
            <a:endParaRPr lang="en-CA" dirty="0"/>
          </a:p>
        </p:txBody>
      </p:sp>
    </p:spTree>
    <p:extLst>
      <p:ext uri="{BB962C8B-B14F-4D97-AF65-F5344CB8AC3E}">
        <p14:creationId xmlns:p14="http://schemas.microsoft.com/office/powerpoint/2010/main" val="14653566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1DE2D6-92D0-9C47-AC81-B4BD843BEEB3}"/>
              </a:ext>
            </a:extLst>
          </p:cNvPr>
          <p:cNvSpPr>
            <a:spLocks noGrp="1"/>
          </p:cNvSpPr>
          <p:nvPr>
            <p:ph type="body" sz="quarter" idx="10"/>
          </p:nvPr>
        </p:nvSpPr>
        <p:spPr/>
        <p:txBody>
          <a:bodyPr/>
          <a:lstStyle/>
          <a:p>
            <a:r>
              <a:rPr lang="en-US" dirty="0"/>
              <a:t>Conclusion &amp; Next Steps </a:t>
            </a:r>
          </a:p>
        </p:txBody>
      </p:sp>
      <p:sp>
        <p:nvSpPr>
          <p:cNvPr id="3" name="Text Placeholder 2">
            <a:extLst>
              <a:ext uri="{FF2B5EF4-FFF2-40B4-BE49-F238E27FC236}">
                <a16:creationId xmlns:a16="http://schemas.microsoft.com/office/drawing/2014/main" id="{7CC02D23-9E58-C44E-BCEB-140E034C128A}"/>
              </a:ext>
            </a:extLst>
          </p:cNvPr>
          <p:cNvSpPr>
            <a:spLocks noGrp="1"/>
          </p:cNvSpPr>
          <p:nvPr>
            <p:ph type="body" sz="quarter" idx="11"/>
          </p:nvPr>
        </p:nvSpPr>
        <p:spPr>
          <a:xfrm>
            <a:off x="650875" y="2482056"/>
            <a:ext cx="6126444" cy="1893887"/>
          </a:xfrm>
        </p:spPr>
        <p:txBody>
          <a:bodyPr/>
          <a:lstStyle/>
          <a:p>
            <a:r>
              <a:rPr lang="en-US" dirty="0"/>
              <a:t> </a:t>
            </a:r>
          </a:p>
        </p:txBody>
      </p:sp>
    </p:spTree>
    <p:extLst>
      <p:ext uri="{BB962C8B-B14F-4D97-AF65-F5344CB8AC3E}">
        <p14:creationId xmlns:p14="http://schemas.microsoft.com/office/powerpoint/2010/main" val="34623431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E53198-AFE0-435A-B666-1AB33F9B7499}"/>
              </a:ext>
            </a:extLst>
          </p:cNvPr>
          <p:cNvSpPr>
            <a:spLocks noGrp="1"/>
          </p:cNvSpPr>
          <p:nvPr>
            <p:ph type="sldNum" sz="quarter" idx="4"/>
          </p:nvPr>
        </p:nvSpPr>
        <p:spPr/>
        <p:txBody>
          <a:bodyPr/>
          <a:lstStyle/>
          <a:p>
            <a:pPr marL="7701" marR="0" lvl="0" indent="0" algn="r" defTabSz="554492" rtl="0" eaLnBrk="1" fontAlgn="auto" latinLnBrk="0" hangingPunct="1">
              <a:lnSpc>
                <a:spcPct val="100000"/>
              </a:lnSpc>
              <a:spcBef>
                <a:spcPts val="161"/>
              </a:spcBef>
              <a:spcAft>
                <a:spcPts val="0"/>
              </a:spcAft>
              <a:buClrTx/>
              <a:buSzTx/>
              <a:buFontTx/>
              <a:buNone/>
              <a:tabLst>
                <a:tab pos="1309603" algn="l"/>
              </a:tabLst>
              <a:defRPr/>
            </a:pPr>
            <a:r>
              <a:rPr kumimoji="0" lang="en-CA" sz="788" b="0" i="0" u="none" strike="noStrike" kern="1200" cap="none" spc="-18" normalizeH="0" baseline="0" noProof="0">
                <a:ln>
                  <a:noFill/>
                </a:ln>
                <a:solidFill>
                  <a:srgbClr val="636363"/>
                </a:solidFill>
                <a:effectLst/>
                <a:uLnTx/>
                <a:uFillTx/>
                <a:latin typeface="Exo" pitchFamily="2" charset="77"/>
                <a:ea typeface="+mn-ea"/>
                <a:cs typeface="Arial"/>
              </a:rPr>
              <a:t>Info-</a:t>
            </a:r>
            <a:r>
              <a:rPr kumimoji="0" lang="en-CA" sz="788" b="0" i="0" u="none" strike="noStrike" kern="1200" cap="none" spc="-103" normalizeH="0" baseline="0" noProof="0">
                <a:ln>
                  <a:noFill/>
                </a:ln>
                <a:solidFill>
                  <a:srgbClr val="636363"/>
                </a:solidFill>
                <a:effectLst/>
                <a:uLnTx/>
                <a:uFillTx/>
                <a:latin typeface="Exo" pitchFamily="2" charset="77"/>
                <a:ea typeface="+mn-ea"/>
                <a:cs typeface="Arial"/>
              </a:rPr>
              <a:t>T</a:t>
            </a:r>
            <a:r>
              <a:rPr kumimoji="0" lang="en-CA" sz="788" b="0" i="0" u="none" strike="noStrike" kern="1200" cap="none" spc="-15" normalizeH="0" baseline="0" noProof="0">
                <a:ln>
                  <a:noFill/>
                </a:ln>
                <a:solidFill>
                  <a:srgbClr val="636363"/>
                </a:solidFill>
                <a:effectLst/>
                <a:uLnTx/>
                <a:uFillTx/>
                <a:latin typeface="Exo" pitchFamily="2" charset="77"/>
                <a:ea typeface="+mn-ea"/>
                <a:cs typeface="Arial"/>
              </a:rPr>
              <a:t>ec</a:t>
            </a:r>
            <a:r>
              <a:rPr kumimoji="0" lang="en-CA" sz="788" b="0" i="0" u="none" strike="noStrike" kern="1200" cap="none" spc="6" normalizeH="0" baseline="0" noProof="0">
                <a:ln>
                  <a:noFill/>
                </a:ln>
                <a:solidFill>
                  <a:srgbClr val="636363"/>
                </a:solidFill>
                <a:effectLst/>
                <a:uLnTx/>
                <a:uFillTx/>
                <a:latin typeface="Exo" pitchFamily="2" charset="77"/>
                <a:ea typeface="+mn-ea"/>
                <a:cs typeface="Arial"/>
              </a:rPr>
              <a:t>h</a:t>
            </a:r>
            <a:r>
              <a:rPr kumimoji="0" lang="en-CA" sz="788" b="0" i="0" u="none" strike="noStrike" kern="1200" cap="none" spc="-39" normalizeH="0" baseline="0" noProof="0">
                <a:ln>
                  <a:noFill/>
                </a:ln>
                <a:solidFill>
                  <a:srgbClr val="636363"/>
                </a:solidFill>
                <a:effectLst/>
                <a:uLnTx/>
                <a:uFillTx/>
                <a:latin typeface="Exo" pitchFamily="2" charset="77"/>
                <a:ea typeface="+mn-ea"/>
                <a:cs typeface="Arial"/>
              </a:rPr>
              <a:t> </a:t>
            </a:r>
            <a:r>
              <a:rPr kumimoji="0" lang="en-CA" sz="788" b="0" i="0" u="none" strike="noStrike" kern="1200" cap="none" spc="-15" normalizeH="0" baseline="0" noProof="0">
                <a:ln>
                  <a:noFill/>
                </a:ln>
                <a:solidFill>
                  <a:srgbClr val="636363"/>
                </a:solidFill>
                <a:effectLst/>
                <a:uLnTx/>
                <a:uFillTx/>
                <a:latin typeface="Exo" pitchFamily="2" charset="77"/>
                <a:ea typeface="+mn-ea"/>
                <a:cs typeface="Arial"/>
              </a:rPr>
              <a:t>Researc</a:t>
            </a:r>
            <a:r>
              <a:rPr kumimoji="0" lang="en-CA" sz="788" b="0" i="0" u="none" strike="noStrike" kern="1200" cap="none" spc="6" normalizeH="0" baseline="0" noProof="0">
                <a:ln>
                  <a:noFill/>
                </a:ln>
                <a:solidFill>
                  <a:srgbClr val="636363"/>
                </a:solidFill>
                <a:effectLst/>
                <a:uLnTx/>
                <a:uFillTx/>
                <a:latin typeface="Exo" pitchFamily="2" charset="77"/>
                <a:ea typeface="+mn-ea"/>
                <a:cs typeface="Arial"/>
              </a:rPr>
              <a:t>h</a:t>
            </a:r>
            <a:r>
              <a:rPr kumimoji="0" lang="en-CA" sz="788" b="0" i="0" u="none" strike="noStrike" kern="1200" cap="none" spc="-39" normalizeH="0" baseline="0" noProof="0">
                <a:ln>
                  <a:noFill/>
                </a:ln>
                <a:solidFill>
                  <a:srgbClr val="636363"/>
                </a:solidFill>
                <a:effectLst/>
                <a:uLnTx/>
                <a:uFillTx/>
                <a:latin typeface="Exo" pitchFamily="2" charset="77"/>
                <a:ea typeface="+mn-ea"/>
                <a:cs typeface="Arial"/>
              </a:rPr>
              <a:t> </a:t>
            </a:r>
            <a:r>
              <a:rPr kumimoji="0" lang="en-CA" sz="788" b="0" i="0" u="none" strike="noStrike" kern="1200" cap="none" spc="-15" normalizeH="0" baseline="0" noProof="0">
                <a:ln>
                  <a:noFill/>
                </a:ln>
                <a:solidFill>
                  <a:srgbClr val="636363"/>
                </a:solidFill>
                <a:effectLst/>
                <a:uLnTx/>
                <a:uFillTx/>
                <a:latin typeface="Exo" pitchFamily="2" charset="77"/>
                <a:ea typeface="+mn-ea"/>
                <a:cs typeface="Arial"/>
              </a:rPr>
              <a:t>Grou</a:t>
            </a:r>
            <a:r>
              <a:rPr kumimoji="0" lang="en-CA" sz="788" b="0" i="0" u="none" strike="noStrike" kern="1200" cap="none" spc="6" normalizeH="0" baseline="0" noProof="0">
                <a:ln>
                  <a:noFill/>
                </a:ln>
                <a:solidFill>
                  <a:srgbClr val="636363"/>
                </a:solidFill>
                <a:effectLst/>
                <a:uLnTx/>
                <a:uFillTx/>
                <a:latin typeface="Exo" pitchFamily="2" charset="77"/>
                <a:ea typeface="+mn-ea"/>
                <a:cs typeface="Arial"/>
              </a:rPr>
              <a:t>p   |   </a:t>
            </a:r>
            <a:fld id="{81D60167-4931-47E6-BA6A-407CBD079E47}" type="slidenum">
              <a:rPr kumimoji="0" sz="788" b="0" i="0" u="none" strike="noStrike" kern="1200" cap="none" spc="6" normalizeH="0" baseline="0" noProof="0" smtClean="0">
                <a:ln>
                  <a:noFill/>
                </a:ln>
                <a:solidFill>
                  <a:srgbClr val="636363"/>
                </a:solidFill>
                <a:effectLst/>
                <a:uLnTx/>
                <a:uFillTx/>
                <a:latin typeface="Exo" pitchFamily="2" charset="77"/>
                <a:ea typeface="+mn-ea"/>
                <a:cs typeface="Arial" panose="020B0604020202020204" pitchFamily="34" charset="0"/>
              </a:rPr>
              <a:pPr marL="7701" marR="0" lvl="0" indent="0" algn="r" defTabSz="554492" rtl="0" eaLnBrk="1" fontAlgn="auto" latinLnBrk="0" hangingPunct="1">
                <a:lnSpc>
                  <a:spcPct val="100000"/>
                </a:lnSpc>
                <a:spcBef>
                  <a:spcPts val="161"/>
                </a:spcBef>
                <a:spcAft>
                  <a:spcPts val="0"/>
                </a:spcAft>
                <a:buClrTx/>
                <a:buSzTx/>
                <a:buFontTx/>
                <a:buNone/>
                <a:tabLst>
                  <a:tab pos="1309603" algn="l"/>
                </a:tabLst>
                <a:defRPr/>
              </a:pPr>
              <a:t>48</a:t>
            </a:fld>
            <a:endParaRPr kumimoji="0" sz="788" b="0" i="0" u="none" strike="noStrike" kern="1200" cap="none" spc="6" normalizeH="0" baseline="0" noProof="0">
              <a:ln>
                <a:noFill/>
              </a:ln>
              <a:solidFill>
                <a:srgbClr val="636363"/>
              </a:solidFill>
              <a:effectLst/>
              <a:uLnTx/>
              <a:uFillTx/>
              <a:latin typeface="Exo" pitchFamily="2" charset="77"/>
              <a:ea typeface="+mn-ea"/>
              <a:cs typeface="Arial" panose="020B0604020202020204" pitchFamily="34" charset="0"/>
            </a:endParaRPr>
          </a:p>
        </p:txBody>
      </p:sp>
      <p:sp>
        <p:nvSpPr>
          <p:cNvPr id="3" name="Title 2">
            <a:extLst>
              <a:ext uri="{FF2B5EF4-FFF2-40B4-BE49-F238E27FC236}">
                <a16:creationId xmlns:a16="http://schemas.microsoft.com/office/drawing/2014/main" id="{ADD10FC7-7724-45D7-A3F8-59B1222CC8D0}"/>
              </a:ext>
            </a:extLst>
          </p:cNvPr>
          <p:cNvSpPr>
            <a:spLocks noGrp="1"/>
          </p:cNvSpPr>
          <p:nvPr>
            <p:ph type="title"/>
          </p:nvPr>
        </p:nvSpPr>
        <p:spPr>
          <a:xfrm>
            <a:off x="354106" y="530021"/>
            <a:ext cx="10789610" cy="1130188"/>
          </a:xfrm>
        </p:spPr>
        <p:txBody>
          <a:bodyPr/>
          <a:lstStyle/>
          <a:p>
            <a:r>
              <a:rPr lang="en-US" dirty="0"/>
              <a:t>Determine Next Steps </a:t>
            </a:r>
            <a:endParaRPr lang="en-CA" dirty="0"/>
          </a:p>
        </p:txBody>
      </p:sp>
      <p:sp>
        <p:nvSpPr>
          <p:cNvPr id="4" name="Oval 3">
            <a:extLst>
              <a:ext uri="{FF2B5EF4-FFF2-40B4-BE49-F238E27FC236}">
                <a16:creationId xmlns:a16="http://schemas.microsoft.com/office/drawing/2014/main" id="{FE9278C8-08B3-45B9-A4FF-4019427794FC}"/>
              </a:ext>
            </a:extLst>
          </p:cNvPr>
          <p:cNvSpPr/>
          <p:nvPr/>
        </p:nvSpPr>
        <p:spPr>
          <a:xfrm>
            <a:off x="1594029" y="1784936"/>
            <a:ext cx="864973" cy="864973"/>
          </a:xfrm>
          <a:prstGeom prst="ellipse">
            <a:avLst/>
          </a:prstGeom>
          <a:solidFill>
            <a:srgbClr val="2576B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F95CCEF7-CA06-4EC1-941C-BFE384D6C540}"/>
              </a:ext>
            </a:extLst>
          </p:cNvPr>
          <p:cNvSpPr txBox="1"/>
          <p:nvPr/>
        </p:nvSpPr>
        <p:spPr>
          <a:xfrm>
            <a:off x="1731401" y="1940423"/>
            <a:ext cx="590226"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01</a:t>
            </a:r>
          </a:p>
        </p:txBody>
      </p:sp>
      <p:sp>
        <p:nvSpPr>
          <p:cNvPr id="6" name="TextBox 5">
            <a:extLst>
              <a:ext uri="{FF2B5EF4-FFF2-40B4-BE49-F238E27FC236}">
                <a16:creationId xmlns:a16="http://schemas.microsoft.com/office/drawing/2014/main" id="{6AB21AB9-28C5-46B4-AF16-E51369B5A7E3}"/>
              </a:ext>
            </a:extLst>
          </p:cNvPr>
          <p:cNvSpPr txBox="1"/>
          <p:nvPr/>
        </p:nvSpPr>
        <p:spPr>
          <a:xfrm>
            <a:off x="2772826" y="1856798"/>
            <a:ext cx="6285375"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solidFill>
                <a:effectLst/>
                <a:uLnTx/>
                <a:uFillTx/>
                <a:latin typeface="Montserrat SemiBold" pitchFamily="2" charset="77"/>
                <a:ea typeface="League Spartan" charset="0"/>
                <a:cs typeface="Poppins" pitchFamily="2" charset="77"/>
              </a:rPr>
              <a:t>Populate existing information in the presentation template</a:t>
            </a:r>
          </a:p>
        </p:txBody>
      </p:sp>
      <p:sp>
        <p:nvSpPr>
          <p:cNvPr id="7" name="Subtitle 2">
            <a:extLst>
              <a:ext uri="{FF2B5EF4-FFF2-40B4-BE49-F238E27FC236}">
                <a16:creationId xmlns:a16="http://schemas.microsoft.com/office/drawing/2014/main" id="{542E3BA8-79C3-4DAE-AB94-B2D11D66E0CE}"/>
              </a:ext>
            </a:extLst>
          </p:cNvPr>
          <p:cNvSpPr txBox="1">
            <a:spLocks/>
          </p:cNvSpPr>
          <p:nvPr/>
        </p:nvSpPr>
        <p:spPr>
          <a:xfrm>
            <a:off x="2772825" y="2152544"/>
            <a:ext cx="8174338" cy="439031"/>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Roboto Condensed Light" panose="02000000000000000000" pitchFamily="2" charset="0"/>
                <a:cs typeface="Mukta ExtraLight" panose="020B0000000000000000" pitchFamily="34" charset="77"/>
              </a:rPr>
              <a:t>Refer back to your completeness checklist slides and determine which sections can be readily assembled in the presentation template with the current information available. </a:t>
            </a:r>
          </a:p>
        </p:txBody>
      </p:sp>
      <p:sp>
        <p:nvSpPr>
          <p:cNvPr id="8" name="Oval 7">
            <a:extLst>
              <a:ext uri="{FF2B5EF4-FFF2-40B4-BE49-F238E27FC236}">
                <a16:creationId xmlns:a16="http://schemas.microsoft.com/office/drawing/2014/main" id="{5BD8487F-0C9D-4660-9905-A436E9DF8EC9}"/>
              </a:ext>
            </a:extLst>
          </p:cNvPr>
          <p:cNvSpPr/>
          <p:nvPr/>
        </p:nvSpPr>
        <p:spPr>
          <a:xfrm>
            <a:off x="1594028" y="2869902"/>
            <a:ext cx="864973" cy="864973"/>
          </a:xfrm>
          <a:prstGeom prst="ellipse">
            <a:avLst/>
          </a:prstGeom>
          <a:solidFill>
            <a:srgbClr val="5090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65287FD-9CAA-45D5-BE0D-2258411B2EC1}"/>
              </a:ext>
            </a:extLst>
          </p:cNvPr>
          <p:cNvSpPr txBox="1"/>
          <p:nvPr/>
        </p:nvSpPr>
        <p:spPr>
          <a:xfrm>
            <a:off x="1692126" y="3025388"/>
            <a:ext cx="668774"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02</a:t>
            </a:r>
          </a:p>
        </p:txBody>
      </p:sp>
      <p:sp>
        <p:nvSpPr>
          <p:cNvPr id="10" name="TextBox 9">
            <a:extLst>
              <a:ext uri="{FF2B5EF4-FFF2-40B4-BE49-F238E27FC236}">
                <a16:creationId xmlns:a16="http://schemas.microsoft.com/office/drawing/2014/main" id="{69CAAC19-7F53-4F32-932D-977E20C59448}"/>
              </a:ext>
            </a:extLst>
          </p:cNvPr>
          <p:cNvSpPr txBox="1"/>
          <p:nvPr/>
        </p:nvSpPr>
        <p:spPr>
          <a:xfrm>
            <a:off x="2772825" y="2944386"/>
            <a:ext cx="4765728"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solidFill>
                <a:effectLst/>
                <a:uLnTx/>
                <a:uFillTx/>
                <a:latin typeface="Montserrat SemiBold" pitchFamily="2" charset="77"/>
                <a:ea typeface="League Spartan" charset="0"/>
                <a:cs typeface="Poppins" pitchFamily="2" charset="77"/>
              </a:rPr>
              <a:t>Elicit ‘must have’ information that is missing </a:t>
            </a:r>
          </a:p>
        </p:txBody>
      </p:sp>
      <p:sp>
        <p:nvSpPr>
          <p:cNvPr id="11" name="Subtitle 2">
            <a:extLst>
              <a:ext uri="{FF2B5EF4-FFF2-40B4-BE49-F238E27FC236}">
                <a16:creationId xmlns:a16="http://schemas.microsoft.com/office/drawing/2014/main" id="{F528171A-8A05-47C4-A289-0E4DCCB60B19}"/>
              </a:ext>
            </a:extLst>
          </p:cNvPr>
          <p:cNvSpPr txBox="1">
            <a:spLocks/>
          </p:cNvSpPr>
          <p:nvPr/>
        </p:nvSpPr>
        <p:spPr>
          <a:xfrm>
            <a:off x="2772824" y="3240131"/>
            <a:ext cx="7507767" cy="439031"/>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Roboto Condensed Light" panose="02000000000000000000" pitchFamily="2" charset="0"/>
                <a:cs typeface="Mukta ExtraLight" panose="020B0000000000000000" pitchFamily="34" charset="77"/>
              </a:rPr>
              <a:t>Work with your Info-Tech analyst/ advisor to determine what additional ‘must have’ information is required to populate the remaining slides. Determine when and how this information will be elicited. </a:t>
            </a:r>
          </a:p>
        </p:txBody>
      </p:sp>
      <p:sp>
        <p:nvSpPr>
          <p:cNvPr id="12" name="Oval 11">
            <a:extLst>
              <a:ext uri="{FF2B5EF4-FFF2-40B4-BE49-F238E27FC236}">
                <a16:creationId xmlns:a16="http://schemas.microsoft.com/office/drawing/2014/main" id="{E9E67D54-B7D1-4550-B8CC-1BEF92474A7A}"/>
              </a:ext>
            </a:extLst>
          </p:cNvPr>
          <p:cNvSpPr/>
          <p:nvPr/>
        </p:nvSpPr>
        <p:spPr>
          <a:xfrm>
            <a:off x="1594028" y="4030084"/>
            <a:ext cx="864973" cy="864973"/>
          </a:xfrm>
          <a:prstGeom prst="ellipse">
            <a:avLst/>
          </a:prstGeom>
          <a:solidFill>
            <a:srgbClr val="15466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76CFE80C-9755-4A76-B7D3-124EB3B36464}"/>
              </a:ext>
            </a:extLst>
          </p:cNvPr>
          <p:cNvSpPr txBox="1"/>
          <p:nvPr/>
        </p:nvSpPr>
        <p:spPr>
          <a:xfrm>
            <a:off x="1692126" y="4185571"/>
            <a:ext cx="668774"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03</a:t>
            </a:r>
          </a:p>
        </p:txBody>
      </p:sp>
      <p:sp>
        <p:nvSpPr>
          <p:cNvPr id="14" name="TextBox 13">
            <a:extLst>
              <a:ext uri="{FF2B5EF4-FFF2-40B4-BE49-F238E27FC236}">
                <a16:creationId xmlns:a16="http://schemas.microsoft.com/office/drawing/2014/main" id="{9F43BAD2-FFED-4047-8D5A-7EA413A71B35}"/>
              </a:ext>
            </a:extLst>
          </p:cNvPr>
          <p:cNvSpPr txBox="1"/>
          <p:nvPr/>
        </p:nvSpPr>
        <p:spPr>
          <a:xfrm>
            <a:off x="2772825" y="4101946"/>
            <a:ext cx="3765454"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solidFill>
                <a:effectLst/>
                <a:uLnTx/>
                <a:uFillTx/>
                <a:latin typeface="Montserrat SemiBold" pitchFamily="2" charset="77"/>
                <a:ea typeface="League Spartan" charset="0"/>
                <a:cs typeface="Poppins" pitchFamily="2" charset="77"/>
              </a:rPr>
              <a:t>Assemble boardroom presentation </a:t>
            </a:r>
          </a:p>
        </p:txBody>
      </p:sp>
      <p:sp>
        <p:nvSpPr>
          <p:cNvPr id="15" name="Subtitle 2">
            <a:extLst>
              <a:ext uri="{FF2B5EF4-FFF2-40B4-BE49-F238E27FC236}">
                <a16:creationId xmlns:a16="http://schemas.microsoft.com/office/drawing/2014/main" id="{F6D8DE82-8411-47A2-A917-94D24B8CC8CD}"/>
              </a:ext>
            </a:extLst>
          </p:cNvPr>
          <p:cNvSpPr txBox="1">
            <a:spLocks/>
          </p:cNvSpPr>
          <p:nvPr/>
        </p:nvSpPr>
        <p:spPr>
          <a:xfrm>
            <a:off x="2772824" y="4397692"/>
            <a:ext cx="7507767" cy="208199"/>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Roboto Condensed Light" panose="02000000000000000000" pitchFamily="2" charset="0"/>
                <a:cs typeface="Mukta ExtraLight" panose="020B0000000000000000" pitchFamily="34" charset="77"/>
              </a:rPr>
              <a:t>Complete the assembly of the presentation once all ‘must have’ information has been provided to the analyst. </a:t>
            </a:r>
          </a:p>
        </p:txBody>
      </p:sp>
      <p:sp>
        <p:nvSpPr>
          <p:cNvPr id="16" name="Oval 15">
            <a:extLst>
              <a:ext uri="{FF2B5EF4-FFF2-40B4-BE49-F238E27FC236}">
                <a16:creationId xmlns:a16="http://schemas.microsoft.com/office/drawing/2014/main" id="{DF0B3FBF-FA06-45FB-AF4A-5E11399C6E14}"/>
              </a:ext>
            </a:extLst>
          </p:cNvPr>
          <p:cNvSpPr/>
          <p:nvPr/>
        </p:nvSpPr>
        <p:spPr>
          <a:xfrm>
            <a:off x="1594027" y="5119824"/>
            <a:ext cx="864973" cy="864973"/>
          </a:xfrm>
          <a:prstGeom prst="ellipse">
            <a:avLst/>
          </a:prstGeom>
          <a:solidFill>
            <a:srgbClr val="299C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14C5245E-C322-4F88-9A48-CF8EC72D64A9}"/>
              </a:ext>
            </a:extLst>
          </p:cNvPr>
          <p:cNvSpPr txBox="1"/>
          <p:nvPr/>
        </p:nvSpPr>
        <p:spPr>
          <a:xfrm>
            <a:off x="1673691" y="5275311"/>
            <a:ext cx="705642"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04</a:t>
            </a:r>
          </a:p>
        </p:txBody>
      </p:sp>
      <p:sp>
        <p:nvSpPr>
          <p:cNvPr id="18" name="TextBox 17">
            <a:extLst>
              <a:ext uri="{FF2B5EF4-FFF2-40B4-BE49-F238E27FC236}">
                <a16:creationId xmlns:a16="http://schemas.microsoft.com/office/drawing/2014/main" id="{4DE28440-6FA3-41D5-B2ED-7B293AD049DB}"/>
              </a:ext>
            </a:extLst>
          </p:cNvPr>
          <p:cNvSpPr txBox="1"/>
          <p:nvPr/>
        </p:nvSpPr>
        <p:spPr>
          <a:xfrm>
            <a:off x="2772824" y="5191686"/>
            <a:ext cx="4154984"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solidFill>
                <a:effectLst/>
                <a:uLnTx/>
                <a:uFillTx/>
                <a:latin typeface="Montserrat SemiBold" pitchFamily="2" charset="77"/>
                <a:ea typeface="League Spartan" charset="0"/>
                <a:cs typeface="Poppins" pitchFamily="2" charset="77"/>
              </a:rPr>
              <a:t>Practice with your Advisor/ Counsellor </a:t>
            </a:r>
          </a:p>
        </p:txBody>
      </p:sp>
      <p:sp>
        <p:nvSpPr>
          <p:cNvPr id="19" name="Subtitle 2">
            <a:extLst>
              <a:ext uri="{FF2B5EF4-FFF2-40B4-BE49-F238E27FC236}">
                <a16:creationId xmlns:a16="http://schemas.microsoft.com/office/drawing/2014/main" id="{488C5EBC-F131-483A-8467-6F3F7E6731C2}"/>
              </a:ext>
            </a:extLst>
          </p:cNvPr>
          <p:cNvSpPr txBox="1">
            <a:spLocks/>
          </p:cNvSpPr>
          <p:nvPr/>
        </p:nvSpPr>
        <p:spPr>
          <a:xfrm>
            <a:off x="2772823" y="5487432"/>
            <a:ext cx="7644500" cy="439031"/>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Roboto Condensed Light" panose="02000000000000000000" pitchFamily="2" charset="0"/>
                <a:cs typeface="Mukta ExtraLight" panose="020B0000000000000000" pitchFamily="34" charset="77"/>
              </a:rPr>
              <a:t>Consider practicing your presentation with a SME who can offer feedback and improvements. Discuss presentation tips and tactics and ensure you are well prepared for your delivery. </a:t>
            </a:r>
          </a:p>
        </p:txBody>
      </p:sp>
    </p:spTree>
    <p:extLst>
      <p:ext uri="{BB962C8B-B14F-4D97-AF65-F5344CB8AC3E}">
        <p14:creationId xmlns:p14="http://schemas.microsoft.com/office/powerpoint/2010/main" val="289021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4106" y="530021"/>
            <a:ext cx="10259771" cy="1130188"/>
          </a:xfrm>
        </p:spPr>
        <p:txBody>
          <a:bodyPr/>
          <a:lstStyle/>
          <a:p>
            <a:r>
              <a:rPr lang="en-US" dirty="0"/>
              <a:t>What is the Boardroom Presentation Review Service? </a:t>
            </a:r>
            <a:endParaRPr lang="en-CA" dirty="0"/>
          </a:p>
        </p:txBody>
      </p:sp>
      <p:sp>
        <p:nvSpPr>
          <p:cNvPr id="14" name="Rounded Rectangle 22">
            <a:extLst>
              <a:ext uri="{FF2B5EF4-FFF2-40B4-BE49-F238E27FC236}">
                <a16:creationId xmlns:a16="http://schemas.microsoft.com/office/drawing/2014/main" id="{76FF4F90-0427-48D7-BEF1-59D7389554DA}"/>
              </a:ext>
            </a:extLst>
          </p:cNvPr>
          <p:cNvSpPr/>
          <p:nvPr/>
        </p:nvSpPr>
        <p:spPr>
          <a:xfrm>
            <a:off x="1113489" y="2097148"/>
            <a:ext cx="4632668" cy="4230831"/>
          </a:xfrm>
          <a:prstGeom prst="roundRect">
            <a:avLst/>
          </a:prstGeom>
          <a:solidFill>
            <a:srgbClr val="FFFFFF"/>
          </a:solidFill>
          <a:ln w="63500" cap="flat" cmpd="sng" algn="ctr">
            <a:solidFill>
              <a:srgbClr val="299C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2E092DC5-0549-41AE-B930-CC4ED114FC0D}"/>
              </a:ext>
            </a:extLst>
          </p:cNvPr>
          <p:cNvSpPr/>
          <p:nvPr/>
        </p:nvSpPr>
        <p:spPr>
          <a:xfrm>
            <a:off x="766510" y="1750170"/>
            <a:ext cx="1048989" cy="1048989"/>
          </a:xfrm>
          <a:prstGeom prst="ellipse">
            <a:avLst/>
          </a:prstGeom>
          <a:solidFill>
            <a:srgbClr val="299C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2" name="Freeform 27">
            <a:extLst>
              <a:ext uri="{FF2B5EF4-FFF2-40B4-BE49-F238E27FC236}">
                <a16:creationId xmlns:a16="http://schemas.microsoft.com/office/drawing/2014/main" id="{123E2714-8265-43AD-A3CA-49ADC45A8F4F}"/>
              </a:ext>
            </a:extLst>
          </p:cNvPr>
          <p:cNvSpPr>
            <a:spLocks noChangeAspect="1" noChangeArrowheads="1"/>
          </p:cNvSpPr>
          <p:nvPr/>
        </p:nvSpPr>
        <p:spPr bwMode="auto">
          <a:xfrm>
            <a:off x="974286" y="1967815"/>
            <a:ext cx="633566" cy="634379"/>
          </a:xfrm>
          <a:custGeom>
            <a:avLst/>
            <a:gdLst>
              <a:gd name="connsiteX0" fmla="*/ 509588 w 1145140"/>
              <a:gd name="connsiteY0" fmla="*/ 613568 h 1146608"/>
              <a:gd name="connsiteX1" fmla="*/ 525002 w 1145140"/>
              <a:gd name="connsiteY1" fmla="*/ 619969 h 1146608"/>
              <a:gd name="connsiteX2" fmla="*/ 531455 w 1145140"/>
              <a:gd name="connsiteY2" fmla="*/ 635615 h 1146608"/>
              <a:gd name="connsiteX3" fmla="*/ 525002 w 1145140"/>
              <a:gd name="connsiteY3" fmla="*/ 651262 h 1146608"/>
              <a:gd name="connsiteX4" fmla="*/ 509588 w 1145140"/>
              <a:gd name="connsiteY4" fmla="*/ 657663 h 1146608"/>
              <a:gd name="connsiteX5" fmla="*/ 493816 w 1145140"/>
              <a:gd name="connsiteY5" fmla="*/ 651262 h 1146608"/>
              <a:gd name="connsiteX6" fmla="*/ 487363 w 1145140"/>
              <a:gd name="connsiteY6" fmla="*/ 635615 h 1146608"/>
              <a:gd name="connsiteX7" fmla="*/ 493816 w 1145140"/>
              <a:gd name="connsiteY7" fmla="*/ 619969 h 1146608"/>
              <a:gd name="connsiteX8" fmla="*/ 509588 w 1145140"/>
              <a:gd name="connsiteY8" fmla="*/ 613568 h 1146608"/>
              <a:gd name="connsiteX9" fmla="*/ 511833 w 1145140"/>
              <a:gd name="connsiteY9" fmla="*/ 503279 h 1146608"/>
              <a:gd name="connsiteX10" fmla="*/ 382644 w 1145140"/>
              <a:gd name="connsiteY10" fmla="*/ 633188 h 1146608"/>
              <a:gd name="connsiteX11" fmla="*/ 511833 w 1145140"/>
              <a:gd name="connsiteY11" fmla="*/ 763096 h 1146608"/>
              <a:gd name="connsiteX12" fmla="*/ 641741 w 1145140"/>
              <a:gd name="connsiteY12" fmla="*/ 633188 h 1146608"/>
              <a:gd name="connsiteX13" fmla="*/ 617991 w 1145140"/>
              <a:gd name="connsiteY13" fmla="*/ 558697 h 1146608"/>
              <a:gd name="connsiteX14" fmla="*/ 578407 w 1145140"/>
              <a:gd name="connsiteY14" fmla="*/ 598281 h 1146608"/>
              <a:gd name="connsiteX15" fmla="*/ 562573 w 1145140"/>
              <a:gd name="connsiteY15" fmla="*/ 604759 h 1146608"/>
              <a:gd name="connsiteX16" fmla="*/ 546739 w 1145140"/>
              <a:gd name="connsiteY16" fmla="*/ 598281 h 1146608"/>
              <a:gd name="connsiteX17" fmla="*/ 546739 w 1145140"/>
              <a:gd name="connsiteY17" fmla="*/ 566614 h 1146608"/>
              <a:gd name="connsiteX18" fmla="*/ 586683 w 1145140"/>
              <a:gd name="connsiteY18" fmla="*/ 527030 h 1146608"/>
              <a:gd name="connsiteX19" fmla="*/ 511833 w 1145140"/>
              <a:gd name="connsiteY19" fmla="*/ 503279 h 1146608"/>
              <a:gd name="connsiteX20" fmla="*/ 310177 w 1145140"/>
              <a:gd name="connsiteY20" fmla="*/ 407770 h 1146608"/>
              <a:gd name="connsiteX21" fmla="*/ 325982 w 1145140"/>
              <a:gd name="connsiteY21" fmla="*/ 414264 h 1146608"/>
              <a:gd name="connsiteX22" fmla="*/ 325982 w 1145140"/>
              <a:gd name="connsiteY22" fmla="*/ 446014 h 1146608"/>
              <a:gd name="connsiteX23" fmla="*/ 325982 w 1145140"/>
              <a:gd name="connsiteY23" fmla="*/ 446375 h 1146608"/>
              <a:gd name="connsiteX24" fmla="*/ 310177 w 1145140"/>
              <a:gd name="connsiteY24" fmla="*/ 452869 h 1146608"/>
              <a:gd name="connsiteX25" fmla="*/ 294012 w 1145140"/>
              <a:gd name="connsiteY25" fmla="*/ 446375 h 1146608"/>
              <a:gd name="connsiteX26" fmla="*/ 294012 w 1145140"/>
              <a:gd name="connsiteY26" fmla="*/ 414625 h 1146608"/>
              <a:gd name="connsiteX27" fmla="*/ 294371 w 1145140"/>
              <a:gd name="connsiteY27" fmla="*/ 414264 h 1146608"/>
              <a:gd name="connsiteX28" fmla="*/ 310177 w 1145140"/>
              <a:gd name="connsiteY28" fmla="*/ 407770 h 1146608"/>
              <a:gd name="connsiteX29" fmla="*/ 999799 w 1145140"/>
              <a:gd name="connsiteY29" fmla="*/ 176890 h 1146608"/>
              <a:gd name="connsiteX30" fmla="*/ 877447 w 1145140"/>
              <a:gd name="connsiteY30" fmla="*/ 299241 h 1146608"/>
              <a:gd name="connsiteX31" fmla="*/ 814472 w 1145140"/>
              <a:gd name="connsiteY31" fmla="*/ 362216 h 1146608"/>
              <a:gd name="connsiteX32" fmla="*/ 950498 w 1145140"/>
              <a:gd name="connsiteY32" fmla="*/ 362216 h 1146608"/>
              <a:gd name="connsiteX33" fmla="*/ 1093001 w 1145140"/>
              <a:gd name="connsiteY33" fmla="*/ 219713 h 1146608"/>
              <a:gd name="connsiteX34" fmla="*/ 1098039 w 1145140"/>
              <a:gd name="connsiteY34" fmla="*/ 192364 h 1146608"/>
              <a:gd name="connsiteX35" fmla="*/ 1075368 w 1145140"/>
              <a:gd name="connsiteY35" fmla="*/ 176890 h 1146608"/>
              <a:gd name="connsiteX36" fmla="*/ 444862 w 1145140"/>
              <a:gd name="connsiteY36" fmla="*/ 121443 h 1146608"/>
              <a:gd name="connsiteX37" fmla="*/ 579942 w 1145140"/>
              <a:gd name="connsiteY37" fmla="*/ 121443 h 1146608"/>
              <a:gd name="connsiteX38" fmla="*/ 622447 w 1145140"/>
              <a:gd name="connsiteY38" fmla="*/ 163918 h 1146608"/>
              <a:gd name="connsiteX39" fmla="*/ 622447 w 1145140"/>
              <a:gd name="connsiteY39" fmla="*/ 220792 h 1146608"/>
              <a:gd name="connsiteX40" fmla="*/ 655947 w 1145140"/>
              <a:gd name="connsiteY40" fmla="*/ 230870 h 1146608"/>
              <a:gd name="connsiteX41" fmla="*/ 669275 w 1145140"/>
              <a:gd name="connsiteY41" fmla="*/ 259667 h 1146608"/>
              <a:gd name="connsiteX42" fmla="*/ 640818 w 1145140"/>
              <a:gd name="connsiteY42" fmla="*/ 273346 h 1146608"/>
              <a:gd name="connsiteX43" fmla="*/ 609120 w 1145140"/>
              <a:gd name="connsiteY43" fmla="*/ 263627 h 1146608"/>
              <a:gd name="connsiteX44" fmla="*/ 577421 w 1145140"/>
              <a:gd name="connsiteY44" fmla="*/ 222591 h 1146608"/>
              <a:gd name="connsiteX45" fmla="*/ 577421 w 1145140"/>
              <a:gd name="connsiteY45" fmla="*/ 166438 h 1146608"/>
              <a:gd name="connsiteX46" fmla="*/ 447384 w 1145140"/>
              <a:gd name="connsiteY46" fmla="*/ 166438 h 1146608"/>
              <a:gd name="connsiteX47" fmla="*/ 447384 w 1145140"/>
              <a:gd name="connsiteY47" fmla="*/ 222591 h 1146608"/>
              <a:gd name="connsiteX48" fmla="*/ 415685 w 1145140"/>
              <a:gd name="connsiteY48" fmla="*/ 263627 h 1146608"/>
              <a:gd name="connsiteX49" fmla="*/ 319148 w 1145140"/>
              <a:gd name="connsiteY49" fmla="*/ 303942 h 1146608"/>
              <a:gd name="connsiteX50" fmla="*/ 267998 w 1145140"/>
              <a:gd name="connsiteY50" fmla="*/ 297103 h 1146608"/>
              <a:gd name="connsiteX51" fmla="*/ 228014 w 1145140"/>
              <a:gd name="connsiteY51" fmla="*/ 257148 h 1146608"/>
              <a:gd name="connsiteX52" fmla="*/ 135440 w 1145140"/>
              <a:gd name="connsiteY52" fmla="*/ 349297 h 1146608"/>
              <a:gd name="connsiteX53" fmla="*/ 175783 w 1145140"/>
              <a:gd name="connsiteY53" fmla="*/ 389613 h 1146608"/>
              <a:gd name="connsiteX54" fmla="*/ 182627 w 1145140"/>
              <a:gd name="connsiteY54" fmla="*/ 440727 h 1146608"/>
              <a:gd name="connsiteX55" fmla="*/ 142644 w 1145140"/>
              <a:gd name="connsiteY55" fmla="*/ 537196 h 1146608"/>
              <a:gd name="connsiteX56" fmla="*/ 101580 w 1145140"/>
              <a:gd name="connsiteY56" fmla="*/ 568513 h 1146608"/>
              <a:gd name="connsiteX57" fmla="*/ 44666 w 1145140"/>
              <a:gd name="connsiteY57" fmla="*/ 568513 h 1146608"/>
              <a:gd name="connsiteX58" fmla="*/ 44666 w 1145140"/>
              <a:gd name="connsiteY58" fmla="*/ 699178 h 1146608"/>
              <a:gd name="connsiteX59" fmla="*/ 101580 w 1145140"/>
              <a:gd name="connsiteY59" fmla="*/ 699178 h 1146608"/>
              <a:gd name="connsiteX60" fmla="*/ 142644 w 1145140"/>
              <a:gd name="connsiteY60" fmla="*/ 730495 h 1146608"/>
              <a:gd name="connsiteX61" fmla="*/ 182627 w 1145140"/>
              <a:gd name="connsiteY61" fmla="*/ 826964 h 1146608"/>
              <a:gd name="connsiteX62" fmla="*/ 175783 w 1145140"/>
              <a:gd name="connsiteY62" fmla="*/ 878078 h 1146608"/>
              <a:gd name="connsiteX63" fmla="*/ 135440 w 1145140"/>
              <a:gd name="connsiteY63" fmla="*/ 918394 h 1146608"/>
              <a:gd name="connsiteX64" fmla="*/ 228014 w 1145140"/>
              <a:gd name="connsiteY64" fmla="*/ 1010903 h 1146608"/>
              <a:gd name="connsiteX65" fmla="*/ 268358 w 1145140"/>
              <a:gd name="connsiteY65" fmla="*/ 970228 h 1146608"/>
              <a:gd name="connsiteX66" fmla="*/ 319508 w 1145140"/>
              <a:gd name="connsiteY66" fmla="*/ 963749 h 1146608"/>
              <a:gd name="connsiteX67" fmla="*/ 415685 w 1145140"/>
              <a:gd name="connsiteY67" fmla="*/ 1003704 h 1146608"/>
              <a:gd name="connsiteX68" fmla="*/ 447384 w 1145140"/>
              <a:gd name="connsiteY68" fmla="*/ 1044380 h 1146608"/>
              <a:gd name="connsiteX69" fmla="*/ 447384 w 1145140"/>
              <a:gd name="connsiteY69" fmla="*/ 1101613 h 1146608"/>
              <a:gd name="connsiteX70" fmla="*/ 577781 w 1145140"/>
              <a:gd name="connsiteY70" fmla="*/ 1101613 h 1146608"/>
              <a:gd name="connsiteX71" fmla="*/ 577781 w 1145140"/>
              <a:gd name="connsiteY71" fmla="*/ 1044740 h 1146608"/>
              <a:gd name="connsiteX72" fmla="*/ 609120 w 1145140"/>
              <a:gd name="connsiteY72" fmla="*/ 1003704 h 1146608"/>
              <a:gd name="connsiteX73" fmla="*/ 705657 w 1145140"/>
              <a:gd name="connsiteY73" fmla="*/ 964109 h 1146608"/>
              <a:gd name="connsiteX74" fmla="*/ 756807 w 1145140"/>
              <a:gd name="connsiteY74" fmla="*/ 970588 h 1146608"/>
              <a:gd name="connsiteX75" fmla="*/ 797150 w 1145140"/>
              <a:gd name="connsiteY75" fmla="*/ 1010903 h 1146608"/>
              <a:gd name="connsiteX76" fmla="*/ 889365 w 1145140"/>
              <a:gd name="connsiteY76" fmla="*/ 918394 h 1146608"/>
              <a:gd name="connsiteX77" fmla="*/ 849381 w 1145140"/>
              <a:gd name="connsiteY77" fmla="*/ 878438 h 1146608"/>
              <a:gd name="connsiteX78" fmla="*/ 842897 w 1145140"/>
              <a:gd name="connsiteY78" fmla="*/ 827324 h 1146608"/>
              <a:gd name="connsiteX79" fmla="*/ 882881 w 1145140"/>
              <a:gd name="connsiteY79" fmla="*/ 730495 h 1146608"/>
              <a:gd name="connsiteX80" fmla="*/ 923945 w 1145140"/>
              <a:gd name="connsiteY80" fmla="*/ 699178 h 1146608"/>
              <a:gd name="connsiteX81" fmla="*/ 980138 w 1145140"/>
              <a:gd name="connsiteY81" fmla="*/ 699178 h 1146608"/>
              <a:gd name="connsiteX82" fmla="*/ 980138 w 1145140"/>
              <a:gd name="connsiteY82" fmla="*/ 568513 h 1146608"/>
              <a:gd name="connsiteX83" fmla="*/ 923945 w 1145140"/>
              <a:gd name="connsiteY83" fmla="*/ 568513 h 1146608"/>
              <a:gd name="connsiteX84" fmla="*/ 882881 w 1145140"/>
              <a:gd name="connsiteY84" fmla="*/ 537196 h 1146608"/>
              <a:gd name="connsiteX85" fmla="*/ 873155 w 1145140"/>
              <a:gd name="connsiteY85" fmla="*/ 504800 h 1146608"/>
              <a:gd name="connsiteX86" fmla="*/ 886483 w 1145140"/>
              <a:gd name="connsiteY86" fmla="*/ 476363 h 1146608"/>
              <a:gd name="connsiteX87" fmla="*/ 915300 w 1145140"/>
              <a:gd name="connsiteY87" fmla="*/ 489681 h 1146608"/>
              <a:gd name="connsiteX88" fmla="*/ 925746 w 1145140"/>
              <a:gd name="connsiteY88" fmla="*/ 523878 h 1146608"/>
              <a:gd name="connsiteX89" fmla="*/ 982660 w 1145140"/>
              <a:gd name="connsiteY89" fmla="*/ 523878 h 1146608"/>
              <a:gd name="connsiteX90" fmla="*/ 1025165 w 1145140"/>
              <a:gd name="connsiteY90" fmla="*/ 565993 h 1146608"/>
              <a:gd name="connsiteX91" fmla="*/ 1025165 w 1145140"/>
              <a:gd name="connsiteY91" fmla="*/ 701698 h 1146608"/>
              <a:gd name="connsiteX92" fmla="*/ 982660 w 1145140"/>
              <a:gd name="connsiteY92" fmla="*/ 743813 h 1146608"/>
              <a:gd name="connsiteX93" fmla="*/ 925746 w 1145140"/>
              <a:gd name="connsiteY93" fmla="*/ 743813 h 1146608"/>
              <a:gd name="connsiteX94" fmla="*/ 882521 w 1145140"/>
              <a:gd name="connsiteY94" fmla="*/ 848202 h 1146608"/>
              <a:gd name="connsiteX95" fmla="*/ 922865 w 1145140"/>
              <a:gd name="connsiteY95" fmla="*/ 888517 h 1146608"/>
              <a:gd name="connsiteX96" fmla="*/ 922865 w 1145140"/>
              <a:gd name="connsiteY96" fmla="*/ 948271 h 1146608"/>
              <a:gd name="connsiteX97" fmla="*/ 827048 w 1145140"/>
              <a:gd name="connsiteY97" fmla="*/ 1044020 h 1146608"/>
              <a:gd name="connsiteX98" fmla="*/ 766893 w 1145140"/>
              <a:gd name="connsiteY98" fmla="*/ 1044020 h 1146608"/>
              <a:gd name="connsiteX99" fmla="*/ 726549 w 1145140"/>
              <a:gd name="connsiteY99" fmla="*/ 1003704 h 1146608"/>
              <a:gd name="connsiteX100" fmla="*/ 622447 w 1145140"/>
              <a:gd name="connsiteY100" fmla="*/ 1046539 h 1146608"/>
              <a:gd name="connsiteX101" fmla="*/ 622447 w 1145140"/>
              <a:gd name="connsiteY101" fmla="*/ 1104133 h 1146608"/>
              <a:gd name="connsiteX102" fmla="*/ 579942 w 1145140"/>
              <a:gd name="connsiteY102" fmla="*/ 1146608 h 1146608"/>
              <a:gd name="connsiteX103" fmla="*/ 444862 w 1145140"/>
              <a:gd name="connsiteY103" fmla="*/ 1146608 h 1146608"/>
              <a:gd name="connsiteX104" fmla="*/ 402357 w 1145140"/>
              <a:gd name="connsiteY104" fmla="*/ 1104133 h 1146608"/>
              <a:gd name="connsiteX105" fmla="*/ 402357 w 1145140"/>
              <a:gd name="connsiteY105" fmla="*/ 1046539 h 1146608"/>
              <a:gd name="connsiteX106" fmla="*/ 298616 w 1145140"/>
              <a:gd name="connsiteY106" fmla="*/ 1003344 h 1146608"/>
              <a:gd name="connsiteX107" fmla="*/ 257552 w 1145140"/>
              <a:gd name="connsiteY107" fmla="*/ 1044020 h 1146608"/>
              <a:gd name="connsiteX108" fmla="*/ 197756 w 1145140"/>
              <a:gd name="connsiteY108" fmla="*/ 1044020 h 1146608"/>
              <a:gd name="connsiteX109" fmla="*/ 101940 w 1145140"/>
              <a:gd name="connsiteY109" fmla="*/ 948271 h 1146608"/>
              <a:gd name="connsiteX110" fmla="*/ 101940 w 1145140"/>
              <a:gd name="connsiteY110" fmla="*/ 888517 h 1146608"/>
              <a:gd name="connsiteX111" fmla="*/ 143004 w 1145140"/>
              <a:gd name="connsiteY111" fmla="*/ 847842 h 1146608"/>
              <a:gd name="connsiteX112" fmla="*/ 99779 w 1145140"/>
              <a:gd name="connsiteY112" fmla="*/ 743813 h 1146608"/>
              <a:gd name="connsiteX113" fmla="*/ 42145 w 1145140"/>
              <a:gd name="connsiteY113" fmla="*/ 743813 h 1146608"/>
              <a:gd name="connsiteX114" fmla="*/ 0 w 1145140"/>
              <a:gd name="connsiteY114" fmla="*/ 701698 h 1146608"/>
              <a:gd name="connsiteX115" fmla="*/ 0 w 1145140"/>
              <a:gd name="connsiteY115" fmla="*/ 565993 h 1146608"/>
              <a:gd name="connsiteX116" fmla="*/ 42145 w 1145140"/>
              <a:gd name="connsiteY116" fmla="*/ 523878 h 1146608"/>
              <a:gd name="connsiteX117" fmla="*/ 99779 w 1145140"/>
              <a:gd name="connsiteY117" fmla="*/ 523878 h 1146608"/>
              <a:gd name="connsiteX118" fmla="*/ 142644 w 1145140"/>
              <a:gd name="connsiteY118" fmla="*/ 419849 h 1146608"/>
              <a:gd name="connsiteX119" fmla="*/ 101940 w 1145140"/>
              <a:gd name="connsiteY119" fmla="*/ 379174 h 1146608"/>
              <a:gd name="connsiteX120" fmla="*/ 101940 w 1145140"/>
              <a:gd name="connsiteY120" fmla="*/ 319421 h 1146608"/>
              <a:gd name="connsiteX121" fmla="*/ 197756 w 1145140"/>
              <a:gd name="connsiteY121" fmla="*/ 223671 h 1146608"/>
              <a:gd name="connsiteX122" fmla="*/ 257552 w 1145140"/>
              <a:gd name="connsiteY122" fmla="*/ 223671 h 1146608"/>
              <a:gd name="connsiteX123" fmla="*/ 298256 w 1145140"/>
              <a:gd name="connsiteY123" fmla="*/ 264347 h 1146608"/>
              <a:gd name="connsiteX124" fmla="*/ 402357 w 1145140"/>
              <a:gd name="connsiteY124" fmla="*/ 220792 h 1146608"/>
              <a:gd name="connsiteX125" fmla="*/ 402357 w 1145140"/>
              <a:gd name="connsiteY125" fmla="*/ 163918 h 1146608"/>
              <a:gd name="connsiteX126" fmla="*/ 444862 w 1145140"/>
              <a:gd name="connsiteY126" fmla="*/ 121443 h 1146608"/>
              <a:gd name="connsiteX127" fmla="*/ 941862 w 1145140"/>
              <a:gd name="connsiteY127" fmla="*/ 44823 h 1146608"/>
              <a:gd name="connsiteX128" fmla="*/ 925668 w 1145140"/>
              <a:gd name="connsiteY128" fmla="*/ 52380 h 1146608"/>
              <a:gd name="connsiteX129" fmla="*/ 782805 w 1145140"/>
              <a:gd name="connsiteY129" fmla="*/ 194883 h 1146608"/>
              <a:gd name="connsiteX130" fmla="*/ 782805 w 1145140"/>
              <a:gd name="connsiteY130" fmla="*/ 330548 h 1146608"/>
              <a:gd name="connsiteX131" fmla="*/ 845780 w 1145140"/>
              <a:gd name="connsiteY131" fmla="*/ 267574 h 1146608"/>
              <a:gd name="connsiteX132" fmla="*/ 968131 w 1145140"/>
              <a:gd name="connsiteY132" fmla="*/ 145222 h 1146608"/>
              <a:gd name="connsiteX133" fmla="*/ 968131 w 1145140"/>
              <a:gd name="connsiteY133" fmla="*/ 70013 h 1146608"/>
              <a:gd name="connsiteX134" fmla="*/ 952657 w 1145140"/>
              <a:gd name="connsiteY134" fmla="*/ 46982 h 1146608"/>
              <a:gd name="connsiteX135" fmla="*/ 941862 w 1145140"/>
              <a:gd name="connsiteY135" fmla="*/ 44823 h 1146608"/>
              <a:gd name="connsiteX136" fmla="*/ 929672 w 1145140"/>
              <a:gd name="connsiteY136" fmla="*/ 1280 h 1146608"/>
              <a:gd name="connsiteX137" fmla="*/ 969930 w 1145140"/>
              <a:gd name="connsiteY137" fmla="*/ 5598 h 1146608"/>
              <a:gd name="connsiteX138" fmla="*/ 1012753 w 1145140"/>
              <a:gd name="connsiteY138" fmla="*/ 69653 h 1146608"/>
              <a:gd name="connsiteX139" fmla="*/ 1013113 w 1145140"/>
              <a:gd name="connsiteY139" fmla="*/ 132268 h 1146608"/>
              <a:gd name="connsiteX140" fmla="*/ 1075368 w 1145140"/>
              <a:gd name="connsiteY140" fmla="*/ 132268 h 1146608"/>
              <a:gd name="connsiteX141" fmla="*/ 1139783 w 1145140"/>
              <a:gd name="connsiteY141" fmla="*/ 175450 h 1146608"/>
              <a:gd name="connsiteX142" fmla="*/ 1124669 w 1145140"/>
              <a:gd name="connsiteY142" fmla="*/ 251380 h 1146608"/>
              <a:gd name="connsiteX143" fmla="*/ 975328 w 1145140"/>
              <a:gd name="connsiteY143" fmla="*/ 400720 h 1146608"/>
              <a:gd name="connsiteX144" fmla="*/ 959854 w 1145140"/>
              <a:gd name="connsiteY144" fmla="*/ 407198 h 1146608"/>
              <a:gd name="connsiteX145" fmla="*/ 769490 w 1145140"/>
              <a:gd name="connsiteY145" fmla="*/ 407198 h 1146608"/>
              <a:gd name="connsiteX146" fmla="*/ 745380 w 1145140"/>
              <a:gd name="connsiteY146" fmla="*/ 431308 h 1146608"/>
              <a:gd name="connsiteX147" fmla="*/ 819870 w 1145140"/>
              <a:gd name="connsiteY147" fmla="*/ 610516 h 1146608"/>
              <a:gd name="connsiteX148" fmla="*/ 845780 w 1145140"/>
              <a:gd name="connsiteY148" fmla="*/ 610516 h 1146608"/>
              <a:gd name="connsiteX149" fmla="*/ 868451 w 1145140"/>
              <a:gd name="connsiteY149" fmla="*/ 633188 h 1146608"/>
              <a:gd name="connsiteX150" fmla="*/ 845780 w 1145140"/>
              <a:gd name="connsiteY150" fmla="*/ 655499 h 1146608"/>
              <a:gd name="connsiteX151" fmla="*/ 819870 w 1145140"/>
              <a:gd name="connsiteY151" fmla="*/ 655499 h 1146608"/>
              <a:gd name="connsiteX152" fmla="*/ 730266 w 1145140"/>
              <a:gd name="connsiteY152" fmla="*/ 851261 h 1146608"/>
              <a:gd name="connsiteX153" fmla="*/ 534144 w 1145140"/>
              <a:gd name="connsiteY153" fmla="*/ 941225 h 1146608"/>
              <a:gd name="connsiteX154" fmla="*/ 534144 w 1145140"/>
              <a:gd name="connsiteY154" fmla="*/ 967134 h 1146608"/>
              <a:gd name="connsiteX155" fmla="*/ 511833 w 1145140"/>
              <a:gd name="connsiteY155" fmla="*/ 989445 h 1146608"/>
              <a:gd name="connsiteX156" fmla="*/ 489882 w 1145140"/>
              <a:gd name="connsiteY156" fmla="*/ 967134 h 1146608"/>
              <a:gd name="connsiteX157" fmla="*/ 489882 w 1145140"/>
              <a:gd name="connsiteY157" fmla="*/ 941225 h 1146608"/>
              <a:gd name="connsiteX158" fmla="*/ 293760 w 1145140"/>
              <a:gd name="connsiteY158" fmla="*/ 851261 h 1146608"/>
              <a:gd name="connsiteX159" fmla="*/ 204515 w 1145140"/>
              <a:gd name="connsiteY159" fmla="*/ 655499 h 1146608"/>
              <a:gd name="connsiteX160" fmla="*/ 178246 w 1145140"/>
              <a:gd name="connsiteY160" fmla="*/ 655499 h 1146608"/>
              <a:gd name="connsiteX161" fmla="*/ 155575 w 1145140"/>
              <a:gd name="connsiteY161" fmla="*/ 633188 h 1146608"/>
              <a:gd name="connsiteX162" fmla="*/ 178246 w 1145140"/>
              <a:gd name="connsiteY162" fmla="*/ 610516 h 1146608"/>
              <a:gd name="connsiteX163" fmla="*/ 204515 w 1145140"/>
              <a:gd name="connsiteY163" fmla="*/ 610516 h 1146608"/>
              <a:gd name="connsiteX164" fmla="*/ 233304 w 1145140"/>
              <a:gd name="connsiteY164" fmla="*/ 500760 h 1146608"/>
              <a:gd name="connsiteX165" fmla="*/ 263172 w 1145140"/>
              <a:gd name="connsiteY165" fmla="*/ 489965 h 1146608"/>
              <a:gd name="connsiteX166" fmla="*/ 273608 w 1145140"/>
              <a:gd name="connsiteY166" fmla="*/ 519833 h 1146608"/>
              <a:gd name="connsiteX167" fmla="*/ 249137 w 1145140"/>
              <a:gd name="connsiteY167" fmla="*/ 610516 h 1146608"/>
              <a:gd name="connsiteX168" fmla="*/ 269289 w 1145140"/>
              <a:gd name="connsiteY168" fmla="*/ 610516 h 1146608"/>
              <a:gd name="connsiteX169" fmla="*/ 291601 w 1145140"/>
              <a:gd name="connsiteY169" fmla="*/ 633188 h 1146608"/>
              <a:gd name="connsiteX170" fmla="*/ 269289 w 1145140"/>
              <a:gd name="connsiteY170" fmla="*/ 655499 h 1146608"/>
              <a:gd name="connsiteX171" fmla="*/ 249497 w 1145140"/>
              <a:gd name="connsiteY171" fmla="*/ 655499 h 1146608"/>
              <a:gd name="connsiteX172" fmla="*/ 325787 w 1145140"/>
              <a:gd name="connsiteY172" fmla="*/ 819593 h 1146608"/>
              <a:gd name="connsiteX173" fmla="*/ 489882 w 1145140"/>
              <a:gd name="connsiteY173" fmla="*/ 895883 h 1146608"/>
              <a:gd name="connsiteX174" fmla="*/ 489882 w 1145140"/>
              <a:gd name="connsiteY174" fmla="*/ 876091 h 1146608"/>
              <a:gd name="connsiteX175" fmla="*/ 511833 w 1145140"/>
              <a:gd name="connsiteY175" fmla="*/ 853780 h 1146608"/>
              <a:gd name="connsiteX176" fmla="*/ 534144 w 1145140"/>
              <a:gd name="connsiteY176" fmla="*/ 876091 h 1146608"/>
              <a:gd name="connsiteX177" fmla="*/ 534144 w 1145140"/>
              <a:gd name="connsiteY177" fmla="*/ 895883 h 1146608"/>
              <a:gd name="connsiteX178" fmla="*/ 698599 w 1145140"/>
              <a:gd name="connsiteY178" fmla="*/ 819593 h 1146608"/>
              <a:gd name="connsiteX179" fmla="*/ 774888 w 1145140"/>
              <a:gd name="connsiteY179" fmla="*/ 655499 h 1146608"/>
              <a:gd name="connsiteX180" fmla="*/ 755096 w 1145140"/>
              <a:gd name="connsiteY180" fmla="*/ 655499 h 1146608"/>
              <a:gd name="connsiteX181" fmla="*/ 732785 w 1145140"/>
              <a:gd name="connsiteY181" fmla="*/ 633188 h 1146608"/>
              <a:gd name="connsiteX182" fmla="*/ 755096 w 1145140"/>
              <a:gd name="connsiteY182" fmla="*/ 610516 h 1146608"/>
              <a:gd name="connsiteX183" fmla="*/ 774888 w 1145140"/>
              <a:gd name="connsiteY183" fmla="*/ 610516 h 1146608"/>
              <a:gd name="connsiteX184" fmla="*/ 713713 w 1145140"/>
              <a:gd name="connsiteY184" fmla="*/ 462975 h 1146608"/>
              <a:gd name="connsiteX185" fmla="*/ 650018 w 1145140"/>
              <a:gd name="connsiteY185" fmla="*/ 526670 h 1146608"/>
              <a:gd name="connsiteX186" fmla="*/ 686364 w 1145140"/>
              <a:gd name="connsiteY186" fmla="*/ 633188 h 1146608"/>
              <a:gd name="connsiteX187" fmla="*/ 511833 w 1145140"/>
              <a:gd name="connsiteY187" fmla="*/ 807358 h 1146608"/>
              <a:gd name="connsiteX188" fmla="*/ 337662 w 1145140"/>
              <a:gd name="connsiteY188" fmla="*/ 633188 h 1146608"/>
              <a:gd name="connsiteX189" fmla="*/ 511833 w 1145140"/>
              <a:gd name="connsiteY189" fmla="*/ 458657 h 1146608"/>
              <a:gd name="connsiteX190" fmla="*/ 618351 w 1145140"/>
              <a:gd name="connsiteY190" fmla="*/ 495003 h 1146608"/>
              <a:gd name="connsiteX191" fmla="*/ 682045 w 1145140"/>
              <a:gd name="connsiteY191" fmla="*/ 431308 h 1146608"/>
              <a:gd name="connsiteX192" fmla="*/ 534144 w 1145140"/>
              <a:gd name="connsiteY192" fmla="*/ 370133 h 1146608"/>
              <a:gd name="connsiteX193" fmla="*/ 534144 w 1145140"/>
              <a:gd name="connsiteY193" fmla="*/ 389925 h 1146608"/>
              <a:gd name="connsiteX194" fmla="*/ 511833 w 1145140"/>
              <a:gd name="connsiteY194" fmla="*/ 412236 h 1146608"/>
              <a:gd name="connsiteX195" fmla="*/ 489882 w 1145140"/>
              <a:gd name="connsiteY195" fmla="*/ 389925 h 1146608"/>
              <a:gd name="connsiteX196" fmla="*/ 489882 w 1145140"/>
              <a:gd name="connsiteY196" fmla="*/ 370133 h 1146608"/>
              <a:gd name="connsiteX197" fmla="*/ 395239 w 1145140"/>
              <a:gd name="connsiteY197" fmla="*/ 396042 h 1146608"/>
              <a:gd name="connsiteX198" fmla="*/ 365371 w 1145140"/>
              <a:gd name="connsiteY198" fmla="*/ 385966 h 1146608"/>
              <a:gd name="connsiteX199" fmla="*/ 375447 w 1145140"/>
              <a:gd name="connsiteY199" fmla="*/ 356098 h 1146608"/>
              <a:gd name="connsiteX200" fmla="*/ 489882 w 1145140"/>
              <a:gd name="connsiteY200" fmla="*/ 325151 h 1146608"/>
              <a:gd name="connsiteX201" fmla="*/ 489882 w 1145140"/>
              <a:gd name="connsiteY201" fmla="*/ 298881 h 1146608"/>
              <a:gd name="connsiteX202" fmla="*/ 511833 w 1145140"/>
              <a:gd name="connsiteY202" fmla="*/ 276570 h 1146608"/>
              <a:gd name="connsiteX203" fmla="*/ 534144 w 1145140"/>
              <a:gd name="connsiteY203" fmla="*/ 298881 h 1146608"/>
              <a:gd name="connsiteX204" fmla="*/ 534144 w 1145140"/>
              <a:gd name="connsiteY204" fmla="*/ 325151 h 1146608"/>
              <a:gd name="connsiteX205" fmla="*/ 713713 w 1145140"/>
              <a:gd name="connsiteY205" fmla="*/ 399641 h 1146608"/>
              <a:gd name="connsiteX206" fmla="*/ 738183 w 1145140"/>
              <a:gd name="connsiteY206" fmla="*/ 375530 h 1146608"/>
              <a:gd name="connsiteX207" fmla="*/ 738183 w 1145140"/>
              <a:gd name="connsiteY207" fmla="*/ 185526 h 1146608"/>
              <a:gd name="connsiteX208" fmla="*/ 744660 w 1145140"/>
              <a:gd name="connsiteY208" fmla="*/ 169693 h 1146608"/>
              <a:gd name="connsiteX209" fmla="*/ 894001 w 1145140"/>
              <a:gd name="connsiteY209" fmla="*/ 20712 h 1146608"/>
              <a:gd name="connsiteX210" fmla="*/ 929672 w 1145140"/>
              <a:gd name="connsiteY210" fmla="*/ 1280 h 11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145140" h="1146608">
                <a:moveTo>
                  <a:pt x="509588" y="613568"/>
                </a:moveTo>
                <a:cubicBezTo>
                  <a:pt x="515324" y="613568"/>
                  <a:pt x="521059" y="615702"/>
                  <a:pt x="525002" y="619969"/>
                </a:cubicBezTo>
                <a:cubicBezTo>
                  <a:pt x="529304" y="624236"/>
                  <a:pt x="531455" y="629926"/>
                  <a:pt x="531455" y="635615"/>
                </a:cubicBezTo>
                <a:cubicBezTo>
                  <a:pt x="531455" y="641661"/>
                  <a:pt x="529304" y="646995"/>
                  <a:pt x="525002" y="651262"/>
                </a:cubicBezTo>
                <a:cubicBezTo>
                  <a:pt x="521059" y="655173"/>
                  <a:pt x="515324" y="657663"/>
                  <a:pt x="509588" y="657663"/>
                </a:cubicBezTo>
                <a:cubicBezTo>
                  <a:pt x="503494" y="657663"/>
                  <a:pt x="497759" y="655173"/>
                  <a:pt x="493816" y="651262"/>
                </a:cubicBezTo>
                <a:cubicBezTo>
                  <a:pt x="489873" y="646995"/>
                  <a:pt x="487363" y="641661"/>
                  <a:pt x="487363" y="635615"/>
                </a:cubicBezTo>
                <a:cubicBezTo>
                  <a:pt x="487363" y="629926"/>
                  <a:pt x="489873" y="624236"/>
                  <a:pt x="493816" y="619969"/>
                </a:cubicBezTo>
                <a:cubicBezTo>
                  <a:pt x="497759" y="615702"/>
                  <a:pt x="503494" y="613568"/>
                  <a:pt x="509588" y="613568"/>
                </a:cubicBezTo>
                <a:close/>
                <a:moveTo>
                  <a:pt x="511833" y="503279"/>
                </a:moveTo>
                <a:cubicBezTo>
                  <a:pt x="440581" y="503279"/>
                  <a:pt x="382644" y="561576"/>
                  <a:pt x="382644" y="633188"/>
                </a:cubicBezTo>
                <a:cubicBezTo>
                  <a:pt x="382644" y="704439"/>
                  <a:pt x="440581" y="763096"/>
                  <a:pt x="511833" y="763096"/>
                </a:cubicBezTo>
                <a:cubicBezTo>
                  <a:pt x="583445" y="763096"/>
                  <a:pt x="641741" y="704439"/>
                  <a:pt x="641741" y="633188"/>
                </a:cubicBezTo>
                <a:cubicBezTo>
                  <a:pt x="641741" y="605478"/>
                  <a:pt x="632745" y="579929"/>
                  <a:pt x="617991" y="558697"/>
                </a:cubicBezTo>
                <a:lnTo>
                  <a:pt x="578407" y="598281"/>
                </a:lnTo>
                <a:cubicBezTo>
                  <a:pt x="574088" y="602600"/>
                  <a:pt x="568331" y="604759"/>
                  <a:pt x="562573" y="604759"/>
                </a:cubicBezTo>
                <a:cubicBezTo>
                  <a:pt x="556815" y="604759"/>
                  <a:pt x="551417" y="602600"/>
                  <a:pt x="546739" y="598281"/>
                </a:cubicBezTo>
                <a:cubicBezTo>
                  <a:pt x="538103" y="589645"/>
                  <a:pt x="538103" y="575251"/>
                  <a:pt x="546739" y="566614"/>
                </a:cubicBezTo>
                <a:lnTo>
                  <a:pt x="586683" y="527030"/>
                </a:lnTo>
                <a:cubicBezTo>
                  <a:pt x="565452" y="512276"/>
                  <a:pt x="539542" y="503279"/>
                  <a:pt x="511833" y="503279"/>
                </a:cubicBezTo>
                <a:close/>
                <a:moveTo>
                  <a:pt x="310177" y="407770"/>
                </a:moveTo>
                <a:cubicBezTo>
                  <a:pt x="315924" y="407770"/>
                  <a:pt x="321672" y="409934"/>
                  <a:pt x="325982" y="414264"/>
                </a:cubicBezTo>
                <a:cubicBezTo>
                  <a:pt x="334604" y="423284"/>
                  <a:pt x="334604" y="437355"/>
                  <a:pt x="325982" y="446014"/>
                </a:cubicBezTo>
                <a:lnTo>
                  <a:pt x="325982" y="446375"/>
                </a:lnTo>
                <a:cubicBezTo>
                  <a:pt x="321672" y="450704"/>
                  <a:pt x="315565" y="452869"/>
                  <a:pt x="310177" y="452869"/>
                </a:cubicBezTo>
                <a:cubicBezTo>
                  <a:pt x="304429" y="452869"/>
                  <a:pt x="298682" y="450704"/>
                  <a:pt x="294012" y="446375"/>
                </a:cubicBezTo>
                <a:cubicBezTo>
                  <a:pt x="285750" y="437716"/>
                  <a:pt x="285750" y="423284"/>
                  <a:pt x="294012" y="414625"/>
                </a:cubicBezTo>
                <a:lnTo>
                  <a:pt x="294371" y="414264"/>
                </a:lnTo>
                <a:cubicBezTo>
                  <a:pt x="298682" y="409934"/>
                  <a:pt x="304429" y="407770"/>
                  <a:pt x="310177" y="407770"/>
                </a:cubicBezTo>
                <a:close/>
                <a:moveTo>
                  <a:pt x="999799" y="176890"/>
                </a:moveTo>
                <a:lnTo>
                  <a:pt x="877447" y="299241"/>
                </a:lnTo>
                <a:lnTo>
                  <a:pt x="814472" y="362216"/>
                </a:lnTo>
                <a:lnTo>
                  <a:pt x="950498" y="362216"/>
                </a:lnTo>
                <a:lnTo>
                  <a:pt x="1093001" y="219713"/>
                </a:lnTo>
                <a:cubicBezTo>
                  <a:pt x="1103797" y="208917"/>
                  <a:pt x="1099839" y="195962"/>
                  <a:pt x="1098039" y="192364"/>
                </a:cubicBezTo>
                <a:cubicBezTo>
                  <a:pt x="1096960" y="188765"/>
                  <a:pt x="1090842" y="176890"/>
                  <a:pt x="1075368" y="176890"/>
                </a:cubicBezTo>
                <a:close/>
                <a:moveTo>
                  <a:pt x="444862" y="121443"/>
                </a:moveTo>
                <a:lnTo>
                  <a:pt x="579942" y="121443"/>
                </a:lnTo>
                <a:cubicBezTo>
                  <a:pt x="603356" y="121443"/>
                  <a:pt x="622447" y="140521"/>
                  <a:pt x="622447" y="163918"/>
                </a:cubicBezTo>
                <a:lnTo>
                  <a:pt x="622447" y="220792"/>
                </a:lnTo>
                <a:cubicBezTo>
                  <a:pt x="633614" y="223671"/>
                  <a:pt x="644781" y="227271"/>
                  <a:pt x="655947" y="230870"/>
                </a:cubicBezTo>
                <a:cubicBezTo>
                  <a:pt x="667474" y="235190"/>
                  <a:pt x="673598" y="247789"/>
                  <a:pt x="669275" y="259667"/>
                </a:cubicBezTo>
                <a:cubicBezTo>
                  <a:pt x="665313" y="271186"/>
                  <a:pt x="652345" y="277305"/>
                  <a:pt x="640818" y="273346"/>
                </a:cubicBezTo>
                <a:cubicBezTo>
                  <a:pt x="630372" y="269386"/>
                  <a:pt x="619926" y="266147"/>
                  <a:pt x="609120" y="263627"/>
                </a:cubicBezTo>
                <a:cubicBezTo>
                  <a:pt x="590749" y="258587"/>
                  <a:pt x="577421" y="241669"/>
                  <a:pt x="577421" y="222591"/>
                </a:cubicBezTo>
                <a:lnTo>
                  <a:pt x="577421" y="166438"/>
                </a:lnTo>
                <a:lnTo>
                  <a:pt x="447384" y="166438"/>
                </a:lnTo>
                <a:lnTo>
                  <a:pt x="447384" y="222591"/>
                </a:lnTo>
                <a:cubicBezTo>
                  <a:pt x="447384" y="242029"/>
                  <a:pt x="434416" y="258587"/>
                  <a:pt x="415685" y="263627"/>
                </a:cubicBezTo>
                <a:cubicBezTo>
                  <a:pt x="381825" y="272266"/>
                  <a:pt x="349406" y="285944"/>
                  <a:pt x="319148" y="303942"/>
                </a:cubicBezTo>
                <a:cubicBezTo>
                  <a:pt x="302578" y="313301"/>
                  <a:pt x="281686" y="310782"/>
                  <a:pt x="267998" y="297103"/>
                </a:cubicBezTo>
                <a:lnTo>
                  <a:pt x="228014" y="257148"/>
                </a:lnTo>
                <a:lnTo>
                  <a:pt x="135440" y="349297"/>
                </a:lnTo>
                <a:lnTo>
                  <a:pt x="175783" y="389613"/>
                </a:lnTo>
                <a:cubicBezTo>
                  <a:pt x="189472" y="402931"/>
                  <a:pt x="191993" y="424169"/>
                  <a:pt x="182627" y="440727"/>
                </a:cubicBezTo>
                <a:cubicBezTo>
                  <a:pt x="164617" y="470964"/>
                  <a:pt x="151289" y="503360"/>
                  <a:pt x="142644" y="537196"/>
                </a:cubicBezTo>
                <a:cubicBezTo>
                  <a:pt x="137601" y="555914"/>
                  <a:pt x="121031" y="568513"/>
                  <a:pt x="101580" y="568513"/>
                </a:cubicBezTo>
                <a:lnTo>
                  <a:pt x="44666" y="568513"/>
                </a:lnTo>
                <a:lnTo>
                  <a:pt x="44666" y="699178"/>
                </a:lnTo>
                <a:lnTo>
                  <a:pt x="101580" y="699178"/>
                </a:lnTo>
                <a:cubicBezTo>
                  <a:pt x="121031" y="699178"/>
                  <a:pt x="137961" y="712137"/>
                  <a:pt x="142644" y="730495"/>
                </a:cubicBezTo>
                <a:cubicBezTo>
                  <a:pt x="151289" y="764331"/>
                  <a:pt x="164977" y="796727"/>
                  <a:pt x="182627" y="826964"/>
                </a:cubicBezTo>
                <a:cubicBezTo>
                  <a:pt x="191993" y="843522"/>
                  <a:pt x="189832" y="864400"/>
                  <a:pt x="175783" y="878078"/>
                </a:cubicBezTo>
                <a:lnTo>
                  <a:pt x="135440" y="918394"/>
                </a:lnTo>
                <a:lnTo>
                  <a:pt x="228014" y="1010903"/>
                </a:lnTo>
                <a:lnTo>
                  <a:pt x="268358" y="970228"/>
                </a:lnTo>
                <a:cubicBezTo>
                  <a:pt x="282046" y="956910"/>
                  <a:pt x="302938" y="954030"/>
                  <a:pt x="319508" y="963749"/>
                </a:cubicBezTo>
                <a:cubicBezTo>
                  <a:pt x="349406" y="981387"/>
                  <a:pt x="382185" y="994705"/>
                  <a:pt x="415685" y="1003704"/>
                </a:cubicBezTo>
                <a:cubicBezTo>
                  <a:pt x="434416" y="1008744"/>
                  <a:pt x="447384" y="1025302"/>
                  <a:pt x="447384" y="1044380"/>
                </a:cubicBezTo>
                <a:lnTo>
                  <a:pt x="447384" y="1101613"/>
                </a:lnTo>
                <a:lnTo>
                  <a:pt x="577781" y="1101613"/>
                </a:lnTo>
                <a:lnTo>
                  <a:pt x="577781" y="1044740"/>
                </a:lnTo>
                <a:cubicBezTo>
                  <a:pt x="577781" y="1025662"/>
                  <a:pt x="590749" y="1008744"/>
                  <a:pt x="609120" y="1003704"/>
                </a:cubicBezTo>
                <a:cubicBezTo>
                  <a:pt x="642980" y="995065"/>
                  <a:pt x="675399" y="981387"/>
                  <a:pt x="705657" y="964109"/>
                </a:cubicBezTo>
                <a:cubicBezTo>
                  <a:pt x="722226" y="954390"/>
                  <a:pt x="743119" y="956910"/>
                  <a:pt x="756807" y="970588"/>
                </a:cubicBezTo>
                <a:lnTo>
                  <a:pt x="797150" y="1010903"/>
                </a:lnTo>
                <a:lnTo>
                  <a:pt x="889365" y="918394"/>
                </a:lnTo>
                <a:lnTo>
                  <a:pt x="849381" y="878438"/>
                </a:lnTo>
                <a:cubicBezTo>
                  <a:pt x="835693" y="864760"/>
                  <a:pt x="833172" y="843882"/>
                  <a:pt x="842897" y="827324"/>
                </a:cubicBezTo>
                <a:cubicBezTo>
                  <a:pt x="860548" y="797087"/>
                  <a:pt x="873876" y="764691"/>
                  <a:pt x="882881" y="730495"/>
                </a:cubicBezTo>
                <a:cubicBezTo>
                  <a:pt x="887564" y="712137"/>
                  <a:pt x="904494" y="699178"/>
                  <a:pt x="923945" y="699178"/>
                </a:cubicBezTo>
                <a:lnTo>
                  <a:pt x="980138" y="699178"/>
                </a:lnTo>
                <a:lnTo>
                  <a:pt x="980138" y="568513"/>
                </a:lnTo>
                <a:lnTo>
                  <a:pt x="923945" y="568513"/>
                </a:lnTo>
                <a:cubicBezTo>
                  <a:pt x="904494" y="568513"/>
                  <a:pt x="887924" y="555914"/>
                  <a:pt x="882881" y="537196"/>
                </a:cubicBezTo>
                <a:cubicBezTo>
                  <a:pt x="879999" y="526037"/>
                  <a:pt x="876757" y="515239"/>
                  <a:pt x="873155" y="504800"/>
                </a:cubicBezTo>
                <a:cubicBezTo>
                  <a:pt x="868833" y="493281"/>
                  <a:pt x="874956" y="480323"/>
                  <a:pt x="886483" y="476363"/>
                </a:cubicBezTo>
                <a:cubicBezTo>
                  <a:pt x="898370" y="472043"/>
                  <a:pt x="910978" y="478163"/>
                  <a:pt x="915300" y="489681"/>
                </a:cubicBezTo>
                <a:cubicBezTo>
                  <a:pt x="919263" y="500840"/>
                  <a:pt x="922865" y="512359"/>
                  <a:pt x="925746" y="523878"/>
                </a:cubicBezTo>
                <a:lnTo>
                  <a:pt x="982660" y="523878"/>
                </a:lnTo>
                <a:cubicBezTo>
                  <a:pt x="1006074" y="523878"/>
                  <a:pt x="1025165" y="542955"/>
                  <a:pt x="1025165" y="565993"/>
                </a:cubicBezTo>
                <a:lnTo>
                  <a:pt x="1025165" y="701698"/>
                </a:lnTo>
                <a:cubicBezTo>
                  <a:pt x="1025165" y="724736"/>
                  <a:pt x="1006074" y="743813"/>
                  <a:pt x="982660" y="743813"/>
                </a:cubicBezTo>
                <a:lnTo>
                  <a:pt x="925746" y="743813"/>
                </a:lnTo>
                <a:cubicBezTo>
                  <a:pt x="916021" y="780529"/>
                  <a:pt x="901252" y="815445"/>
                  <a:pt x="882521" y="848202"/>
                </a:cubicBezTo>
                <a:lnTo>
                  <a:pt x="922865" y="888517"/>
                </a:lnTo>
                <a:cubicBezTo>
                  <a:pt x="939074" y="905075"/>
                  <a:pt x="939074" y="931712"/>
                  <a:pt x="922865" y="948271"/>
                </a:cubicBezTo>
                <a:lnTo>
                  <a:pt x="827048" y="1044020"/>
                </a:lnTo>
                <a:cubicBezTo>
                  <a:pt x="810478" y="1060578"/>
                  <a:pt x="783462" y="1060578"/>
                  <a:pt x="766893" y="1044020"/>
                </a:cubicBezTo>
                <a:lnTo>
                  <a:pt x="726549" y="1003704"/>
                </a:lnTo>
                <a:cubicBezTo>
                  <a:pt x="693770" y="1022422"/>
                  <a:pt x="658829" y="1036821"/>
                  <a:pt x="622447" y="1046539"/>
                </a:cubicBezTo>
                <a:lnTo>
                  <a:pt x="622447" y="1104133"/>
                </a:lnTo>
                <a:cubicBezTo>
                  <a:pt x="622447" y="1127530"/>
                  <a:pt x="603356" y="1146608"/>
                  <a:pt x="579942" y="1146608"/>
                </a:cubicBezTo>
                <a:lnTo>
                  <a:pt x="444862" y="1146608"/>
                </a:lnTo>
                <a:cubicBezTo>
                  <a:pt x="421448" y="1146608"/>
                  <a:pt x="402357" y="1127530"/>
                  <a:pt x="402357" y="1104133"/>
                </a:cubicBezTo>
                <a:lnTo>
                  <a:pt x="402357" y="1046539"/>
                </a:lnTo>
                <a:cubicBezTo>
                  <a:pt x="365976" y="1036821"/>
                  <a:pt x="331035" y="1022422"/>
                  <a:pt x="298616" y="1003344"/>
                </a:cubicBezTo>
                <a:lnTo>
                  <a:pt x="257552" y="1044020"/>
                </a:lnTo>
                <a:cubicBezTo>
                  <a:pt x="241342" y="1060578"/>
                  <a:pt x="214326" y="1060578"/>
                  <a:pt x="197756" y="1044020"/>
                </a:cubicBezTo>
                <a:lnTo>
                  <a:pt x="101940" y="948271"/>
                </a:lnTo>
                <a:cubicBezTo>
                  <a:pt x="85730" y="931712"/>
                  <a:pt x="85730" y="905075"/>
                  <a:pt x="101940" y="888517"/>
                </a:cubicBezTo>
                <a:lnTo>
                  <a:pt x="143004" y="847842"/>
                </a:lnTo>
                <a:cubicBezTo>
                  <a:pt x="123913" y="815085"/>
                  <a:pt x="109504" y="780169"/>
                  <a:pt x="99779" y="743813"/>
                </a:cubicBezTo>
                <a:lnTo>
                  <a:pt x="42145" y="743813"/>
                </a:lnTo>
                <a:cubicBezTo>
                  <a:pt x="19091" y="743813"/>
                  <a:pt x="0" y="724736"/>
                  <a:pt x="0" y="701698"/>
                </a:cubicBezTo>
                <a:lnTo>
                  <a:pt x="0" y="565993"/>
                </a:lnTo>
                <a:cubicBezTo>
                  <a:pt x="0" y="542955"/>
                  <a:pt x="19091" y="523878"/>
                  <a:pt x="42145" y="523878"/>
                </a:cubicBezTo>
                <a:lnTo>
                  <a:pt x="99779" y="523878"/>
                </a:lnTo>
                <a:cubicBezTo>
                  <a:pt x="109144" y="487522"/>
                  <a:pt x="123913" y="452606"/>
                  <a:pt x="142644" y="419849"/>
                </a:cubicBezTo>
                <a:lnTo>
                  <a:pt x="101940" y="379174"/>
                </a:lnTo>
                <a:cubicBezTo>
                  <a:pt x="85730" y="362616"/>
                  <a:pt x="85730" y="335979"/>
                  <a:pt x="101940" y="319421"/>
                </a:cubicBezTo>
                <a:lnTo>
                  <a:pt x="197756" y="223671"/>
                </a:lnTo>
                <a:cubicBezTo>
                  <a:pt x="214326" y="207113"/>
                  <a:pt x="241342" y="207113"/>
                  <a:pt x="257552" y="223671"/>
                </a:cubicBezTo>
                <a:lnTo>
                  <a:pt x="298256" y="264347"/>
                </a:lnTo>
                <a:cubicBezTo>
                  <a:pt x="331035" y="245269"/>
                  <a:pt x="365976" y="230511"/>
                  <a:pt x="402357" y="220792"/>
                </a:cubicBezTo>
                <a:lnTo>
                  <a:pt x="402357" y="163918"/>
                </a:lnTo>
                <a:cubicBezTo>
                  <a:pt x="402357" y="140521"/>
                  <a:pt x="421448" y="121443"/>
                  <a:pt x="444862" y="121443"/>
                </a:cubicBezTo>
                <a:close/>
                <a:moveTo>
                  <a:pt x="941862" y="44823"/>
                </a:moveTo>
                <a:cubicBezTo>
                  <a:pt x="936914" y="45003"/>
                  <a:pt x="931066" y="46802"/>
                  <a:pt x="925668" y="52380"/>
                </a:cubicBezTo>
                <a:lnTo>
                  <a:pt x="782805" y="194883"/>
                </a:lnTo>
                <a:lnTo>
                  <a:pt x="782805" y="330548"/>
                </a:lnTo>
                <a:lnTo>
                  <a:pt x="845780" y="267574"/>
                </a:lnTo>
                <a:lnTo>
                  <a:pt x="968131" y="145222"/>
                </a:lnTo>
                <a:lnTo>
                  <a:pt x="968131" y="70013"/>
                </a:lnTo>
                <a:cubicBezTo>
                  <a:pt x="968131" y="54539"/>
                  <a:pt x="956256" y="48421"/>
                  <a:pt x="952657" y="46982"/>
                </a:cubicBezTo>
                <a:cubicBezTo>
                  <a:pt x="950858" y="46082"/>
                  <a:pt x="946810" y="44643"/>
                  <a:pt x="941862" y="44823"/>
                </a:cubicBezTo>
                <a:close/>
                <a:moveTo>
                  <a:pt x="929672" y="1280"/>
                </a:moveTo>
                <a:cubicBezTo>
                  <a:pt x="942761" y="-1329"/>
                  <a:pt x="956616" y="21"/>
                  <a:pt x="969930" y="5598"/>
                </a:cubicBezTo>
                <a:cubicBezTo>
                  <a:pt x="996200" y="16394"/>
                  <a:pt x="1012753" y="41224"/>
                  <a:pt x="1012753" y="69653"/>
                </a:cubicBezTo>
                <a:lnTo>
                  <a:pt x="1013113" y="132268"/>
                </a:lnTo>
                <a:lnTo>
                  <a:pt x="1075368" y="132268"/>
                </a:lnTo>
                <a:cubicBezTo>
                  <a:pt x="1104157" y="132268"/>
                  <a:pt x="1128627" y="148821"/>
                  <a:pt x="1139783" y="175450"/>
                </a:cubicBezTo>
                <a:cubicBezTo>
                  <a:pt x="1150578" y="201720"/>
                  <a:pt x="1144821" y="230868"/>
                  <a:pt x="1124669" y="251380"/>
                </a:cubicBezTo>
                <a:lnTo>
                  <a:pt x="975328" y="400720"/>
                </a:lnTo>
                <a:cubicBezTo>
                  <a:pt x="971370" y="405039"/>
                  <a:pt x="965612" y="407198"/>
                  <a:pt x="959854" y="407198"/>
                </a:cubicBezTo>
                <a:lnTo>
                  <a:pt x="769490" y="407198"/>
                </a:lnTo>
                <a:lnTo>
                  <a:pt x="745380" y="431308"/>
                </a:lnTo>
                <a:cubicBezTo>
                  <a:pt x="789282" y="481688"/>
                  <a:pt x="814832" y="544303"/>
                  <a:pt x="819870" y="610516"/>
                </a:cubicBezTo>
                <a:lnTo>
                  <a:pt x="845780" y="610516"/>
                </a:lnTo>
                <a:cubicBezTo>
                  <a:pt x="858375" y="610516"/>
                  <a:pt x="868451" y="620593"/>
                  <a:pt x="868451" y="633188"/>
                </a:cubicBezTo>
                <a:cubicBezTo>
                  <a:pt x="868451" y="645423"/>
                  <a:pt x="858375" y="655499"/>
                  <a:pt x="845780" y="655499"/>
                </a:cubicBezTo>
                <a:lnTo>
                  <a:pt x="819870" y="655499"/>
                </a:lnTo>
                <a:cubicBezTo>
                  <a:pt x="814472" y="729629"/>
                  <a:pt x="783165" y="798362"/>
                  <a:pt x="730266" y="851261"/>
                </a:cubicBezTo>
                <a:cubicBezTo>
                  <a:pt x="677367" y="904519"/>
                  <a:pt x="608275" y="935827"/>
                  <a:pt x="534144" y="941225"/>
                </a:cubicBezTo>
                <a:lnTo>
                  <a:pt x="534144" y="967134"/>
                </a:lnTo>
                <a:cubicBezTo>
                  <a:pt x="534144" y="979369"/>
                  <a:pt x="524068" y="989445"/>
                  <a:pt x="511833" y="989445"/>
                </a:cubicBezTo>
                <a:cubicBezTo>
                  <a:pt x="499598" y="989445"/>
                  <a:pt x="489882" y="979369"/>
                  <a:pt x="489882" y="967134"/>
                </a:cubicBezTo>
                <a:lnTo>
                  <a:pt x="489882" y="941225"/>
                </a:lnTo>
                <a:cubicBezTo>
                  <a:pt x="416111" y="935827"/>
                  <a:pt x="347018" y="904519"/>
                  <a:pt x="293760" y="851261"/>
                </a:cubicBezTo>
                <a:cubicBezTo>
                  <a:pt x="240501" y="797642"/>
                  <a:pt x="209913" y="727830"/>
                  <a:pt x="204515" y="655499"/>
                </a:cubicBezTo>
                <a:lnTo>
                  <a:pt x="178246" y="655499"/>
                </a:lnTo>
                <a:cubicBezTo>
                  <a:pt x="166011" y="655499"/>
                  <a:pt x="155575" y="645423"/>
                  <a:pt x="155575" y="633188"/>
                </a:cubicBezTo>
                <a:cubicBezTo>
                  <a:pt x="155575" y="620593"/>
                  <a:pt x="166011" y="610516"/>
                  <a:pt x="178246" y="610516"/>
                </a:cubicBezTo>
                <a:lnTo>
                  <a:pt x="204515" y="610516"/>
                </a:lnTo>
                <a:cubicBezTo>
                  <a:pt x="207034" y="573451"/>
                  <a:pt x="216750" y="536026"/>
                  <a:pt x="233304" y="500760"/>
                </a:cubicBezTo>
                <a:cubicBezTo>
                  <a:pt x="238702" y="489605"/>
                  <a:pt x="252016" y="484927"/>
                  <a:pt x="263172" y="489965"/>
                </a:cubicBezTo>
                <a:cubicBezTo>
                  <a:pt x="274327" y="495362"/>
                  <a:pt x="279006" y="508677"/>
                  <a:pt x="273608" y="519833"/>
                </a:cubicBezTo>
                <a:cubicBezTo>
                  <a:pt x="259933" y="548981"/>
                  <a:pt x="252016" y="579569"/>
                  <a:pt x="249137" y="610516"/>
                </a:cubicBezTo>
                <a:lnTo>
                  <a:pt x="269289" y="610516"/>
                </a:lnTo>
                <a:cubicBezTo>
                  <a:pt x="281525" y="610516"/>
                  <a:pt x="291601" y="620593"/>
                  <a:pt x="291601" y="633188"/>
                </a:cubicBezTo>
                <a:cubicBezTo>
                  <a:pt x="291601" y="645423"/>
                  <a:pt x="281525" y="655499"/>
                  <a:pt x="269289" y="655499"/>
                </a:cubicBezTo>
                <a:lnTo>
                  <a:pt x="249497" y="655499"/>
                </a:lnTo>
                <a:cubicBezTo>
                  <a:pt x="254535" y="716315"/>
                  <a:pt x="280805" y="774611"/>
                  <a:pt x="325787" y="819593"/>
                </a:cubicBezTo>
                <a:cubicBezTo>
                  <a:pt x="371489" y="865655"/>
                  <a:pt x="429785" y="890845"/>
                  <a:pt x="489882" y="895883"/>
                </a:cubicBezTo>
                <a:lnTo>
                  <a:pt x="489882" y="876091"/>
                </a:lnTo>
                <a:cubicBezTo>
                  <a:pt x="489882" y="863856"/>
                  <a:pt x="499598" y="853780"/>
                  <a:pt x="511833" y="853780"/>
                </a:cubicBezTo>
                <a:cubicBezTo>
                  <a:pt x="524068" y="853780"/>
                  <a:pt x="534144" y="863856"/>
                  <a:pt x="534144" y="876091"/>
                </a:cubicBezTo>
                <a:lnTo>
                  <a:pt x="534144" y="895883"/>
                </a:lnTo>
                <a:cubicBezTo>
                  <a:pt x="594240" y="890845"/>
                  <a:pt x="652897" y="865655"/>
                  <a:pt x="698599" y="819593"/>
                </a:cubicBezTo>
                <a:cubicBezTo>
                  <a:pt x="744300" y="773892"/>
                  <a:pt x="769850" y="715235"/>
                  <a:pt x="774888" y="655499"/>
                </a:cubicBezTo>
                <a:lnTo>
                  <a:pt x="755096" y="655499"/>
                </a:lnTo>
                <a:cubicBezTo>
                  <a:pt x="742861" y="655499"/>
                  <a:pt x="732785" y="645423"/>
                  <a:pt x="732785" y="633188"/>
                </a:cubicBezTo>
                <a:cubicBezTo>
                  <a:pt x="732785" y="620593"/>
                  <a:pt x="742861" y="610516"/>
                  <a:pt x="755096" y="610516"/>
                </a:cubicBezTo>
                <a:lnTo>
                  <a:pt x="774888" y="610516"/>
                </a:lnTo>
                <a:cubicBezTo>
                  <a:pt x="770210" y="557618"/>
                  <a:pt x="750058" y="505798"/>
                  <a:pt x="713713" y="462975"/>
                </a:cubicBezTo>
                <a:lnTo>
                  <a:pt x="650018" y="526670"/>
                </a:lnTo>
                <a:cubicBezTo>
                  <a:pt x="672689" y="556178"/>
                  <a:pt x="686364" y="593243"/>
                  <a:pt x="686364" y="633188"/>
                </a:cubicBezTo>
                <a:cubicBezTo>
                  <a:pt x="686364" y="729269"/>
                  <a:pt x="608275" y="807358"/>
                  <a:pt x="511833" y="807358"/>
                </a:cubicBezTo>
                <a:cubicBezTo>
                  <a:pt x="416111" y="807358"/>
                  <a:pt x="337662" y="729269"/>
                  <a:pt x="337662" y="633188"/>
                </a:cubicBezTo>
                <a:cubicBezTo>
                  <a:pt x="337662" y="537106"/>
                  <a:pt x="416111" y="458657"/>
                  <a:pt x="511833" y="458657"/>
                </a:cubicBezTo>
                <a:cubicBezTo>
                  <a:pt x="552137" y="458657"/>
                  <a:pt x="588842" y="472332"/>
                  <a:pt x="618351" y="495003"/>
                </a:cubicBezTo>
                <a:lnTo>
                  <a:pt x="682045" y="431308"/>
                </a:lnTo>
                <a:cubicBezTo>
                  <a:pt x="639582" y="395322"/>
                  <a:pt x="587763" y="374451"/>
                  <a:pt x="534144" y="370133"/>
                </a:cubicBezTo>
                <a:lnTo>
                  <a:pt x="534144" y="389925"/>
                </a:lnTo>
                <a:cubicBezTo>
                  <a:pt x="534144" y="402160"/>
                  <a:pt x="524068" y="412236"/>
                  <a:pt x="511833" y="412236"/>
                </a:cubicBezTo>
                <a:cubicBezTo>
                  <a:pt x="499598" y="412236"/>
                  <a:pt x="489882" y="402160"/>
                  <a:pt x="489882" y="389925"/>
                </a:cubicBezTo>
                <a:lnTo>
                  <a:pt x="489882" y="370133"/>
                </a:lnTo>
                <a:cubicBezTo>
                  <a:pt x="457854" y="372652"/>
                  <a:pt x="425467" y="381288"/>
                  <a:pt x="395239" y="396042"/>
                </a:cubicBezTo>
                <a:cubicBezTo>
                  <a:pt x="384443" y="401800"/>
                  <a:pt x="370769" y="397122"/>
                  <a:pt x="365371" y="385966"/>
                </a:cubicBezTo>
                <a:cubicBezTo>
                  <a:pt x="359973" y="375171"/>
                  <a:pt x="364651" y="361496"/>
                  <a:pt x="375447" y="356098"/>
                </a:cubicBezTo>
                <a:cubicBezTo>
                  <a:pt x="412152" y="338105"/>
                  <a:pt x="451017" y="328029"/>
                  <a:pt x="489882" y="325151"/>
                </a:cubicBezTo>
                <a:lnTo>
                  <a:pt x="489882" y="298881"/>
                </a:lnTo>
                <a:cubicBezTo>
                  <a:pt x="489882" y="286646"/>
                  <a:pt x="499598" y="276570"/>
                  <a:pt x="511833" y="276570"/>
                </a:cubicBezTo>
                <a:cubicBezTo>
                  <a:pt x="524068" y="276570"/>
                  <a:pt x="534144" y="286646"/>
                  <a:pt x="534144" y="298881"/>
                </a:cubicBezTo>
                <a:lnTo>
                  <a:pt x="534144" y="325151"/>
                </a:lnTo>
                <a:cubicBezTo>
                  <a:pt x="599278" y="329829"/>
                  <a:pt x="662613" y="355019"/>
                  <a:pt x="713713" y="399641"/>
                </a:cubicBezTo>
                <a:lnTo>
                  <a:pt x="738183" y="375530"/>
                </a:lnTo>
                <a:lnTo>
                  <a:pt x="738183" y="185526"/>
                </a:lnTo>
                <a:cubicBezTo>
                  <a:pt x="738183" y="179409"/>
                  <a:pt x="740342" y="173651"/>
                  <a:pt x="744660" y="169693"/>
                </a:cubicBezTo>
                <a:lnTo>
                  <a:pt x="894001" y="20712"/>
                </a:lnTo>
                <a:cubicBezTo>
                  <a:pt x="904257" y="10456"/>
                  <a:pt x="916582" y="3889"/>
                  <a:pt x="929672" y="1280"/>
                </a:cubicBezTo>
                <a:close/>
              </a:path>
            </a:pathLst>
          </a:custGeom>
          <a:solidFill>
            <a:srgbClr val="FFFFFF"/>
          </a:solid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494949"/>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7E302244-78D0-4650-8780-D97607600B11}"/>
              </a:ext>
            </a:extLst>
          </p:cNvPr>
          <p:cNvSpPr txBox="1"/>
          <p:nvPr/>
        </p:nvSpPr>
        <p:spPr>
          <a:xfrm>
            <a:off x="2532782" y="2314793"/>
            <a:ext cx="1794082" cy="461665"/>
          </a:xfrm>
          <a:prstGeom prst="rect">
            <a:avLst/>
          </a:prstGeom>
          <a:noFill/>
        </p:spPr>
        <p:txBody>
          <a:bodyPr wrap="none" rtlCol="0" anchor="ctr">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94949"/>
                </a:solidFill>
                <a:effectLst/>
                <a:uLnTx/>
                <a:uFillTx/>
                <a:latin typeface="Montserrat" pitchFamily="2" charset="77"/>
                <a:ea typeface="+mn-ea"/>
                <a:cs typeface="Poppins" pitchFamily="2" charset="77"/>
              </a:rPr>
              <a:t>Definition</a:t>
            </a:r>
          </a:p>
        </p:txBody>
      </p:sp>
      <p:sp>
        <p:nvSpPr>
          <p:cNvPr id="24" name="Subtitle 2">
            <a:extLst>
              <a:ext uri="{FF2B5EF4-FFF2-40B4-BE49-F238E27FC236}">
                <a16:creationId xmlns:a16="http://schemas.microsoft.com/office/drawing/2014/main" id="{70617080-25D1-4D54-B833-3CC4E2E403C3}"/>
              </a:ext>
            </a:extLst>
          </p:cNvPr>
          <p:cNvSpPr txBox="1">
            <a:spLocks/>
          </p:cNvSpPr>
          <p:nvPr/>
        </p:nvSpPr>
        <p:spPr>
          <a:xfrm>
            <a:off x="1466782" y="2819839"/>
            <a:ext cx="3926081" cy="3093154"/>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Info-Tech’s boardroom presentation review service is the process of using your current boardroom presentation and information and representing it using our ‘best of breed’ presentation template. This involves reviewing and understanding your current presentation document, evaluating the data for completeness and meaning, and designing an executive-facing presentation that is simple, compelling, and effective at telling your story to the board of directors. </a:t>
            </a:r>
          </a:p>
        </p:txBody>
      </p:sp>
      <p:sp>
        <p:nvSpPr>
          <p:cNvPr id="47" name="TextBox 46">
            <a:extLst>
              <a:ext uri="{FF2B5EF4-FFF2-40B4-BE49-F238E27FC236}">
                <a16:creationId xmlns:a16="http://schemas.microsoft.com/office/drawing/2014/main" id="{7E25B7D7-D948-4C45-A058-F69020256278}"/>
              </a:ext>
            </a:extLst>
          </p:cNvPr>
          <p:cNvSpPr txBox="1"/>
          <p:nvPr/>
        </p:nvSpPr>
        <p:spPr>
          <a:xfrm>
            <a:off x="7010693" y="5515133"/>
            <a:ext cx="4187118" cy="646331"/>
          </a:xfrm>
          <a:prstGeom prst="rect">
            <a:avLst/>
          </a:prstGeom>
          <a:noFill/>
        </p:spPr>
        <p:txBody>
          <a:bodyPr wrap="square" rtlCol="0" anchor="ctr">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94949"/>
                </a:solidFill>
                <a:effectLst/>
                <a:uLnTx/>
                <a:uFillTx/>
                <a:latin typeface="Montserrat" pitchFamily="2" charset="77"/>
                <a:ea typeface="+mn-ea"/>
                <a:cs typeface="Poppins" pitchFamily="2" charset="77"/>
              </a:rPr>
              <a:t>Key Outcome: </a:t>
            </a:r>
            <a:r>
              <a:rPr lang="en-US" sz="1200" b="1" dirty="0">
                <a:solidFill>
                  <a:srgbClr val="494949"/>
                </a:solidFill>
                <a:latin typeface="Montserrat" pitchFamily="2" charset="77"/>
                <a:cs typeface="Poppins" pitchFamily="2" charset="77"/>
              </a:rPr>
              <a:t>A</a:t>
            </a:r>
            <a:r>
              <a:rPr kumimoji="0" lang="en-US" sz="1200" b="1" i="0" u="none" strike="noStrike" kern="1200" cap="none" spc="0" normalizeH="0" baseline="0" noProof="0" dirty="0">
                <a:ln>
                  <a:noFill/>
                </a:ln>
                <a:solidFill>
                  <a:srgbClr val="494949"/>
                </a:solidFill>
                <a:effectLst/>
                <a:uLnTx/>
                <a:uFillTx/>
                <a:latin typeface="Montserrat" pitchFamily="2" charset="77"/>
                <a:ea typeface="+mn-ea"/>
                <a:cs typeface="Poppins" pitchFamily="2" charset="77"/>
              </a:rPr>
              <a:t> polished and compelling presentation document along with best practices on how to deliver your presentation.    </a:t>
            </a:r>
          </a:p>
        </p:txBody>
      </p:sp>
      <p:pic>
        <p:nvPicPr>
          <p:cNvPr id="7" name="Picture 6">
            <a:extLst>
              <a:ext uri="{FF2B5EF4-FFF2-40B4-BE49-F238E27FC236}">
                <a16:creationId xmlns:a16="http://schemas.microsoft.com/office/drawing/2014/main" id="{73819C3A-C49B-4500-BBBF-058B7AD31C43}"/>
              </a:ext>
            </a:extLst>
          </p:cNvPr>
          <p:cNvPicPr>
            <a:picLocks noChangeAspect="1"/>
          </p:cNvPicPr>
          <p:nvPr/>
        </p:nvPicPr>
        <p:blipFill>
          <a:blip r:embed="rId2"/>
          <a:stretch>
            <a:fillRect/>
          </a:stretch>
        </p:blipFill>
        <p:spPr>
          <a:xfrm>
            <a:off x="6151471" y="1778284"/>
            <a:ext cx="3436888" cy="187665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800FECB1-4175-4852-B7AC-7C96BA202400}"/>
              </a:ext>
            </a:extLst>
          </p:cNvPr>
          <p:cNvPicPr>
            <a:picLocks noChangeAspect="1"/>
          </p:cNvPicPr>
          <p:nvPr/>
        </p:nvPicPr>
        <p:blipFill>
          <a:blip r:embed="rId3"/>
          <a:stretch>
            <a:fillRect/>
          </a:stretch>
        </p:blipFill>
        <p:spPr>
          <a:xfrm>
            <a:off x="7010693" y="2536529"/>
            <a:ext cx="3436888" cy="187772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665A1EFC-8408-4C91-A78E-83A63C6ABDA3}"/>
              </a:ext>
            </a:extLst>
          </p:cNvPr>
          <p:cNvPicPr>
            <a:picLocks noChangeAspect="1"/>
          </p:cNvPicPr>
          <p:nvPr/>
        </p:nvPicPr>
        <p:blipFill>
          <a:blip r:embed="rId4"/>
          <a:stretch>
            <a:fillRect/>
          </a:stretch>
        </p:blipFill>
        <p:spPr>
          <a:xfrm>
            <a:off x="8010391" y="3452119"/>
            <a:ext cx="3436888" cy="17937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91509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9649607" y="6514718"/>
            <a:ext cx="2240706" cy="121252"/>
          </a:xfrm>
        </p:spPr>
        <p:txBody>
          <a:bodyPr/>
          <a:lstStyle/>
          <a:p>
            <a:pPr marL="7701" marR="0" lvl="0" indent="0" algn="r" defTabSz="554492" rtl="0" eaLnBrk="1" fontAlgn="auto" latinLnBrk="0" hangingPunct="1">
              <a:lnSpc>
                <a:spcPct val="100000"/>
              </a:lnSpc>
              <a:spcBef>
                <a:spcPts val="161"/>
              </a:spcBef>
              <a:spcAft>
                <a:spcPts val="0"/>
              </a:spcAft>
              <a:buClrTx/>
              <a:buSzTx/>
              <a:buFontTx/>
              <a:buNone/>
              <a:tabLst>
                <a:tab pos="1309603" algn="l"/>
              </a:tabLst>
              <a:defRPr/>
            </a:pPr>
            <a:r>
              <a:rPr kumimoji="0" lang="en-CA" sz="788" b="0" i="0" u="none" strike="noStrike" kern="1200" cap="none" spc="-18" normalizeH="0" baseline="0" noProof="0" dirty="0">
                <a:ln>
                  <a:noFill/>
                </a:ln>
                <a:solidFill>
                  <a:srgbClr val="636363"/>
                </a:solidFill>
                <a:effectLst/>
                <a:uLnTx/>
                <a:uFillTx/>
                <a:latin typeface="Exo" pitchFamily="2" charset="77"/>
                <a:ea typeface="+mn-ea"/>
                <a:cs typeface="Arial"/>
              </a:rPr>
              <a:t>Info-</a:t>
            </a:r>
            <a:r>
              <a:rPr kumimoji="0" lang="en-CA" sz="788" b="0" i="0" u="none" strike="noStrike" kern="1200" cap="none" spc="-103" normalizeH="0" baseline="0" noProof="0" dirty="0">
                <a:ln>
                  <a:noFill/>
                </a:ln>
                <a:solidFill>
                  <a:srgbClr val="636363"/>
                </a:solidFill>
                <a:effectLst/>
                <a:uLnTx/>
                <a:uFillTx/>
                <a:latin typeface="Exo" pitchFamily="2" charset="77"/>
                <a:ea typeface="+mn-ea"/>
                <a:cs typeface="Arial"/>
              </a:rPr>
              <a:t>T</a:t>
            </a:r>
            <a:r>
              <a:rPr kumimoji="0" lang="en-CA" sz="788" b="0" i="0" u="none" strike="noStrike" kern="1200" cap="none" spc="-15" normalizeH="0" baseline="0" noProof="0" dirty="0">
                <a:ln>
                  <a:noFill/>
                </a:ln>
                <a:solidFill>
                  <a:srgbClr val="636363"/>
                </a:solidFill>
                <a:effectLst/>
                <a:uLnTx/>
                <a:uFillTx/>
                <a:latin typeface="Exo" pitchFamily="2" charset="77"/>
                <a:ea typeface="+mn-ea"/>
                <a:cs typeface="Arial"/>
              </a:rPr>
              <a:t>ec</a:t>
            </a:r>
            <a:r>
              <a:rPr kumimoji="0" lang="en-CA" sz="788" b="0" i="0" u="none" strike="noStrike" kern="1200" cap="none" spc="6" normalizeH="0" baseline="0" noProof="0" dirty="0">
                <a:ln>
                  <a:noFill/>
                </a:ln>
                <a:solidFill>
                  <a:srgbClr val="636363"/>
                </a:solidFill>
                <a:effectLst/>
                <a:uLnTx/>
                <a:uFillTx/>
                <a:latin typeface="Exo" pitchFamily="2" charset="77"/>
                <a:ea typeface="+mn-ea"/>
                <a:cs typeface="Arial"/>
              </a:rPr>
              <a:t>h</a:t>
            </a:r>
            <a:r>
              <a:rPr kumimoji="0" lang="en-CA" sz="788" b="0" i="0" u="none" strike="noStrike" kern="1200" cap="none" spc="-39" normalizeH="0" baseline="0" noProof="0" dirty="0">
                <a:ln>
                  <a:noFill/>
                </a:ln>
                <a:solidFill>
                  <a:srgbClr val="636363"/>
                </a:solidFill>
                <a:effectLst/>
                <a:uLnTx/>
                <a:uFillTx/>
                <a:latin typeface="Exo" pitchFamily="2" charset="77"/>
                <a:ea typeface="+mn-ea"/>
                <a:cs typeface="Arial"/>
              </a:rPr>
              <a:t> </a:t>
            </a:r>
            <a:r>
              <a:rPr kumimoji="0" lang="en-CA" sz="788" b="0" i="0" u="none" strike="noStrike" kern="1200" cap="none" spc="-15" normalizeH="0" baseline="0" noProof="0" dirty="0">
                <a:ln>
                  <a:noFill/>
                </a:ln>
                <a:solidFill>
                  <a:srgbClr val="636363"/>
                </a:solidFill>
                <a:effectLst/>
                <a:uLnTx/>
                <a:uFillTx/>
                <a:latin typeface="Exo" pitchFamily="2" charset="77"/>
                <a:ea typeface="+mn-ea"/>
                <a:cs typeface="Arial"/>
              </a:rPr>
              <a:t>Researc</a:t>
            </a:r>
            <a:r>
              <a:rPr kumimoji="0" lang="en-CA" sz="788" b="0" i="0" u="none" strike="noStrike" kern="1200" cap="none" spc="6" normalizeH="0" baseline="0" noProof="0" dirty="0">
                <a:ln>
                  <a:noFill/>
                </a:ln>
                <a:solidFill>
                  <a:srgbClr val="636363"/>
                </a:solidFill>
                <a:effectLst/>
                <a:uLnTx/>
                <a:uFillTx/>
                <a:latin typeface="Exo" pitchFamily="2" charset="77"/>
                <a:ea typeface="+mn-ea"/>
                <a:cs typeface="Arial"/>
              </a:rPr>
              <a:t>h</a:t>
            </a:r>
            <a:r>
              <a:rPr kumimoji="0" lang="en-CA" sz="788" b="0" i="0" u="none" strike="noStrike" kern="1200" cap="none" spc="-39" normalizeH="0" baseline="0" noProof="0" dirty="0">
                <a:ln>
                  <a:noFill/>
                </a:ln>
                <a:solidFill>
                  <a:srgbClr val="636363"/>
                </a:solidFill>
                <a:effectLst/>
                <a:uLnTx/>
                <a:uFillTx/>
                <a:latin typeface="Exo" pitchFamily="2" charset="77"/>
                <a:ea typeface="+mn-ea"/>
                <a:cs typeface="Arial"/>
              </a:rPr>
              <a:t> </a:t>
            </a:r>
            <a:r>
              <a:rPr kumimoji="0" lang="en-CA" sz="788" b="0" i="0" u="none" strike="noStrike" kern="1200" cap="none" spc="-15" normalizeH="0" baseline="0" noProof="0" dirty="0">
                <a:ln>
                  <a:noFill/>
                </a:ln>
                <a:solidFill>
                  <a:srgbClr val="636363"/>
                </a:solidFill>
                <a:effectLst/>
                <a:uLnTx/>
                <a:uFillTx/>
                <a:latin typeface="Exo" pitchFamily="2" charset="77"/>
                <a:ea typeface="+mn-ea"/>
                <a:cs typeface="Arial"/>
              </a:rPr>
              <a:t>Grou</a:t>
            </a:r>
            <a:r>
              <a:rPr kumimoji="0" lang="en-CA" sz="788" b="0" i="0" u="none" strike="noStrike" kern="1200" cap="none" spc="6" normalizeH="0" baseline="0" noProof="0" dirty="0">
                <a:ln>
                  <a:noFill/>
                </a:ln>
                <a:solidFill>
                  <a:srgbClr val="636363"/>
                </a:solidFill>
                <a:effectLst/>
                <a:uLnTx/>
                <a:uFillTx/>
                <a:latin typeface="Exo" pitchFamily="2" charset="77"/>
                <a:ea typeface="+mn-ea"/>
                <a:cs typeface="Arial"/>
              </a:rPr>
              <a:t>p   |   </a:t>
            </a:r>
            <a:fld id="{81D60167-4931-47E6-BA6A-407CBD079E47}" type="slidenum">
              <a:rPr kumimoji="0" sz="788" b="0" i="0" u="none" strike="noStrike" kern="1200" cap="none" spc="6" normalizeH="0" baseline="0" noProof="0" smtClean="0">
                <a:ln>
                  <a:noFill/>
                </a:ln>
                <a:solidFill>
                  <a:srgbClr val="636363"/>
                </a:solidFill>
                <a:effectLst/>
                <a:uLnTx/>
                <a:uFillTx/>
                <a:latin typeface="Exo" pitchFamily="2" charset="77"/>
                <a:ea typeface="+mn-ea"/>
                <a:cs typeface="Arial" panose="020B0604020202020204" pitchFamily="34" charset="0"/>
              </a:rPr>
              <a:pPr marL="7701" marR="0" lvl="0" indent="0" algn="r" defTabSz="554492" rtl="0" eaLnBrk="1" fontAlgn="auto" latinLnBrk="0" hangingPunct="1">
                <a:lnSpc>
                  <a:spcPct val="100000"/>
                </a:lnSpc>
                <a:spcBef>
                  <a:spcPts val="161"/>
                </a:spcBef>
                <a:spcAft>
                  <a:spcPts val="0"/>
                </a:spcAft>
                <a:buClrTx/>
                <a:buSzTx/>
                <a:buFontTx/>
                <a:buNone/>
                <a:tabLst>
                  <a:tab pos="1309603" algn="l"/>
                </a:tabLst>
                <a:defRPr/>
              </a:pPr>
              <a:t>6</a:t>
            </a:fld>
            <a:endParaRPr kumimoji="0" sz="788" b="0" i="0" u="none" strike="noStrike" kern="1200" cap="none" spc="6" normalizeH="0" baseline="0" noProof="0" dirty="0">
              <a:ln>
                <a:noFill/>
              </a:ln>
              <a:solidFill>
                <a:srgbClr val="636363"/>
              </a:solidFill>
              <a:effectLst/>
              <a:uLnTx/>
              <a:uFillTx/>
              <a:latin typeface="Exo" pitchFamily="2" charset="77"/>
              <a:ea typeface="+mn-ea"/>
              <a:cs typeface="Arial" panose="020B0604020202020204" pitchFamily="34" charset="0"/>
            </a:endParaRPr>
          </a:p>
        </p:txBody>
      </p:sp>
      <p:sp>
        <p:nvSpPr>
          <p:cNvPr id="3" name="Title 2"/>
          <p:cNvSpPr>
            <a:spLocks noGrp="1"/>
          </p:cNvSpPr>
          <p:nvPr>
            <p:ph type="title"/>
          </p:nvPr>
        </p:nvSpPr>
        <p:spPr>
          <a:xfrm>
            <a:off x="354106" y="530021"/>
            <a:ext cx="11464728" cy="745732"/>
          </a:xfrm>
        </p:spPr>
        <p:txBody>
          <a:bodyPr/>
          <a:lstStyle/>
          <a:p>
            <a:r>
              <a:rPr lang="en-US" dirty="0"/>
              <a:t>Boardroom Presentation Review Approach</a:t>
            </a:r>
            <a:endParaRPr lang="en-CA" dirty="0"/>
          </a:p>
        </p:txBody>
      </p:sp>
      <p:sp>
        <p:nvSpPr>
          <p:cNvPr id="4" name="Text Placeholder 3"/>
          <p:cNvSpPr>
            <a:spLocks noGrp="1"/>
          </p:cNvSpPr>
          <p:nvPr>
            <p:ph type="body" sz="quarter" idx="11"/>
          </p:nvPr>
        </p:nvSpPr>
        <p:spPr>
          <a:xfrm>
            <a:off x="354105" y="1275753"/>
            <a:ext cx="11387815" cy="1144717"/>
          </a:xfrm>
        </p:spPr>
        <p:txBody>
          <a:bodyPr/>
          <a:lstStyle/>
          <a:p>
            <a:r>
              <a:rPr lang="en-US" dirty="0"/>
              <a:t>An effective boardroom presentation leverages many components of your current strategy document and IT accomplishments, but re-purposes it in the language of the business. Info-Tech analysts will guide you through this 5-step approach to building your boardroom presentation.   </a:t>
            </a:r>
            <a:endParaRPr lang="en-CA" dirty="0"/>
          </a:p>
        </p:txBody>
      </p:sp>
      <p:sp>
        <p:nvSpPr>
          <p:cNvPr id="10" name="Shape 3152">
            <a:extLst>
              <a:ext uri="{FF2B5EF4-FFF2-40B4-BE49-F238E27FC236}">
                <a16:creationId xmlns:a16="http://schemas.microsoft.com/office/drawing/2014/main" id="{DBB11E9E-8DC4-40F6-B914-A9C8D1698EB1}"/>
              </a:ext>
            </a:extLst>
          </p:cNvPr>
          <p:cNvSpPr/>
          <p:nvPr/>
        </p:nvSpPr>
        <p:spPr>
          <a:xfrm>
            <a:off x="8427268" y="2656759"/>
            <a:ext cx="2906240" cy="2489603"/>
          </a:xfrm>
          <a:custGeom>
            <a:avLst/>
            <a:gdLst/>
            <a:ahLst/>
            <a:cxnLst/>
            <a:rect l="0" t="0" r="0" b="0"/>
            <a:pathLst>
              <a:path w="120000" h="120000" extrusionOk="0">
                <a:moveTo>
                  <a:pt x="114578" y="71489"/>
                </a:moveTo>
                <a:cubicBezTo>
                  <a:pt x="119999" y="65106"/>
                  <a:pt x="119999" y="54893"/>
                  <a:pt x="114578" y="48510"/>
                </a:cubicBezTo>
                <a:cubicBezTo>
                  <a:pt x="78795" y="6382"/>
                  <a:pt x="78795" y="6382"/>
                  <a:pt x="78795" y="6382"/>
                </a:cubicBezTo>
                <a:cubicBezTo>
                  <a:pt x="73373" y="0"/>
                  <a:pt x="69036" y="2127"/>
                  <a:pt x="69036" y="11063"/>
                </a:cubicBezTo>
                <a:cubicBezTo>
                  <a:pt x="69036" y="11063"/>
                  <a:pt x="69036" y="11063"/>
                  <a:pt x="69036" y="11063"/>
                </a:cubicBezTo>
                <a:cubicBezTo>
                  <a:pt x="69036" y="20000"/>
                  <a:pt x="62891" y="27659"/>
                  <a:pt x="55301" y="27659"/>
                </a:cubicBezTo>
                <a:cubicBezTo>
                  <a:pt x="13734" y="27659"/>
                  <a:pt x="13734" y="27659"/>
                  <a:pt x="13734" y="27659"/>
                </a:cubicBezTo>
                <a:cubicBezTo>
                  <a:pt x="6144" y="27659"/>
                  <a:pt x="0" y="34893"/>
                  <a:pt x="0" y="43829"/>
                </a:cubicBezTo>
                <a:cubicBezTo>
                  <a:pt x="0" y="76170"/>
                  <a:pt x="0" y="76170"/>
                  <a:pt x="0" y="76170"/>
                </a:cubicBezTo>
                <a:cubicBezTo>
                  <a:pt x="0" y="85106"/>
                  <a:pt x="6144" y="92765"/>
                  <a:pt x="13734" y="92765"/>
                </a:cubicBezTo>
                <a:cubicBezTo>
                  <a:pt x="55301" y="92765"/>
                  <a:pt x="55301" y="92765"/>
                  <a:pt x="55301" y="92765"/>
                </a:cubicBezTo>
                <a:cubicBezTo>
                  <a:pt x="62891" y="92765"/>
                  <a:pt x="69036" y="100000"/>
                  <a:pt x="69036" y="108936"/>
                </a:cubicBezTo>
                <a:cubicBezTo>
                  <a:pt x="69036" y="108936"/>
                  <a:pt x="69036" y="108936"/>
                  <a:pt x="69036" y="108936"/>
                </a:cubicBezTo>
                <a:cubicBezTo>
                  <a:pt x="69036" y="117872"/>
                  <a:pt x="73373" y="120000"/>
                  <a:pt x="78795" y="113617"/>
                </a:cubicBezTo>
                <a:lnTo>
                  <a:pt x="114578" y="71489"/>
                </a:lnTo>
                <a:close/>
              </a:path>
            </a:pathLst>
          </a:custGeom>
          <a:solidFill>
            <a:srgbClr val="494A4A"/>
          </a:solidFill>
          <a:ln>
            <a:noFill/>
          </a:ln>
          <a:effectLst/>
        </p:spPr>
        <p:txBody>
          <a:bodyPr lIns="60925" tIns="30454" rIns="60925" bIns="30454" anchor="t" anchorCtr="0">
            <a:noAutofit/>
          </a:bodyPr>
          <a:lstStyle/>
          <a:p>
            <a:pPr marL="0" marR="0" lvl="0" indent="0" algn="just" defTabSz="914400" rtl="0" eaLnBrk="1" fontAlgn="auto" latinLnBrk="0" hangingPunct="1">
              <a:lnSpc>
                <a:spcPct val="11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494949"/>
              </a:solidFill>
              <a:effectLst/>
              <a:uLnTx/>
              <a:uFillTx/>
              <a:latin typeface="Arial" panose="020B0604020202020204" pitchFamily="34" charset="0"/>
              <a:ea typeface="Roboto Condensed Light" panose="02000000000000000000" pitchFamily="2" charset="0"/>
              <a:cs typeface="Lato Light" panose="020F0502020204030203" pitchFamily="34" charset="0"/>
              <a:sym typeface="Arial"/>
            </a:endParaRPr>
          </a:p>
        </p:txBody>
      </p:sp>
      <p:sp>
        <p:nvSpPr>
          <p:cNvPr id="11" name="Shape 3156">
            <a:extLst>
              <a:ext uri="{FF2B5EF4-FFF2-40B4-BE49-F238E27FC236}">
                <a16:creationId xmlns:a16="http://schemas.microsoft.com/office/drawing/2014/main" id="{629A274C-B465-4BBD-B7FA-F7F506C25A25}"/>
              </a:ext>
            </a:extLst>
          </p:cNvPr>
          <p:cNvSpPr/>
          <p:nvPr/>
        </p:nvSpPr>
        <p:spPr>
          <a:xfrm>
            <a:off x="6414637" y="2656759"/>
            <a:ext cx="2906240" cy="2489603"/>
          </a:xfrm>
          <a:custGeom>
            <a:avLst/>
            <a:gdLst/>
            <a:ahLst/>
            <a:cxnLst/>
            <a:rect l="0" t="0" r="0" b="0"/>
            <a:pathLst>
              <a:path w="120000" h="120000" extrusionOk="0">
                <a:moveTo>
                  <a:pt x="114578" y="71489"/>
                </a:moveTo>
                <a:cubicBezTo>
                  <a:pt x="119999" y="65106"/>
                  <a:pt x="119999" y="54893"/>
                  <a:pt x="114578" y="48510"/>
                </a:cubicBezTo>
                <a:cubicBezTo>
                  <a:pt x="79156" y="6382"/>
                  <a:pt x="79156" y="6382"/>
                  <a:pt x="79156" y="6382"/>
                </a:cubicBezTo>
                <a:cubicBezTo>
                  <a:pt x="73734" y="0"/>
                  <a:pt x="69036" y="2127"/>
                  <a:pt x="69036" y="11063"/>
                </a:cubicBezTo>
                <a:cubicBezTo>
                  <a:pt x="69036" y="11063"/>
                  <a:pt x="69036" y="11063"/>
                  <a:pt x="69036" y="11063"/>
                </a:cubicBezTo>
                <a:cubicBezTo>
                  <a:pt x="69036" y="20000"/>
                  <a:pt x="62891" y="27659"/>
                  <a:pt x="55301" y="27659"/>
                </a:cubicBezTo>
                <a:cubicBezTo>
                  <a:pt x="14096" y="27659"/>
                  <a:pt x="14096" y="27659"/>
                  <a:pt x="14096" y="27659"/>
                </a:cubicBezTo>
                <a:cubicBezTo>
                  <a:pt x="6506" y="27659"/>
                  <a:pt x="0" y="34893"/>
                  <a:pt x="0" y="43829"/>
                </a:cubicBezTo>
                <a:cubicBezTo>
                  <a:pt x="0" y="76170"/>
                  <a:pt x="0" y="76170"/>
                  <a:pt x="0" y="76170"/>
                </a:cubicBezTo>
                <a:cubicBezTo>
                  <a:pt x="0" y="85106"/>
                  <a:pt x="6506" y="92765"/>
                  <a:pt x="14096" y="92765"/>
                </a:cubicBezTo>
                <a:cubicBezTo>
                  <a:pt x="55301" y="92765"/>
                  <a:pt x="55301" y="92765"/>
                  <a:pt x="55301" y="92765"/>
                </a:cubicBezTo>
                <a:cubicBezTo>
                  <a:pt x="62891" y="92765"/>
                  <a:pt x="69036" y="100000"/>
                  <a:pt x="69036" y="108936"/>
                </a:cubicBezTo>
                <a:cubicBezTo>
                  <a:pt x="69036" y="108936"/>
                  <a:pt x="69036" y="108936"/>
                  <a:pt x="69036" y="108936"/>
                </a:cubicBezTo>
                <a:cubicBezTo>
                  <a:pt x="69036" y="117872"/>
                  <a:pt x="73734" y="120000"/>
                  <a:pt x="79156" y="113617"/>
                </a:cubicBezTo>
                <a:lnTo>
                  <a:pt x="114578" y="71489"/>
                </a:lnTo>
                <a:close/>
              </a:path>
            </a:pathLst>
          </a:custGeom>
          <a:solidFill>
            <a:srgbClr val="299C47"/>
          </a:solidFill>
          <a:ln>
            <a:noFill/>
          </a:ln>
          <a:effectLst/>
        </p:spPr>
        <p:txBody>
          <a:bodyPr lIns="60925" tIns="30454" rIns="60925" bIns="30454" anchor="t" anchorCtr="0">
            <a:noAutofit/>
          </a:bodyPr>
          <a:lstStyle/>
          <a:p>
            <a:pPr marL="0" marR="0" lvl="0" indent="0" algn="just" defTabSz="914400" rtl="0" eaLnBrk="1" fontAlgn="auto" latinLnBrk="0" hangingPunct="1">
              <a:lnSpc>
                <a:spcPct val="11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494949"/>
              </a:solidFill>
              <a:effectLst/>
              <a:uLnTx/>
              <a:uFillTx/>
              <a:latin typeface="Arial" panose="020B0604020202020204" pitchFamily="34" charset="0"/>
              <a:ea typeface="Roboto Condensed Light" panose="02000000000000000000" pitchFamily="2" charset="0"/>
              <a:cs typeface="Lato Light" panose="020F0502020204030203" pitchFamily="34" charset="0"/>
              <a:sym typeface="Arial"/>
            </a:endParaRPr>
          </a:p>
        </p:txBody>
      </p:sp>
      <p:sp>
        <p:nvSpPr>
          <p:cNvPr id="12" name="Shape 3160">
            <a:extLst>
              <a:ext uri="{FF2B5EF4-FFF2-40B4-BE49-F238E27FC236}">
                <a16:creationId xmlns:a16="http://schemas.microsoft.com/office/drawing/2014/main" id="{A1391FFE-320C-47AF-A90D-1B21E15C50C1}"/>
              </a:ext>
            </a:extLst>
          </p:cNvPr>
          <p:cNvSpPr/>
          <p:nvPr/>
        </p:nvSpPr>
        <p:spPr>
          <a:xfrm>
            <a:off x="4410056" y="2656759"/>
            <a:ext cx="2906240" cy="2489603"/>
          </a:xfrm>
          <a:custGeom>
            <a:avLst/>
            <a:gdLst/>
            <a:ahLst/>
            <a:cxnLst/>
            <a:rect l="0" t="0" r="0" b="0"/>
            <a:pathLst>
              <a:path w="120000" h="120000" extrusionOk="0">
                <a:moveTo>
                  <a:pt x="114578" y="71489"/>
                </a:moveTo>
                <a:cubicBezTo>
                  <a:pt x="119999" y="65106"/>
                  <a:pt x="119999" y="54893"/>
                  <a:pt x="114578" y="48510"/>
                </a:cubicBezTo>
                <a:cubicBezTo>
                  <a:pt x="78795" y="6382"/>
                  <a:pt x="78795" y="6382"/>
                  <a:pt x="78795" y="6382"/>
                </a:cubicBezTo>
                <a:cubicBezTo>
                  <a:pt x="73373" y="0"/>
                  <a:pt x="69036" y="2127"/>
                  <a:pt x="69036" y="11063"/>
                </a:cubicBezTo>
                <a:cubicBezTo>
                  <a:pt x="69036" y="11063"/>
                  <a:pt x="69036" y="11063"/>
                  <a:pt x="69036" y="11063"/>
                </a:cubicBezTo>
                <a:cubicBezTo>
                  <a:pt x="69036" y="20000"/>
                  <a:pt x="62891" y="27659"/>
                  <a:pt x="55301" y="27659"/>
                </a:cubicBezTo>
                <a:cubicBezTo>
                  <a:pt x="13734" y="27659"/>
                  <a:pt x="13734" y="27659"/>
                  <a:pt x="13734" y="27659"/>
                </a:cubicBezTo>
                <a:cubicBezTo>
                  <a:pt x="6144" y="27659"/>
                  <a:pt x="0" y="34893"/>
                  <a:pt x="0" y="43829"/>
                </a:cubicBezTo>
                <a:cubicBezTo>
                  <a:pt x="0" y="76170"/>
                  <a:pt x="0" y="76170"/>
                  <a:pt x="0" y="76170"/>
                </a:cubicBezTo>
                <a:cubicBezTo>
                  <a:pt x="0" y="85106"/>
                  <a:pt x="6144" y="92765"/>
                  <a:pt x="13734" y="92765"/>
                </a:cubicBezTo>
                <a:cubicBezTo>
                  <a:pt x="55301" y="92765"/>
                  <a:pt x="55301" y="92765"/>
                  <a:pt x="55301" y="92765"/>
                </a:cubicBezTo>
                <a:cubicBezTo>
                  <a:pt x="62891" y="92765"/>
                  <a:pt x="69036" y="100000"/>
                  <a:pt x="69036" y="108936"/>
                </a:cubicBezTo>
                <a:cubicBezTo>
                  <a:pt x="69036" y="108936"/>
                  <a:pt x="69036" y="108936"/>
                  <a:pt x="69036" y="108936"/>
                </a:cubicBezTo>
                <a:cubicBezTo>
                  <a:pt x="69036" y="117872"/>
                  <a:pt x="73373" y="120000"/>
                  <a:pt x="78795" y="113617"/>
                </a:cubicBezTo>
                <a:lnTo>
                  <a:pt x="114578" y="71489"/>
                </a:lnTo>
                <a:close/>
              </a:path>
            </a:pathLst>
          </a:custGeom>
          <a:solidFill>
            <a:srgbClr val="15466D"/>
          </a:solidFill>
          <a:ln>
            <a:noFill/>
          </a:ln>
          <a:effectLst/>
        </p:spPr>
        <p:txBody>
          <a:bodyPr lIns="60925" tIns="30454" rIns="60925" bIns="30454" anchor="t" anchorCtr="0">
            <a:noAutofit/>
          </a:bodyPr>
          <a:lstStyle/>
          <a:p>
            <a:pPr marL="0" marR="0" lvl="0" indent="0" algn="just" defTabSz="914400" rtl="0" eaLnBrk="1" fontAlgn="auto" latinLnBrk="0" hangingPunct="1">
              <a:lnSpc>
                <a:spcPct val="11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494949"/>
              </a:solidFill>
              <a:effectLst/>
              <a:uLnTx/>
              <a:uFillTx/>
              <a:latin typeface="Arial" panose="020B0604020202020204" pitchFamily="34" charset="0"/>
              <a:ea typeface="Roboto Condensed Light" panose="02000000000000000000" pitchFamily="2" charset="0"/>
              <a:cs typeface="Lato Light" panose="020F0502020204030203" pitchFamily="34" charset="0"/>
              <a:sym typeface="Arial"/>
            </a:endParaRPr>
          </a:p>
        </p:txBody>
      </p:sp>
      <p:sp>
        <p:nvSpPr>
          <p:cNvPr id="13" name="Shape 3164">
            <a:extLst>
              <a:ext uri="{FF2B5EF4-FFF2-40B4-BE49-F238E27FC236}">
                <a16:creationId xmlns:a16="http://schemas.microsoft.com/office/drawing/2014/main" id="{A2E1CA79-B3CA-4439-AD3F-C63AE9B9EA47}"/>
              </a:ext>
            </a:extLst>
          </p:cNvPr>
          <p:cNvSpPr/>
          <p:nvPr/>
        </p:nvSpPr>
        <p:spPr>
          <a:xfrm>
            <a:off x="2395812" y="2660120"/>
            <a:ext cx="2906240" cy="2489601"/>
          </a:xfrm>
          <a:custGeom>
            <a:avLst/>
            <a:gdLst/>
            <a:ahLst/>
            <a:cxnLst/>
            <a:rect l="0" t="0" r="0" b="0"/>
            <a:pathLst>
              <a:path w="120000" h="120000" extrusionOk="0">
                <a:moveTo>
                  <a:pt x="114939" y="71489"/>
                </a:moveTo>
                <a:cubicBezTo>
                  <a:pt x="119999" y="65106"/>
                  <a:pt x="119999" y="54893"/>
                  <a:pt x="114939" y="48510"/>
                </a:cubicBezTo>
                <a:cubicBezTo>
                  <a:pt x="79156" y="6382"/>
                  <a:pt x="79156" y="6382"/>
                  <a:pt x="79156" y="6382"/>
                </a:cubicBezTo>
                <a:cubicBezTo>
                  <a:pt x="73734" y="0"/>
                  <a:pt x="69397" y="2127"/>
                  <a:pt x="69397" y="11063"/>
                </a:cubicBezTo>
                <a:cubicBezTo>
                  <a:pt x="69397" y="11063"/>
                  <a:pt x="69397" y="11063"/>
                  <a:pt x="69397" y="11063"/>
                </a:cubicBezTo>
                <a:cubicBezTo>
                  <a:pt x="69397" y="20000"/>
                  <a:pt x="62891" y="27659"/>
                  <a:pt x="55301" y="27659"/>
                </a:cubicBezTo>
                <a:cubicBezTo>
                  <a:pt x="14096" y="27659"/>
                  <a:pt x="14096" y="27659"/>
                  <a:pt x="14096" y="27659"/>
                </a:cubicBezTo>
                <a:cubicBezTo>
                  <a:pt x="6506" y="27659"/>
                  <a:pt x="0" y="34893"/>
                  <a:pt x="0" y="43829"/>
                </a:cubicBezTo>
                <a:cubicBezTo>
                  <a:pt x="0" y="76170"/>
                  <a:pt x="0" y="76170"/>
                  <a:pt x="0" y="76170"/>
                </a:cubicBezTo>
                <a:cubicBezTo>
                  <a:pt x="0" y="85106"/>
                  <a:pt x="6506" y="92765"/>
                  <a:pt x="14096" y="92765"/>
                </a:cubicBezTo>
                <a:cubicBezTo>
                  <a:pt x="55301" y="92765"/>
                  <a:pt x="55301" y="92765"/>
                  <a:pt x="55301" y="92765"/>
                </a:cubicBezTo>
                <a:cubicBezTo>
                  <a:pt x="62891" y="92765"/>
                  <a:pt x="69397" y="100000"/>
                  <a:pt x="69397" y="108936"/>
                </a:cubicBezTo>
                <a:cubicBezTo>
                  <a:pt x="69397" y="108936"/>
                  <a:pt x="69397" y="108936"/>
                  <a:pt x="69397" y="108936"/>
                </a:cubicBezTo>
                <a:cubicBezTo>
                  <a:pt x="69397" y="117872"/>
                  <a:pt x="73734" y="120000"/>
                  <a:pt x="79156" y="113617"/>
                </a:cubicBezTo>
                <a:lnTo>
                  <a:pt x="114939" y="71489"/>
                </a:lnTo>
                <a:close/>
              </a:path>
            </a:pathLst>
          </a:custGeom>
          <a:solidFill>
            <a:srgbClr val="5090C4"/>
          </a:solidFill>
          <a:ln>
            <a:noFill/>
          </a:ln>
          <a:effectLst/>
        </p:spPr>
        <p:txBody>
          <a:bodyPr lIns="60925" tIns="30454" rIns="60925" bIns="30454" anchor="t" anchorCtr="0">
            <a:noAutofit/>
          </a:bodyPr>
          <a:lstStyle/>
          <a:p>
            <a:pPr marL="0" marR="0" lvl="0" indent="0" algn="just" defTabSz="914400" rtl="0" eaLnBrk="1" fontAlgn="auto" latinLnBrk="0" hangingPunct="1">
              <a:lnSpc>
                <a:spcPct val="11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494949"/>
              </a:solidFill>
              <a:effectLst/>
              <a:uLnTx/>
              <a:uFillTx/>
              <a:latin typeface="Arial" panose="020B0604020202020204" pitchFamily="34" charset="0"/>
              <a:ea typeface="Roboto Condensed Light" panose="02000000000000000000" pitchFamily="2" charset="0"/>
              <a:cs typeface="Lato Light" panose="020F0502020204030203" pitchFamily="34" charset="0"/>
              <a:sym typeface="Arial"/>
            </a:endParaRPr>
          </a:p>
        </p:txBody>
      </p:sp>
      <p:sp>
        <p:nvSpPr>
          <p:cNvPr id="14" name="Shape 3167">
            <a:extLst>
              <a:ext uri="{FF2B5EF4-FFF2-40B4-BE49-F238E27FC236}">
                <a16:creationId xmlns:a16="http://schemas.microsoft.com/office/drawing/2014/main" id="{5D89E7EE-FA2C-413D-84E8-430FCDC373D5}"/>
              </a:ext>
            </a:extLst>
          </p:cNvPr>
          <p:cNvSpPr>
            <a:spLocks noChangeAspect="1"/>
          </p:cNvSpPr>
          <p:nvPr/>
        </p:nvSpPr>
        <p:spPr>
          <a:xfrm>
            <a:off x="635028" y="2656759"/>
            <a:ext cx="2662443" cy="2489565"/>
          </a:xfrm>
          <a:custGeom>
            <a:avLst/>
            <a:gdLst/>
            <a:ahLst/>
            <a:cxnLst/>
            <a:rect l="0" t="0" r="0" b="0"/>
            <a:pathLst>
              <a:path w="120000" h="120000" extrusionOk="0">
                <a:moveTo>
                  <a:pt x="68202" y="5"/>
                </a:moveTo>
                <a:cubicBezTo>
                  <a:pt x="69981" y="99"/>
                  <a:pt x="72131" y="1352"/>
                  <a:pt x="74454" y="3859"/>
                </a:cubicBezTo>
                <a:cubicBezTo>
                  <a:pt x="74454" y="3859"/>
                  <a:pt x="74454" y="3859"/>
                  <a:pt x="115352" y="47969"/>
                </a:cubicBezTo>
                <a:cubicBezTo>
                  <a:pt x="121549" y="54653"/>
                  <a:pt x="121549" y="65346"/>
                  <a:pt x="115352" y="72030"/>
                </a:cubicBezTo>
                <a:lnTo>
                  <a:pt x="74454" y="116140"/>
                </a:lnTo>
                <a:cubicBezTo>
                  <a:pt x="68258" y="122824"/>
                  <a:pt x="63300" y="120596"/>
                  <a:pt x="63300" y="111239"/>
                </a:cubicBezTo>
                <a:cubicBezTo>
                  <a:pt x="63300" y="101882"/>
                  <a:pt x="56278" y="94308"/>
                  <a:pt x="47602" y="94308"/>
                </a:cubicBezTo>
                <a:cubicBezTo>
                  <a:pt x="47602" y="94308"/>
                  <a:pt x="47602" y="94308"/>
                  <a:pt x="95" y="94308"/>
                </a:cubicBezTo>
                <a:lnTo>
                  <a:pt x="0" y="94297"/>
                </a:lnTo>
                <a:lnTo>
                  <a:pt x="411" y="94297"/>
                </a:lnTo>
                <a:cubicBezTo>
                  <a:pt x="3199" y="94297"/>
                  <a:pt x="3199" y="94297"/>
                  <a:pt x="3199" y="94297"/>
                </a:cubicBezTo>
                <a:cubicBezTo>
                  <a:pt x="23442" y="72013"/>
                  <a:pt x="23442" y="72013"/>
                  <a:pt x="23442" y="72013"/>
                </a:cubicBezTo>
                <a:cubicBezTo>
                  <a:pt x="29639" y="65328"/>
                  <a:pt x="29639" y="54632"/>
                  <a:pt x="23442" y="47947"/>
                </a:cubicBezTo>
                <a:cubicBezTo>
                  <a:pt x="5730" y="28838"/>
                  <a:pt x="3515" y="26450"/>
                  <a:pt x="3239" y="26151"/>
                </a:cubicBezTo>
                <a:lnTo>
                  <a:pt x="3225" y="26137"/>
                </a:lnTo>
                <a:lnTo>
                  <a:pt x="4073" y="26137"/>
                </a:lnTo>
                <a:cubicBezTo>
                  <a:pt x="9188" y="26137"/>
                  <a:pt x="20879" y="26137"/>
                  <a:pt x="47602" y="26137"/>
                </a:cubicBezTo>
                <a:cubicBezTo>
                  <a:pt x="56278" y="26137"/>
                  <a:pt x="63300" y="18117"/>
                  <a:pt x="63300" y="8760"/>
                </a:cubicBezTo>
                <a:cubicBezTo>
                  <a:pt x="63300" y="2912"/>
                  <a:pt x="65237" y="-150"/>
                  <a:pt x="68202" y="5"/>
                </a:cubicBezTo>
                <a:close/>
              </a:path>
            </a:pathLst>
          </a:custGeom>
          <a:solidFill>
            <a:srgbClr val="2576B7"/>
          </a:solidFill>
          <a:ln>
            <a:noFill/>
          </a:ln>
          <a:effectLst/>
        </p:spPr>
        <p:txBody>
          <a:bodyPr lIns="60925" tIns="30454" rIns="60925" bIns="30454" anchor="t" anchorCtr="0">
            <a:noAutofit/>
          </a:bodyPr>
          <a:lstStyle/>
          <a:p>
            <a:pPr marL="0" marR="0" lvl="0" indent="0" algn="just" defTabSz="914400" rtl="0" eaLnBrk="1" fontAlgn="auto" latinLnBrk="0" hangingPunct="1">
              <a:lnSpc>
                <a:spcPct val="11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494949"/>
              </a:solidFill>
              <a:effectLst/>
              <a:uLnTx/>
              <a:uFillTx/>
              <a:latin typeface="Arial" panose="020B0604020202020204" pitchFamily="34" charset="0"/>
              <a:ea typeface="Roboto Condensed Light" panose="02000000000000000000" pitchFamily="2" charset="0"/>
              <a:cs typeface="Lato Light" panose="020F0502020204030203" pitchFamily="34" charset="0"/>
              <a:sym typeface="Arial"/>
            </a:endParaRPr>
          </a:p>
        </p:txBody>
      </p:sp>
      <p:sp>
        <p:nvSpPr>
          <p:cNvPr id="15" name="Freeform 984">
            <a:extLst>
              <a:ext uri="{FF2B5EF4-FFF2-40B4-BE49-F238E27FC236}">
                <a16:creationId xmlns:a16="http://schemas.microsoft.com/office/drawing/2014/main" id="{83394F37-C5ED-40C5-AEBA-CB146F32563F}"/>
              </a:ext>
            </a:extLst>
          </p:cNvPr>
          <p:cNvSpPr>
            <a:spLocks noChangeAspect="1" noChangeArrowheads="1"/>
          </p:cNvSpPr>
          <p:nvPr/>
        </p:nvSpPr>
        <p:spPr bwMode="auto">
          <a:xfrm>
            <a:off x="5784008" y="3561990"/>
            <a:ext cx="425684" cy="559293"/>
          </a:xfrm>
          <a:custGeom>
            <a:avLst/>
            <a:gdLst>
              <a:gd name="T0" fmla="*/ 132017 w 217126"/>
              <a:gd name="T1" fmla="*/ 278152 h 285390"/>
              <a:gd name="T2" fmla="*/ 55280 w 217126"/>
              <a:gd name="T3" fmla="*/ 215215 h 285390"/>
              <a:gd name="T4" fmla="*/ 57098 w 217126"/>
              <a:gd name="T5" fmla="*/ 253918 h 285390"/>
              <a:gd name="T6" fmla="*/ 163294 w 217126"/>
              <a:gd name="T7" fmla="*/ 239087 h 285390"/>
              <a:gd name="T8" fmla="*/ 74555 w 217126"/>
              <a:gd name="T9" fmla="*/ 230407 h 285390"/>
              <a:gd name="T10" fmla="*/ 164021 w 217126"/>
              <a:gd name="T11" fmla="*/ 215215 h 285390"/>
              <a:gd name="T12" fmla="*/ 91779 w 217126"/>
              <a:gd name="T13" fmla="*/ 124998 h 285390"/>
              <a:gd name="T14" fmla="*/ 91779 w 217126"/>
              <a:gd name="T15" fmla="*/ 93227 h 285390"/>
              <a:gd name="T16" fmla="*/ 132279 w 217126"/>
              <a:gd name="T17" fmla="*/ 88897 h 285390"/>
              <a:gd name="T18" fmla="*/ 87440 w 217126"/>
              <a:gd name="T19" fmla="*/ 133663 h 285390"/>
              <a:gd name="T20" fmla="*/ 87440 w 217126"/>
              <a:gd name="T21" fmla="*/ 84563 h 285390"/>
              <a:gd name="T22" fmla="*/ 65458 w 217126"/>
              <a:gd name="T23" fmla="*/ 143941 h 285390"/>
              <a:gd name="T24" fmla="*/ 149920 w 217126"/>
              <a:gd name="T25" fmla="*/ 143941 h 285390"/>
              <a:gd name="T26" fmla="*/ 72708 w 217126"/>
              <a:gd name="T27" fmla="*/ 67027 h 285390"/>
              <a:gd name="T28" fmla="*/ 85759 w 217126"/>
              <a:gd name="T29" fmla="*/ 58319 h 285390"/>
              <a:gd name="T30" fmla="*/ 107508 w 217126"/>
              <a:gd name="T31" fmla="*/ 35101 h 285390"/>
              <a:gd name="T32" fmla="*/ 129258 w 217126"/>
              <a:gd name="T33" fmla="*/ 58319 h 285390"/>
              <a:gd name="T34" fmla="*/ 137958 w 217126"/>
              <a:gd name="T35" fmla="*/ 39457 h 285390"/>
              <a:gd name="T36" fmla="*/ 158619 w 217126"/>
              <a:gd name="T37" fmla="*/ 74283 h 285390"/>
              <a:gd name="T38" fmla="*/ 181819 w 217126"/>
              <a:gd name="T39" fmla="*/ 82991 h 285390"/>
              <a:gd name="T40" fmla="*/ 158619 w 217126"/>
              <a:gd name="T41" fmla="*/ 104759 h 285390"/>
              <a:gd name="T42" fmla="*/ 177107 w 217126"/>
              <a:gd name="T43" fmla="*/ 113466 h 285390"/>
              <a:gd name="T44" fmla="*/ 177107 w 217126"/>
              <a:gd name="T45" fmla="*/ 130880 h 285390"/>
              <a:gd name="T46" fmla="*/ 158619 w 217126"/>
              <a:gd name="T47" fmla="*/ 139587 h 285390"/>
              <a:gd name="T48" fmla="*/ 137958 w 217126"/>
              <a:gd name="T49" fmla="*/ 159904 h 285390"/>
              <a:gd name="T50" fmla="*/ 129258 w 217126"/>
              <a:gd name="T51" fmla="*/ 178407 h 285390"/>
              <a:gd name="T52" fmla="*/ 111858 w 217126"/>
              <a:gd name="T53" fmla="*/ 178407 h 285390"/>
              <a:gd name="T54" fmla="*/ 103158 w 217126"/>
              <a:gd name="T55" fmla="*/ 159904 h 285390"/>
              <a:gd name="T56" fmla="*/ 81408 w 217126"/>
              <a:gd name="T57" fmla="*/ 183123 h 285390"/>
              <a:gd name="T58" fmla="*/ 72708 w 217126"/>
              <a:gd name="T59" fmla="*/ 159904 h 285390"/>
              <a:gd name="T60" fmla="*/ 37910 w 217126"/>
              <a:gd name="T61" fmla="*/ 139587 h 285390"/>
              <a:gd name="T62" fmla="*/ 56759 w 217126"/>
              <a:gd name="T63" fmla="*/ 130880 h 285390"/>
              <a:gd name="T64" fmla="*/ 33560 w 217126"/>
              <a:gd name="T65" fmla="*/ 109112 h 285390"/>
              <a:gd name="T66" fmla="*/ 56759 w 217126"/>
              <a:gd name="T67" fmla="*/ 87345 h 285390"/>
              <a:gd name="T68" fmla="*/ 37910 w 217126"/>
              <a:gd name="T69" fmla="*/ 78638 h 285390"/>
              <a:gd name="T70" fmla="*/ 72708 w 217126"/>
              <a:gd name="T71" fmla="*/ 58319 h 285390"/>
              <a:gd name="T72" fmla="*/ 81408 w 217126"/>
              <a:gd name="T73" fmla="*/ 35101 h 285390"/>
              <a:gd name="T74" fmla="*/ 37824 w 217126"/>
              <a:gd name="T75" fmla="*/ 179045 h 285390"/>
              <a:gd name="T76" fmla="*/ 181115 w 217126"/>
              <a:gd name="T77" fmla="*/ 178321 h 285390"/>
              <a:gd name="T78" fmla="*/ 109104 w 217126"/>
              <a:gd name="T79" fmla="*/ 0 h 285390"/>
              <a:gd name="T80" fmla="*/ 172386 w 217126"/>
              <a:gd name="T81" fmla="*/ 221726 h 285390"/>
              <a:gd name="T82" fmla="*/ 160384 w 217126"/>
              <a:gd name="T83" fmla="*/ 262599 h 285390"/>
              <a:gd name="T84" fmla="*/ 58917 w 217126"/>
              <a:gd name="T85" fmla="*/ 262599 h 285390"/>
              <a:gd name="T86" fmla="*/ 46916 w 217126"/>
              <a:gd name="T87" fmla="*/ 222449 h 285390"/>
              <a:gd name="T88" fmla="*/ 109104 w 217126"/>
              <a:gd name="T89" fmla="*/ 0 h 2853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7126" h="285390">
                <a:moveTo>
                  <a:pt x="67197" y="261278"/>
                </a:moveTo>
                <a:cubicBezTo>
                  <a:pt x="69365" y="269915"/>
                  <a:pt x="77313" y="276753"/>
                  <a:pt x="86706" y="276753"/>
                </a:cubicBezTo>
                <a:lnTo>
                  <a:pt x="131143" y="276753"/>
                </a:lnTo>
                <a:cubicBezTo>
                  <a:pt x="140536" y="276753"/>
                  <a:pt x="148484" y="269915"/>
                  <a:pt x="150652" y="261278"/>
                </a:cubicBezTo>
                <a:lnTo>
                  <a:pt x="67197" y="261278"/>
                </a:lnTo>
                <a:close/>
                <a:moveTo>
                  <a:pt x="54914" y="214133"/>
                </a:moveTo>
                <a:cubicBezTo>
                  <a:pt x="55275" y="216292"/>
                  <a:pt x="55275" y="218811"/>
                  <a:pt x="55275" y="221330"/>
                </a:cubicBezTo>
                <a:lnTo>
                  <a:pt x="55275" y="251201"/>
                </a:lnTo>
                <a:cubicBezTo>
                  <a:pt x="55275" y="251921"/>
                  <a:pt x="55998" y="252641"/>
                  <a:pt x="56720" y="252641"/>
                </a:cubicBezTo>
                <a:lnTo>
                  <a:pt x="161128" y="252641"/>
                </a:lnTo>
                <a:cubicBezTo>
                  <a:pt x="161851" y="252641"/>
                  <a:pt x="162212" y="251921"/>
                  <a:pt x="162212" y="251201"/>
                </a:cubicBezTo>
                <a:lnTo>
                  <a:pt x="162212" y="237885"/>
                </a:lnTo>
                <a:lnTo>
                  <a:pt x="74061" y="237885"/>
                </a:lnTo>
                <a:cubicBezTo>
                  <a:pt x="71894" y="237885"/>
                  <a:pt x="69726" y="236086"/>
                  <a:pt x="69726" y="233567"/>
                </a:cubicBezTo>
                <a:cubicBezTo>
                  <a:pt x="69726" y="231047"/>
                  <a:pt x="71894" y="229248"/>
                  <a:pt x="74061" y="229248"/>
                </a:cubicBezTo>
                <a:lnTo>
                  <a:pt x="162212" y="229248"/>
                </a:lnTo>
                <a:lnTo>
                  <a:pt x="162212" y="220611"/>
                </a:lnTo>
                <a:cubicBezTo>
                  <a:pt x="162212" y="218451"/>
                  <a:pt x="162574" y="216292"/>
                  <a:pt x="162935" y="214133"/>
                </a:cubicBezTo>
                <a:lnTo>
                  <a:pt x="54914" y="214133"/>
                </a:lnTo>
                <a:close/>
                <a:moveTo>
                  <a:pt x="91171" y="92759"/>
                </a:moveTo>
                <a:lnTo>
                  <a:pt x="91171" y="124370"/>
                </a:lnTo>
                <a:lnTo>
                  <a:pt x="122782" y="124370"/>
                </a:lnTo>
                <a:lnTo>
                  <a:pt x="122782" y="92759"/>
                </a:lnTo>
                <a:lnTo>
                  <a:pt x="91171" y="92759"/>
                </a:lnTo>
                <a:close/>
                <a:moveTo>
                  <a:pt x="86861" y="84138"/>
                </a:moveTo>
                <a:lnTo>
                  <a:pt x="127092" y="84138"/>
                </a:lnTo>
                <a:cubicBezTo>
                  <a:pt x="129607" y="84138"/>
                  <a:pt x="131403" y="85934"/>
                  <a:pt x="131403" y="88449"/>
                </a:cubicBezTo>
                <a:lnTo>
                  <a:pt x="131403" y="128680"/>
                </a:lnTo>
                <a:cubicBezTo>
                  <a:pt x="131403" y="131195"/>
                  <a:pt x="129607" y="132991"/>
                  <a:pt x="127092" y="132991"/>
                </a:cubicBezTo>
                <a:lnTo>
                  <a:pt x="86861" y="132991"/>
                </a:lnTo>
                <a:cubicBezTo>
                  <a:pt x="84346" y="132991"/>
                  <a:pt x="82550" y="131195"/>
                  <a:pt x="82550" y="128680"/>
                </a:cubicBezTo>
                <a:lnTo>
                  <a:pt x="82550" y="88449"/>
                </a:lnTo>
                <a:cubicBezTo>
                  <a:pt x="82550" y="85934"/>
                  <a:pt x="84346" y="84138"/>
                  <a:pt x="86861" y="84138"/>
                </a:cubicBezTo>
                <a:close/>
                <a:moveTo>
                  <a:pt x="72227" y="66691"/>
                </a:moveTo>
                <a:cubicBezTo>
                  <a:pt x="68266" y="66691"/>
                  <a:pt x="65025" y="69940"/>
                  <a:pt x="65025" y="73910"/>
                </a:cubicBezTo>
                <a:lnTo>
                  <a:pt x="65025" y="143217"/>
                </a:lnTo>
                <a:cubicBezTo>
                  <a:pt x="65025" y="147188"/>
                  <a:pt x="68266" y="150076"/>
                  <a:pt x="72227" y="150076"/>
                </a:cubicBezTo>
                <a:lnTo>
                  <a:pt x="141725" y="150076"/>
                </a:lnTo>
                <a:cubicBezTo>
                  <a:pt x="145326" y="150076"/>
                  <a:pt x="148927" y="147188"/>
                  <a:pt x="148927" y="143217"/>
                </a:cubicBezTo>
                <a:lnTo>
                  <a:pt x="148927" y="73910"/>
                </a:lnTo>
                <a:cubicBezTo>
                  <a:pt x="148927" y="69940"/>
                  <a:pt x="145326" y="66691"/>
                  <a:pt x="141725" y="66691"/>
                </a:cubicBezTo>
                <a:lnTo>
                  <a:pt x="72227" y="66691"/>
                </a:lnTo>
                <a:close/>
                <a:moveTo>
                  <a:pt x="80869" y="34925"/>
                </a:moveTo>
                <a:cubicBezTo>
                  <a:pt x="83030" y="34925"/>
                  <a:pt x="85191" y="36730"/>
                  <a:pt x="85191" y="39257"/>
                </a:cubicBezTo>
                <a:lnTo>
                  <a:pt x="85191" y="58027"/>
                </a:lnTo>
                <a:lnTo>
                  <a:pt x="102475" y="58027"/>
                </a:lnTo>
                <a:lnTo>
                  <a:pt x="102475" y="39257"/>
                </a:lnTo>
                <a:cubicBezTo>
                  <a:pt x="102475" y="36730"/>
                  <a:pt x="104636" y="34925"/>
                  <a:pt x="106796" y="34925"/>
                </a:cubicBezTo>
                <a:cubicBezTo>
                  <a:pt x="109317" y="34925"/>
                  <a:pt x="111117" y="36730"/>
                  <a:pt x="111117" y="39257"/>
                </a:cubicBezTo>
                <a:lnTo>
                  <a:pt x="111117" y="58027"/>
                </a:lnTo>
                <a:lnTo>
                  <a:pt x="128402" y="58027"/>
                </a:lnTo>
                <a:lnTo>
                  <a:pt x="128402" y="39257"/>
                </a:lnTo>
                <a:cubicBezTo>
                  <a:pt x="128402" y="36730"/>
                  <a:pt x="130202" y="34925"/>
                  <a:pt x="133083" y="34925"/>
                </a:cubicBezTo>
                <a:cubicBezTo>
                  <a:pt x="135243" y="34925"/>
                  <a:pt x="137044" y="36730"/>
                  <a:pt x="137044" y="39257"/>
                </a:cubicBezTo>
                <a:lnTo>
                  <a:pt x="137044" y="58027"/>
                </a:lnTo>
                <a:lnTo>
                  <a:pt x="141725" y="58027"/>
                </a:lnTo>
                <a:cubicBezTo>
                  <a:pt x="150367" y="58027"/>
                  <a:pt x="157569" y="65247"/>
                  <a:pt x="157569" y="73910"/>
                </a:cubicBezTo>
                <a:lnTo>
                  <a:pt x="157569" y="78242"/>
                </a:lnTo>
                <a:lnTo>
                  <a:pt x="175934" y="78242"/>
                </a:lnTo>
                <a:cubicBezTo>
                  <a:pt x="178455" y="78242"/>
                  <a:pt x="180615" y="80047"/>
                  <a:pt x="180615" y="82574"/>
                </a:cubicBezTo>
                <a:cubicBezTo>
                  <a:pt x="180615" y="84739"/>
                  <a:pt x="178455" y="86905"/>
                  <a:pt x="175934" y="86905"/>
                </a:cubicBezTo>
                <a:lnTo>
                  <a:pt x="157569" y="86905"/>
                </a:lnTo>
                <a:lnTo>
                  <a:pt x="157569" y="104232"/>
                </a:lnTo>
                <a:lnTo>
                  <a:pt x="175934" y="104232"/>
                </a:lnTo>
                <a:cubicBezTo>
                  <a:pt x="178455" y="104232"/>
                  <a:pt x="180615" y="106398"/>
                  <a:pt x="180615" y="108564"/>
                </a:cubicBezTo>
                <a:cubicBezTo>
                  <a:pt x="180615" y="111090"/>
                  <a:pt x="178455" y="112895"/>
                  <a:pt x="175934" y="112895"/>
                </a:cubicBezTo>
                <a:lnTo>
                  <a:pt x="157569" y="112895"/>
                </a:lnTo>
                <a:lnTo>
                  <a:pt x="157569" y="130222"/>
                </a:lnTo>
                <a:lnTo>
                  <a:pt x="175934" y="130222"/>
                </a:lnTo>
                <a:cubicBezTo>
                  <a:pt x="178455" y="130222"/>
                  <a:pt x="180615" y="132027"/>
                  <a:pt x="180615" y="134554"/>
                </a:cubicBezTo>
                <a:cubicBezTo>
                  <a:pt x="180615" y="137081"/>
                  <a:pt x="178455" y="138885"/>
                  <a:pt x="175934" y="138885"/>
                </a:cubicBezTo>
                <a:lnTo>
                  <a:pt x="157569" y="138885"/>
                </a:lnTo>
                <a:lnTo>
                  <a:pt x="157569" y="143217"/>
                </a:lnTo>
                <a:cubicBezTo>
                  <a:pt x="157569" y="151880"/>
                  <a:pt x="150367" y="159100"/>
                  <a:pt x="141725" y="159100"/>
                </a:cubicBezTo>
                <a:lnTo>
                  <a:pt x="137044" y="159100"/>
                </a:lnTo>
                <a:lnTo>
                  <a:pt x="137044" y="177510"/>
                </a:lnTo>
                <a:cubicBezTo>
                  <a:pt x="137044" y="180036"/>
                  <a:pt x="135243" y="182202"/>
                  <a:pt x="133083" y="182202"/>
                </a:cubicBezTo>
                <a:cubicBezTo>
                  <a:pt x="130202" y="182202"/>
                  <a:pt x="128402" y="180036"/>
                  <a:pt x="128402" y="177510"/>
                </a:cubicBezTo>
                <a:lnTo>
                  <a:pt x="128402" y="159100"/>
                </a:lnTo>
                <a:lnTo>
                  <a:pt x="111117" y="159100"/>
                </a:lnTo>
                <a:lnTo>
                  <a:pt x="111117" y="177510"/>
                </a:lnTo>
                <a:cubicBezTo>
                  <a:pt x="111117" y="180036"/>
                  <a:pt x="109317" y="182202"/>
                  <a:pt x="106796" y="182202"/>
                </a:cubicBezTo>
                <a:cubicBezTo>
                  <a:pt x="104636" y="182202"/>
                  <a:pt x="102475" y="180036"/>
                  <a:pt x="102475" y="177510"/>
                </a:cubicBezTo>
                <a:lnTo>
                  <a:pt x="102475" y="159100"/>
                </a:lnTo>
                <a:lnTo>
                  <a:pt x="85191" y="159100"/>
                </a:lnTo>
                <a:lnTo>
                  <a:pt x="85191" y="177510"/>
                </a:lnTo>
                <a:cubicBezTo>
                  <a:pt x="85191" y="180036"/>
                  <a:pt x="83030" y="182202"/>
                  <a:pt x="80869" y="182202"/>
                </a:cubicBezTo>
                <a:cubicBezTo>
                  <a:pt x="78709" y="182202"/>
                  <a:pt x="76548" y="180036"/>
                  <a:pt x="76548" y="177510"/>
                </a:cubicBezTo>
                <a:lnTo>
                  <a:pt x="76548" y="159100"/>
                </a:lnTo>
                <a:lnTo>
                  <a:pt x="72227" y="159100"/>
                </a:lnTo>
                <a:cubicBezTo>
                  <a:pt x="63585" y="159100"/>
                  <a:pt x="56383" y="151880"/>
                  <a:pt x="56383" y="143217"/>
                </a:cubicBezTo>
                <a:lnTo>
                  <a:pt x="56383" y="138885"/>
                </a:lnTo>
                <a:lnTo>
                  <a:pt x="37658" y="138885"/>
                </a:lnTo>
                <a:cubicBezTo>
                  <a:pt x="35138" y="138885"/>
                  <a:pt x="33337" y="137081"/>
                  <a:pt x="33337" y="134554"/>
                </a:cubicBezTo>
                <a:cubicBezTo>
                  <a:pt x="33337" y="132027"/>
                  <a:pt x="35138" y="130222"/>
                  <a:pt x="37658" y="130222"/>
                </a:cubicBezTo>
                <a:lnTo>
                  <a:pt x="56383" y="130222"/>
                </a:lnTo>
                <a:lnTo>
                  <a:pt x="56383" y="112895"/>
                </a:lnTo>
                <a:lnTo>
                  <a:pt x="37658" y="112895"/>
                </a:lnTo>
                <a:cubicBezTo>
                  <a:pt x="35138" y="112895"/>
                  <a:pt x="33337" y="111090"/>
                  <a:pt x="33337" y="108564"/>
                </a:cubicBezTo>
                <a:cubicBezTo>
                  <a:pt x="33337" y="106398"/>
                  <a:pt x="35138" y="104232"/>
                  <a:pt x="37658" y="104232"/>
                </a:cubicBezTo>
                <a:lnTo>
                  <a:pt x="56383" y="104232"/>
                </a:lnTo>
                <a:lnTo>
                  <a:pt x="56383" y="86905"/>
                </a:lnTo>
                <a:lnTo>
                  <a:pt x="37658" y="86905"/>
                </a:lnTo>
                <a:cubicBezTo>
                  <a:pt x="35138" y="86905"/>
                  <a:pt x="33337" y="84739"/>
                  <a:pt x="33337" y="82574"/>
                </a:cubicBezTo>
                <a:cubicBezTo>
                  <a:pt x="33337" y="80047"/>
                  <a:pt x="35138" y="78242"/>
                  <a:pt x="37658" y="78242"/>
                </a:cubicBezTo>
                <a:lnTo>
                  <a:pt x="56383" y="78242"/>
                </a:lnTo>
                <a:lnTo>
                  <a:pt x="56383" y="73910"/>
                </a:lnTo>
                <a:cubicBezTo>
                  <a:pt x="56383" y="65247"/>
                  <a:pt x="63585" y="58027"/>
                  <a:pt x="72227" y="58027"/>
                </a:cubicBezTo>
                <a:lnTo>
                  <a:pt x="76548" y="58027"/>
                </a:lnTo>
                <a:lnTo>
                  <a:pt x="76548" y="39257"/>
                </a:lnTo>
                <a:cubicBezTo>
                  <a:pt x="76548" y="36730"/>
                  <a:pt x="78709" y="34925"/>
                  <a:pt x="80869" y="34925"/>
                </a:cubicBezTo>
                <a:close/>
                <a:moveTo>
                  <a:pt x="108382" y="8637"/>
                </a:moveTo>
                <a:cubicBezTo>
                  <a:pt x="53469" y="8637"/>
                  <a:pt x="8670" y="53623"/>
                  <a:pt x="8670" y="108326"/>
                </a:cubicBezTo>
                <a:cubicBezTo>
                  <a:pt x="8670" y="134958"/>
                  <a:pt x="18786" y="159070"/>
                  <a:pt x="37573" y="178144"/>
                </a:cubicBezTo>
                <a:cubicBezTo>
                  <a:pt x="45160" y="185702"/>
                  <a:pt x="50579" y="195059"/>
                  <a:pt x="53469" y="205495"/>
                </a:cubicBezTo>
                <a:lnTo>
                  <a:pt x="164380" y="205495"/>
                </a:lnTo>
                <a:cubicBezTo>
                  <a:pt x="166909" y="195059"/>
                  <a:pt x="171967" y="185342"/>
                  <a:pt x="179915" y="177424"/>
                </a:cubicBezTo>
                <a:cubicBezTo>
                  <a:pt x="198340" y="158710"/>
                  <a:pt x="208455" y="134238"/>
                  <a:pt x="208455" y="108326"/>
                </a:cubicBezTo>
                <a:cubicBezTo>
                  <a:pt x="208455" y="53623"/>
                  <a:pt x="163296" y="8637"/>
                  <a:pt x="108382" y="8637"/>
                </a:cubicBezTo>
                <a:close/>
                <a:moveTo>
                  <a:pt x="108382" y="0"/>
                </a:moveTo>
                <a:cubicBezTo>
                  <a:pt x="168354" y="0"/>
                  <a:pt x="217126" y="48585"/>
                  <a:pt x="217126" y="108326"/>
                </a:cubicBezTo>
                <a:cubicBezTo>
                  <a:pt x="217126" y="136757"/>
                  <a:pt x="205926" y="163389"/>
                  <a:pt x="186056" y="183542"/>
                </a:cubicBezTo>
                <a:cubicBezTo>
                  <a:pt x="176302" y="193259"/>
                  <a:pt x="171244" y="206575"/>
                  <a:pt x="171244" y="220611"/>
                </a:cubicBezTo>
                <a:lnTo>
                  <a:pt x="171244" y="251201"/>
                </a:lnTo>
                <a:cubicBezTo>
                  <a:pt x="171244" y="256599"/>
                  <a:pt x="166548" y="261278"/>
                  <a:pt x="161128" y="261278"/>
                </a:cubicBezTo>
                <a:lnTo>
                  <a:pt x="159322" y="261278"/>
                </a:lnTo>
                <a:cubicBezTo>
                  <a:pt x="157154" y="274954"/>
                  <a:pt x="145232" y="285390"/>
                  <a:pt x="131143" y="285390"/>
                </a:cubicBezTo>
                <a:lnTo>
                  <a:pt x="86706" y="285390"/>
                </a:lnTo>
                <a:cubicBezTo>
                  <a:pt x="72616" y="285390"/>
                  <a:pt x="60694" y="274954"/>
                  <a:pt x="58527" y="261278"/>
                </a:cubicBezTo>
                <a:lnTo>
                  <a:pt x="56720" y="261278"/>
                </a:lnTo>
                <a:cubicBezTo>
                  <a:pt x="51301" y="261278"/>
                  <a:pt x="46605" y="256599"/>
                  <a:pt x="46605" y="251201"/>
                </a:cubicBezTo>
                <a:lnTo>
                  <a:pt x="46605" y="221330"/>
                </a:lnTo>
                <a:cubicBezTo>
                  <a:pt x="46605" y="207295"/>
                  <a:pt x="41185" y="193979"/>
                  <a:pt x="31431" y="184262"/>
                </a:cubicBezTo>
                <a:cubicBezTo>
                  <a:pt x="11199" y="163749"/>
                  <a:pt x="0" y="136757"/>
                  <a:pt x="0" y="108326"/>
                </a:cubicBezTo>
                <a:cubicBezTo>
                  <a:pt x="0" y="48585"/>
                  <a:pt x="48772" y="0"/>
                  <a:pt x="108382" y="0"/>
                </a:cubicBezTo>
                <a:close/>
              </a:path>
            </a:pathLst>
          </a:custGeom>
          <a:solidFill>
            <a:srgbClr val="FFFFFF"/>
          </a:solidFill>
          <a:ln>
            <a:noFill/>
          </a:ln>
          <a:effectLst/>
        </p:spPr>
        <p:txBody>
          <a:bodyPr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19" name="Freeform 986">
            <a:extLst>
              <a:ext uri="{FF2B5EF4-FFF2-40B4-BE49-F238E27FC236}">
                <a16:creationId xmlns:a16="http://schemas.microsoft.com/office/drawing/2014/main" id="{529B93B0-DED1-4421-BF5B-A55F8ABBB943}"/>
              </a:ext>
            </a:extLst>
          </p:cNvPr>
          <p:cNvSpPr>
            <a:spLocks noChangeAspect="1" noChangeArrowheads="1"/>
          </p:cNvSpPr>
          <p:nvPr/>
        </p:nvSpPr>
        <p:spPr bwMode="auto">
          <a:xfrm>
            <a:off x="9880080" y="3561990"/>
            <a:ext cx="559293" cy="559293"/>
          </a:xfrm>
          <a:custGeom>
            <a:avLst/>
            <a:gdLst>
              <a:gd name="T0" fmla="*/ 46297 w 285390"/>
              <a:gd name="T1" fmla="*/ 240173 h 285390"/>
              <a:gd name="T2" fmla="*/ 108588 w 285390"/>
              <a:gd name="T3" fmla="*/ 237734 h 285390"/>
              <a:gd name="T4" fmla="*/ 68154 w 285390"/>
              <a:gd name="T5" fmla="*/ 246924 h 285390"/>
              <a:gd name="T6" fmla="*/ 68169 w 285390"/>
              <a:gd name="T7" fmla="*/ 209014 h 285390"/>
              <a:gd name="T8" fmla="*/ 126123 w 285390"/>
              <a:gd name="T9" fmla="*/ 218205 h 285390"/>
              <a:gd name="T10" fmla="*/ 68169 w 285390"/>
              <a:gd name="T11" fmla="*/ 209014 h 285390"/>
              <a:gd name="T12" fmla="*/ 49098 w 285390"/>
              <a:gd name="T13" fmla="*/ 213609 h 285390"/>
              <a:gd name="T14" fmla="*/ 28719 w 285390"/>
              <a:gd name="T15" fmla="*/ 213609 h 285390"/>
              <a:gd name="T16" fmla="*/ 254566 w 285390"/>
              <a:gd name="T17" fmla="*/ 206242 h 285390"/>
              <a:gd name="T18" fmla="*/ 219688 w 285390"/>
              <a:gd name="T19" fmla="*/ 235834 h 285390"/>
              <a:gd name="T20" fmla="*/ 161081 w 285390"/>
              <a:gd name="T21" fmla="*/ 261819 h 285390"/>
              <a:gd name="T22" fmla="*/ 154968 w 285390"/>
              <a:gd name="T23" fmla="*/ 255684 h 285390"/>
              <a:gd name="T24" fmla="*/ 212497 w 285390"/>
              <a:gd name="T25" fmla="*/ 229699 h 285390"/>
              <a:gd name="T26" fmla="*/ 249173 w 285390"/>
              <a:gd name="T27" fmla="*/ 202993 h 285390"/>
              <a:gd name="T28" fmla="*/ 112921 w 285390"/>
              <a:gd name="T29" fmla="*/ 185273 h 285390"/>
              <a:gd name="T30" fmla="*/ 63820 w 285390"/>
              <a:gd name="T31" fmla="*/ 185273 h 285390"/>
              <a:gd name="T32" fmla="*/ 44729 w 285390"/>
              <a:gd name="T33" fmla="*/ 180295 h 285390"/>
              <a:gd name="T34" fmla="*/ 33087 w 285390"/>
              <a:gd name="T35" fmla="*/ 189485 h 285390"/>
              <a:gd name="T36" fmla="*/ 227958 w 285390"/>
              <a:gd name="T37" fmla="*/ 170722 h 285390"/>
              <a:gd name="T38" fmla="*/ 249531 w 285390"/>
              <a:gd name="T39" fmla="*/ 184713 h 285390"/>
              <a:gd name="T40" fmla="*/ 195958 w 285390"/>
              <a:gd name="T41" fmla="*/ 206069 h 285390"/>
              <a:gd name="T42" fmla="*/ 157845 w 285390"/>
              <a:gd name="T43" fmla="*/ 213433 h 285390"/>
              <a:gd name="T44" fmla="*/ 178699 w 285390"/>
              <a:gd name="T45" fmla="*/ 186554 h 285390"/>
              <a:gd name="T46" fmla="*/ 224363 w 285390"/>
              <a:gd name="T47" fmla="*/ 171826 h 285390"/>
              <a:gd name="T48" fmla="*/ 126123 w 285390"/>
              <a:gd name="T49" fmla="*/ 149979 h 285390"/>
              <a:gd name="T50" fmla="*/ 68169 w 285390"/>
              <a:gd name="T51" fmla="*/ 159185 h 285390"/>
              <a:gd name="T52" fmla="*/ 33087 w 285390"/>
              <a:gd name="T53" fmla="*/ 149979 h 285390"/>
              <a:gd name="T54" fmla="*/ 44729 w 285390"/>
              <a:gd name="T55" fmla="*/ 159185 h 285390"/>
              <a:gd name="T56" fmla="*/ 33087 w 285390"/>
              <a:gd name="T57" fmla="*/ 149979 h 285390"/>
              <a:gd name="T58" fmla="*/ 128881 w 285390"/>
              <a:gd name="T59" fmla="*/ 127451 h 285390"/>
              <a:gd name="T60" fmla="*/ 86158 w 285390"/>
              <a:gd name="T61" fmla="*/ 127451 h 285390"/>
              <a:gd name="T62" fmla="*/ 67170 w 285390"/>
              <a:gd name="T63" fmla="*/ 122856 h 285390"/>
              <a:gd name="T64" fmla="*/ 32992 w 285390"/>
              <a:gd name="T65" fmla="*/ 132046 h 285390"/>
              <a:gd name="T66" fmla="*/ 206400 w 285390"/>
              <a:gd name="T67" fmla="*/ 118389 h 285390"/>
              <a:gd name="T68" fmla="*/ 245870 w 285390"/>
              <a:gd name="T69" fmla="*/ 118389 h 285390"/>
              <a:gd name="T70" fmla="*/ 126123 w 285390"/>
              <a:gd name="T71" fmla="*/ 92540 h 285390"/>
              <a:gd name="T72" fmla="*/ 68169 w 285390"/>
              <a:gd name="T73" fmla="*/ 101731 h 285390"/>
              <a:gd name="T74" fmla="*/ 33087 w 285390"/>
              <a:gd name="T75" fmla="*/ 92540 h 285390"/>
              <a:gd name="T76" fmla="*/ 44729 w 285390"/>
              <a:gd name="T77" fmla="*/ 101731 h 285390"/>
              <a:gd name="T78" fmla="*/ 33087 w 285390"/>
              <a:gd name="T79" fmla="*/ 92540 h 285390"/>
              <a:gd name="T80" fmla="*/ 245870 w 285390"/>
              <a:gd name="T81" fmla="*/ 109772 h 285390"/>
              <a:gd name="T82" fmla="*/ 162223 w 285390"/>
              <a:gd name="T83" fmla="*/ 114080 h 285390"/>
              <a:gd name="T84" fmla="*/ 199520 w 285390"/>
              <a:gd name="T85" fmla="*/ 72436 h 285390"/>
              <a:gd name="T86" fmla="*/ 204227 w 285390"/>
              <a:gd name="T87" fmla="*/ 163981 h 285390"/>
              <a:gd name="T88" fmla="*/ 68169 w 285390"/>
              <a:gd name="T89" fmla="*/ 63820 h 285390"/>
              <a:gd name="T90" fmla="*/ 126123 w 285390"/>
              <a:gd name="T91" fmla="*/ 73012 h 285390"/>
              <a:gd name="T92" fmla="*/ 68169 w 285390"/>
              <a:gd name="T93" fmla="*/ 63820 h 285390"/>
              <a:gd name="T94" fmla="*/ 49098 w 285390"/>
              <a:gd name="T95" fmla="*/ 68416 h 285390"/>
              <a:gd name="T96" fmla="*/ 28719 w 285390"/>
              <a:gd name="T97" fmla="*/ 68416 h 285390"/>
              <a:gd name="T98" fmla="*/ 213853 w 285390"/>
              <a:gd name="T99" fmla="*/ 35101 h 285390"/>
              <a:gd name="T100" fmla="*/ 168708 w 285390"/>
              <a:gd name="T101" fmla="*/ 44293 h 285390"/>
              <a:gd name="T102" fmla="*/ 72920 w 285390"/>
              <a:gd name="T103" fmla="*/ 35101 h 285390"/>
              <a:gd name="T104" fmla="*/ 143352 w 285390"/>
              <a:gd name="T105" fmla="*/ 44293 h 285390"/>
              <a:gd name="T106" fmla="*/ 72920 w 285390"/>
              <a:gd name="T107" fmla="*/ 35101 h 285390"/>
              <a:gd name="T108" fmla="*/ 50640 w 285390"/>
              <a:gd name="T109" fmla="*/ 231853 h 285390"/>
              <a:gd name="T110" fmla="*/ 278152 w 285390"/>
              <a:gd name="T111" fmla="*/ 278152 h 285390"/>
              <a:gd name="T112" fmla="*/ 4338 w 285390"/>
              <a:gd name="T113" fmla="*/ 0 h 285390"/>
              <a:gd name="T114" fmla="*/ 286832 w 285390"/>
              <a:gd name="T115" fmla="*/ 282493 h 285390"/>
              <a:gd name="T116" fmla="*/ 47384 w 285390"/>
              <a:gd name="T117" fmla="*/ 285387 h 285390"/>
              <a:gd name="T118" fmla="*/ 0 w 285390"/>
              <a:gd name="T119" fmla="*/ 4702 h 2853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5390" h="285390">
                <a:moveTo>
                  <a:pt x="14755" y="238965"/>
                </a:moveTo>
                <a:lnTo>
                  <a:pt x="46065" y="270635"/>
                </a:lnTo>
                <a:lnTo>
                  <a:pt x="46065" y="238965"/>
                </a:lnTo>
                <a:lnTo>
                  <a:pt x="14755" y="238965"/>
                </a:lnTo>
                <a:close/>
                <a:moveTo>
                  <a:pt x="67810" y="236538"/>
                </a:moveTo>
                <a:lnTo>
                  <a:pt x="108042" y="236538"/>
                </a:lnTo>
                <a:cubicBezTo>
                  <a:pt x="110556" y="236538"/>
                  <a:pt x="112353" y="238443"/>
                  <a:pt x="112353" y="240729"/>
                </a:cubicBezTo>
                <a:cubicBezTo>
                  <a:pt x="112353" y="243777"/>
                  <a:pt x="110556" y="245682"/>
                  <a:pt x="108042" y="245682"/>
                </a:cubicBezTo>
                <a:lnTo>
                  <a:pt x="67810" y="245682"/>
                </a:lnTo>
                <a:cubicBezTo>
                  <a:pt x="65296" y="245682"/>
                  <a:pt x="63500" y="243777"/>
                  <a:pt x="63500" y="240729"/>
                </a:cubicBezTo>
                <a:cubicBezTo>
                  <a:pt x="63500" y="238443"/>
                  <a:pt x="65296" y="236538"/>
                  <a:pt x="67810" y="236538"/>
                </a:cubicBezTo>
                <a:close/>
                <a:moveTo>
                  <a:pt x="67825" y="207963"/>
                </a:moveTo>
                <a:lnTo>
                  <a:pt x="125489" y="207963"/>
                </a:lnTo>
                <a:cubicBezTo>
                  <a:pt x="128012" y="207963"/>
                  <a:pt x="129814" y="210249"/>
                  <a:pt x="129814" y="212535"/>
                </a:cubicBezTo>
                <a:cubicBezTo>
                  <a:pt x="129814" y="215202"/>
                  <a:pt x="128012" y="217107"/>
                  <a:pt x="125489" y="217107"/>
                </a:cubicBezTo>
                <a:lnTo>
                  <a:pt x="67825" y="217107"/>
                </a:lnTo>
                <a:cubicBezTo>
                  <a:pt x="65302" y="217107"/>
                  <a:pt x="63500" y="215202"/>
                  <a:pt x="63500" y="212535"/>
                </a:cubicBezTo>
                <a:cubicBezTo>
                  <a:pt x="63500" y="210249"/>
                  <a:pt x="65302" y="207963"/>
                  <a:pt x="67825" y="207963"/>
                </a:cubicBezTo>
                <a:close/>
                <a:moveTo>
                  <a:pt x="32919" y="207963"/>
                </a:moveTo>
                <a:lnTo>
                  <a:pt x="44505" y="207963"/>
                </a:lnTo>
                <a:cubicBezTo>
                  <a:pt x="47039" y="207963"/>
                  <a:pt x="48850" y="210249"/>
                  <a:pt x="48850" y="212535"/>
                </a:cubicBezTo>
                <a:cubicBezTo>
                  <a:pt x="48850" y="215202"/>
                  <a:pt x="47039" y="217107"/>
                  <a:pt x="44505" y="217107"/>
                </a:cubicBezTo>
                <a:lnTo>
                  <a:pt x="32919" y="217107"/>
                </a:lnTo>
                <a:cubicBezTo>
                  <a:pt x="30385" y="217107"/>
                  <a:pt x="28575" y="215202"/>
                  <a:pt x="28575" y="212535"/>
                </a:cubicBezTo>
                <a:cubicBezTo>
                  <a:pt x="28575" y="210249"/>
                  <a:pt x="30385" y="207963"/>
                  <a:pt x="32919" y="207963"/>
                </a:cubicBezTo>
                <a:close/>
                <a:moveTo>
                  <a:pt x="247919" y="201972"/>
                </a:moveTo>
                <a:cubicBezTo>
                  <a:pt x="250065" y="201613"/>
                  <a:pt x="252569" y="203049"/>
                  <a:pt x="253285" y="205204"/>
                </a:cubicBezTo>
                <a:cubicBezTo>
                  <a:pt x="253642" y="207717"/>
                  <a:pt x="252212" y="210231"/>
                  <a:pt x="249707" y="210590"/>
                </a:cubicBezTo>
                <a:lnTo>
                  <a:pt x="223592" y="216335"/>
                </a:lnTo>
                <a:lnTo>
                  <a:pt x="218583" y="234648"/>
                </a:lnTo>
                <a:cubicBezTo>
                  <a:pt x="218226" y="237162"/>
                  <a:pt x="216079" y="238239"/>
                  <a:pt x="213575" y="237880"/>
                </a:cubicBezTo>
                <a:lnTo>
                  <a:pt x="187459" y="232135"/>
                </a:lnTo>
                <a:lnTo>
                  <a:pt x="160271" y="260502"/>
                </a:lnTo>
                <a:cubicBezTo>
                  <a:pt x="159555" y="261220"/>
                  <a:pt x="158482" y="261579"/>
                  <a:pt x="157051" y="261579"/>
                </a:cubicBezTo>
                <a:cubicBezTo>
                  <a:pt x="155978" y="261579"/>
                  <a:pt x="154904" y="261220"/>
                  <a:pt x="154189" y="260502"/>
                </a:cubicBezTo>
                <a:cubicBezTo>
                  <a:pt x="152400" y="259066"/>
                  <a:pt x="152400" y="256193"/>
                  <a:pt x="154189" y="254398"/>
                </a:cubicBezTo>
                <a:lnTo>
                  <a:pt x="183166" y="224235"/>
                </a:lnTo>
                <a:cubicBezTo>
                  <a:pt x="183882" y="223158"/>
                  <a:pt x="185313" y="222799"/>
                  <a:pt x="187102" y="222799"/>
                </a:cubicBezTo>
                <a:lnTo>
                  <a:pt x="211428" y="228544"/>
                </a:lnTo>
                <a:lnTo>
                  <a:pt x="216079" y="211667"/>
                </a:lnTo>
                <a:cubicBezTo>
                  <a:pt x="216437" y="210231"/>
                  <a:pt x="217868" y="208795"/>
                  <a:pt x="219299" y="208436"/>
                </a:cubicBezTo>
                <a:lnTo>
                  <a:pt x="247919" y="201972"/>
                </a:lnTo>
                <a:close/>
                <a:moveTo>
                  <a:pt x="67810" y="179388"/>
                </a:moveTo>
                <a:lnTo>
                  <a:pt x="108042" y="179388"/>
                </a:lnTo>
                <a:cubicBezTo>
                  <a:pt x="110556" y="179388"/>
                  <a:pt x="112353" y="181674"/>
                  <a:pt x="112353" y="184341"/>
                </a:cubicBezTo>
                <a:cubicBezTo>
                  <a:pt x="112353" y="186627"/>
                  <a:pt x="110556" y="188532"/>
                  <a:pt x="108042" y="188532"/>
                </a:cubicBezTo>
                <a:lnTo>
                  <a:pt x="67810" y="188532"/>
                </a:lnTo>
                <a:cubicBezTo>
                  <a:pt x="65296" y="188532"/>
                  <a:pt x="63500" y="186627"/>
                  <a:pt x="63500" y="184341"/>
                </a:cubicBezTo>
                <a:cubicBezTo>
                  <a:pt x="63500" y="181674"/>
                  <a:pt x="65296" y="179388"/>
                  <a:pt x="67810" y="179388"/>
                </a:cubicBezTo>
                <a:close/>
                <a:moveTo>
                  <a:pt x="32919" y="179388"/>
                </a:moveTo>
                <a:lnTo>
                  <a:pt x="44505" y="179388"/>
                </a:lnTo>
                <a:cubicBezTo>
                  <a:pt x="47039" y="179388"/>
                  <a:pt x="48850" y="181674"/>
                  <a:pt x="48850" y="184341"/>
                </a:cubicBezTo>
                <a:cubicBezTo>
                  <a:pt x="48850" y="186627"/>
                  <a:pt x="47039" y="188532"/>
                  <a:pt x="44505" y="188532"/>
                </a:cubicBezTo>
                <a:lnTo>
                  <a:pt x="32919" y="188532"/>
                </a:lnTo>
                <a:cubicBezTo>
                  <a:pt x="30385" y="188532"/>
                  <a:pt x="28575" y="186627"/>
                  <a:pt x="28575" y="184341"/>
                </a:cubicBezTo>
                <a:cubicBezTo>
                  <a:pt x="28575" y="181674"/>
                  <a:pt x="30385" y="179388"/>
                  <a:pt x="32919" y="179388"/>
                </a:cubicBezTo>
                <a:close/>
                <a:moveTo>
                  <a:pt x="226812" y="169863"/>
                </a:moveTo>
                <a:lnTo>
                  <a:pt x="249707" y="174992"/>
                </a:lnTo>
                <a:cubicBezTo>
                  <a:pt x="252212" y="175358"/>
                  <a:pt x="253642" y="177922"/>
                  <a:pt x="253285" y="180120"/>
                </a:cubicBezTo>
                <a:cubicBezTo>
                  <a:pt x="252569" y="182685"/>
                  <a:pt x="250065" y="184150"/>
                  <a:pt x="248276" y="183784"/>
                </a:cubicBezTo>
                <a:lnTo>
                  <a:pt x="227169" y="179021"/>
                </a:lnTo>
                <a:lnTo>
                  <a:pt x="200338" y="204666"/>
                </a:lnTo>
                <a:cubicBezTo>
                  <a:pt x="198907" y="206131"/>
                  <a:pt x="196761" y="206131"/>
                  <a:pt x="194972" y="205032"/>
                </a:cubicBezTo>
                <a:lnTo>
                  <a:pt x="180304" y="194408"/>
                </a:lnTo>
                <a:lnTo>
                  <a:pt x="159913" y="211626"/>
                </a:lnTo>
                <a:cubicBezTo>
                  <a:pt x="158840" y="211992"/>
                  <a:pt x="158124" y="212359"/>
                  <a:pt x="157051" y="212359"/>
                </a:cubicBezTo>
                <a:cubicBezTo>
                  <a:pt x="155978" y="212359"/>
                  <a:pt x="154904" y="211992"/>
                  <a:pt x="153831" y="210893"/>
                </a:cubicBezTo>
                <a:cubicBezTo>
                  <a:pt x="152400" y="208695"/>
                  <a:pt x="152758" y="206131"/>
                  <a:pt x="154547" y="204666"/>
                </a:cubicBezTo>
                <a:lnTo>
                  <a:pt x="177800" y="185616"/>
                </a:lnTo>
                <a:cubicBezTo>
                  <a:pt x="179231" y="184517"/>
                  <a:pt x="181378" y="184150"/>
                  <a:pt x="182809" y="185616"/>
                </a:cubicBezTo>
                <a:lnTo>
                  <a:pt x="197119" y="195873"/>
                </a:lnTo>
                <a:lnTo>
                  <a:pt x="223234" y="170962"/>
                </a:lnTo>
                <a:cubicBezTo>
                  <a:pt x="224307" y="169863"/>
                  <a:pt x="225738" y="169863"/>
                  <a:pt x="226812" y="169863"/>
                </a:cubicBezTo>
                <a:close/>
                <a:moveTo>
                  <a:pt x="67825" y="149225"/>
                </a:moveTo>
                <a:lnTo>
                  <a:pt x="125489" y="149225"/>
                </a:lnTo>
                <a:cubicBezTo>
                  <a:pt x="128012" y="149225"/>
                  <a:pt x="129814" y="151423"/>
                  <a:pt x="129814" y="153621"/>
                </a:cubicBezTo>
                <a:cubicBezTo>
                  <a:pt x="129814" y="156185"/>
                  <a:pt x="128012" y="158384"/>
                  <a:pt x="125489" y="158384"/>
                </a:cubicBezTo>
                <a:lnTo>
                  <a:pt x="67825" y="158384"/>
                </a:lnTo>
                <a:cubicBezTo>
                  <a:pt x="65302" y="158384"/>
                  <a:pt x="63500" y="156185"/>
                  <a:pt x="63500" y="153621"/>
                </a:cubicBezTo>
                <a:cubicBezTo>
                  <a:pt x="63500" y="151423"/>
                  <a:pt x="65302" y="149225"/>
                  <a:pt x="67825" y="149225"/>
                </a:cubicBezTo>
                <a:close/>
                <a:moveTo>
                  <a:pt x="32919" y="149225"/>
                </a:moveTo>
                <a:lnTo>
                  <a:pt x="44505" y="149225"/>
                </a:lnTo>
                <a:cubicBezTo>
                  <a:pt x="47039" y="149225"/>
                  <a:pt x="48850" y="151423"/>
                  <a:pt x="48850" y="153621"/>
                </a:cubicBezTo>
                <a:cubicBezTo>
                  <a:pt x="48850" y="156185"/>
                  <a:pt x="47039" y="158384"/>
                  <a:pt x="44505" y="158384"/>
                </a:cubicBezTo>
                <a:lnTo>
                  <a:pt x="32919" y="158384"/>
                </a:lnTo>
                <a:cubicBezTo>
                  <a:pt x="30385" y="158384"/>
                  <a:pt x="28575" y="156185"/>
                  <a:pt x="28575" y="153621"/>
                </a:cubicBezTo>
                <a:cubicBezTo>
                  <a:pt x="28575" y="151423"/>
                  <a:pt x="30385" y="149225"/>
                  <a:pt x="32919" y="149225"/>
                </a:cubicBezTo>
                <a:close/>
                <a:moveTo>
                  <a:pt x="89976" y="122238"/>
                </a:moveTo>
                <a:lnTo>
                  <a:pt x="123982" y="122238"/>
                </a:lnTo>
                <a:cubicBezTo>
                  <a:pt x="126461" y="122238"/>
                  <a:pt x="128233" y="124143"/>
                  <a:pt x="128233" y="126810"/>
                </a:cubicBezTo>
                <a:cubicBezTo>
                  <a:pt x="128233" y="129477"/>
                  <a:pt x="126461" y="131382"/>
                  <a:pt x="123982" y="131382"/>
                </a:cubicBezTo>
                <a:lnTo>
                  <a:pt x="89976" y="131382"/>
                </a:lnTo>
                <a:cubicBezTo>
                  <a:pt x="87850" y="131382"/>
                  <a:pt x="85725" y="129477"/>
                  <a:pt x="85725" y="126810"/>
                </a:cubicBezTo>
                <a:cubicBezTo>
                  <a:pt x="85725" y="124143"/>
                  <a:pt x="87850" y="122238"/>
                  <a:pt x="89976" y="122238"/>
                </a:cubicBezTo>
                <a:close/>
                <a:moveTo>
                  <a:pt x="32826" y="122238"/>
                </a:moveTo>
                <a:lnTo>
                  <a:pt x="66832" y="122238"/>
                </a:lnTo>
                <a:cubicBezTo>
                  <a:pt x="69311" y="122238"/>
                  <a:pt x="71083" y="124143"/>
                  <a:pt x="71083" y="126810"/>
                </a:cubicBezTo>
                <a:cubicBezTo>
                  <a:pt x="71083" y="129477"/>
                  <a:pt x="69311" y="131382"/>
                  <a:pt x="66832" y="131382"/>
                </a:cubicBezTo>
                <a:lnTo>
                  <a:pt x="32826" y="131382"/>
                </a:lnTo>
                <a:cubicBezTo>
                  <a:pt x="30346" y="131382"/>
                  <a:pt x="28575" y="129477"/>
                  <a:pt x="28575" y="126810"/>
                </a:cubicBezTo>
                <a:cubicBezTo>
                  <a:pt x="28575" y="124143"/>
                  <a:pt x="30346" y="122238"/>
                  <a:pt x="32826" y="122238"/>
                </a:cubicBezTo>
                <a:close/>
                <a:moveTo>
                  <a:pt x="205362" y="117793"/>
                </a:moveTo>
                <a:lnTo>
                  <a:pt x="180863" y="148154"/>
                </a:lnTo>
                <a:cubicBezTo>
                  <a:pt x="186987" y="152083"/>
                  <a:pt x="194914" y="154583"/>
                  <a:pt x="203200" y="154583"/>
                </a:cubicBezTo>
                <a:cubicBezTo>
                  <a:pt x="224817" y="154583"/>
                  <a:pt x="242471" y="138510"/>
                  <a:pt x="244633" y="117793"/>
                </a:cubicBezTo>
                <a:lnTo>
                  <a:pt x="205362" y="117793"/>
                </a:lnTo>
                <a:close/>
                <a:moveTo>
                  <a:pt x="67825" y="92075"/>
                </a:moveTo>
                <a:lnTo>
                  <a:pt x="125489" y="92075"/>
                </a:lnTo>
                <a:cubicBezTo>
                  <a:pt x="128012" y="92075"/>
                  <a:pt x="129814" y="93980"/>
                  <a:pt x="129814" y="96647"/>
                </a:cubicBezTo>
                <a:cubicBezTo>
                  <a:pt x="129814" y="99314"/>
                  <a:pt x="128012" y="101219"/>
                  <a:pt x="125489" y="101219"/>
                </a:cubicBezTo>
                <a:lnTo>
                  <a:pt x="67825" y="101219"/>
                </a:lnTo>
                <a:cubicBezTo>
                  <a:pt x="65302" y="101219"/>
                  <a:pt x="63500" y="99314"/>
                  <a:pt x="63500" y="96647"/>
                </a:cubicBezTo>
                <a:cubicBezTo>
                  <a:pt x="63500" y="93980"/>
                  <a:pt x="65302" y="92075"/>
                  <a:pt x="67825" y="92075"/>
                </a:cubicBezTo>
                <a:close/>
                <a:moveTo>
                  <a:pt x="32919" y="92075"/>
                </a:moveTo>
                <a:lnTo>
                  <a:pt x="44505" y="92075"/>
                </a:lnTo>
                <a:cubicBezTo>
                  <a:pt x="47039" y="92075"/>
                  <a:pt x="48850" y="93980"/>
                  <a:pt x="48850" y="96647"/>
                </a:cubicBezTo>
                <a:cubicBezTo>
                  <a:pt x="48850" y="99314"/>
                  <a:pt x="47039" y="101219"/>
                  <a:pt x="44505" y="101219"/>
                </a:cubicBezTo>
                <a:lnTo>
                  <a:pt x="32919" y="101219"/>
                </a:lnTo>
                <a:cubicBezTo>
                  <a:pt x="30385" y="101219"/>
                  <a:pt x="28575" y="99314"/>
                  <a:pt x="28575" y="96647"/>
                </a:cubicBezTo>
                <a:cubicBezTo>
                  <a:pt x="28575" y="93980"/>
                  <a:pt x="30385" y="92075"/>
                  <a:pt x="32919" y="92075"/>
                </a:cubicBezTo>
                <a:close/>
                <a:moveTo>
                  <a:pt x="207524" y="72072"/>
                </a:moveTo>
                <a:lnTo>
                  <a:pt x="207524" y="109220"/>
                </a:lnTo>
                <a:lnTo>
                  <a:pt x="244633" y="109220"/>
                </a:lnTo>
                <a:cubicBezTo>
                  <a:pt x="242831" y="89932"/>
                  <a:pt x="226979" y="74216"/>
                  <a:pt x="207524" y="72072"/>
                </a:cubicBezTo>
                <a:close/>
                <a:moveTo>
                  <a:pt x="198517" y="72072"/>
                </a:moveTo>
                <a:cubicBezTo>
                  <a:pt x="177620" y="74573"/>
                  <a:pt x="161407" y="92075"/>
                  <a:pt x="161407" y="113506"/>
                </a:cubicBezTo>
                <a:cubicBezTo>
                  <a:pt x="161407" y="124936"/>
                  <a:pt x="166091" y="135652"/>
                  <a:pt x="173657" y="143153"/>
                </a:cubicBezTo>
                <a:lnTo>
                  <a:pt x="198517" y="112078"/>
                </a:lnTo>
                <a:lnTo>
                  <a:pt x="198517" y="72072"/>
                </a:lnTo>
                <a:close/>
                <a:moveTo>
                  <a:pt x="203200" y="63500"/>
                </a:moveTo>
                <a:cubicBezTo>
                  <a:pt x="230942" y="63500"/>
                  <a:pt x="253640" y="86003"/>
                  <a:pt x="253640" y="113506"/>
                </a:cubicBezTo>
                <a:cubicBezTo>
                  <a:pt x="253640" y="141367"/>
                  <a:pt x="230942" y="163156"/>
                  <a:pt x="203200" y="163156"/>
                </a:cubicBezTo>
                <a:cubicBezTo>
                  <a:pt x="175098" y="163156"/>
                  <a:pt x="152400" y="141367"/>
                  <a:pt x="152400" y="113506"/>
                </a:cubicBezTo>
                <a:cubicBezTo>
                  <a:pt x="152400" y="86003"/>
                  <a:pt x="175098" y="63500"/>
                  <a:pt x="203200" y="63500"/>
                </a:cubicBezTo>
                <a:close/>
                <a:moveTo>
                  <a:pt x="67825" y="63500"/>
                </a:moveTo>
                <a:lnTo>
                  <a:pt x="125489" y="63500"/>
                </a:lnTo>
                <a:cubicBezTo>
                  <a:pt x="128012" y="63500"/>
                  <a:pt x="129814" y="65786"/>
                  <a:pt x="129814" y="68072"/>
                </a:cubicBezTo>
                <a:cubicBezTo>
                  <a:pt x="129814" y="70358"/>
                  <a:pt x="128012" y="72644"/>
                  <a:pt x="125489" y="72644"/>
                </a:cubicBezTo>
                <a:lnTo>
                  <a:pt x="67825" y="72644"/>
                </a:lnTo>
                <a:cubicBezTo>
                  <a:pt x="65302" y="72644"/>
                  <a:pt x="63500" y="70358"/>
                  <a:pt x="63500" y="68072"/>
                </a:cubicBezTo>
                <a:cubicBezTo>
                  <a:pt x="63500" y="65786"/>
                  <a:pt x="65302" y="63500"/>
                  <a:pt x="67825" y="63500"/>
                </a:cubicBezTo>
                <a:close/>
                <a:moveTo>
                  <a:pt x="32919" y="63500"/>
                </a:moveTo>
                <a:lnTo>
                  <a:pt x="44505" y="63500"/>
                </a:lnTo>
                <a:cubicBezTo>
                  <a:pt x="47039" y="63500"/>
                  <a:pt x="48850" y="65786"/>
                  <a:pt x="48850" y="68072"/>
                </a:cubicBezTo>
                <a:cubicBezTo>
                  <a:pt x="48850" y="70358"/>
                  <a:pt x="47039" y="72644"/>
                  <a:pt x="44505" y="72644"/>
                </a:cubicBezTo>
                <a:lnTo>
                  <a:pt x="32919" y="72644"/>
                </a:lnTo>
                <a:cubicBezTo>
                  <a:pt x="30385" y="72644"/>
                  <a:pt x="28575" y="70358"/>
                  <a:pt x="28575" y="68072"/>
                </a:cubicBezTo>
                <a:cubicBezTo>
                  <a:pt x="28575" y="65786"/>
                  <a:pt x="30385" y="63500"/>
                  <a:pt x="32919" y="63500"/>
                </a:cubicBezTo>
                <a:close/>
                <a:moveTo>
                  <a:pt x="167859" y="34925"/>
                </a:moveTo>
                <a:lnTo>
                  <a:pt x="212778" y="34925"/>
                </a:lnTo>
                <a:cubicBezTo>
                  <a:pt x="214952" y="34925"/>
                  <a:pt x="217125" y="36830"/>
                  <a:pt x="217125" y="39497"/>
                </a:cubicBezTo>
                <a:cubicBezTo>
                  <a:pt x="217125" y="41783"/>
                  <a:pt x="214952" y="44069"/>
                  <a:pt x="212778" y="44069"/>
                </a:cubicBezTo>
                <a:lnTo>
                  <a:pt x="167859" y="44069"/>
                </a:lnTo>
                <a:cubicBezTo>
                  <a:pt x="165323" y="44069"/>
                  <a:pt x="163512" y="41783"/>
                  <a:pt x="163512" y="39497"/>
                </a:cubicBezTo>
                <a:cubicBezTo>
                  <a:pt x="163512" y="36830"/>
                  <a:pt x="165323" y="34925"/>
                  <a:pt x="167859" y="34925"/>
                </a:cubicBezTo>
                <a:close/>
                <a:moveTo>
                  <a:pt x="72552" y="34925"/>
                </a:moveTo>
                <a:lnTo>
                  <a:pt x="142631" y="34925"/>
                </a:lnTo>
                <a:cubicBezTo>
                  <a:pt x="145491" y="34925"/>
                  <a:pt x="147279" y="36830"/>
                  <a:pt x="147279" y="39497"/>
                </a:cubicBezTo>
                <a:cubicBezTo>
                  <a:pt x="147279" y="41783"/>
                  <a:pt x="145491" y="44069"/>
                  <a:pt x="142631" y="44069"/>
                </a:cubicBezTo>
                <a:lnTo>
                  <a:pt x="72552" y="44069"/>
                </a:lnTo>
                <a:cubicBezTo>
                  <a:pt x="70049" y="44069"/>
                  <a:pt x="68262" y="41783"/>
                  <a:pt x="68262" y="39497"/>
                </a:cubicBezTo>
                <a:cubicBezTo>
                  <a:pt x="68262" y="36830"/>
                  <a:pt x="70049" y="34925"/>
                  <a:pt x="72552" y="34925"/>
                </a:cubicBezTo>
                <a:close/>
                <a:moveTo>
                  <a:pt x="8637" y="8637"/>
                </a:moveTo>
                <a:lnTo>
                  <a:pt x="8637" y="230687"/>
                </a:lnTo>
                <a:lnTo>
                  <a:pt x="50384" y="230687"/>
                </a:lnTo>
                <a:cubicBezTo>
                  <a:pt x="52903" y="230687"/>
                  <a:pt x="54703" y="232487"/>
                  <a:pt x="54703" y="235006"/>
                </a:cubicBezTo>
                <a:lnTo>
                  <a:pt x="54703" y="276753"/>
                </a:lnTo>
                <a:lnTo>
                  <a:pt x="276753" y="276753"/>
                </a:lnTo>
                <a:lnTo>
                  <a:pt x="276753" y="8637"/>
                </a:lnTo>
                <a:lnTo>
                  <a:pt x="8637" y="8637"/>
                </a:lnTo>
                <a:close/>
                <a:moveTo>
                  <a:pt x="4318" y="0"/>
                </a:moveTo>
                <a:lnTo>
                  <a:pt x="281072" y="0"/>
                </a:lnTo>
                <a:cubicBezTo>
                  <a:pt x="283231" y="0"/>
                  <a:pt x="285390" y="2159"/>
                  <a:pt x="285390" y="4678"/>
                </a:cubicBezTo>
                <a:lnTo>
                  <a:pt x="285390" y="281072"/>
                </a:lnTo>
                <a:cubicBezTo>
                  <a:pt x="285390" y="283591"/>
                  <a:pt x="283231" y="285390"/>
                  <a:pt x="281072" y="285390"/>
                </a:cubicBezTo>
                <a:lnTo>
                  <a:pt x="50384" y="285390"/>
                </a:lnTo>
                <a:cubicBezTo>
                  <a:pt x="49304" y="285390"/>
                  <a:pt x="48225" y="285030"/>
                  <a:pt x="47145" y="283951"/>
                </a:cubicBezTo>
                <a:lnTo>
                  <a:pt x="1079" y="237885"/>
                </a:lnTo>
                <a:cubicBezTo>
                  <a:pt x="360" y="237165"/>
                  <a:pt x="0" y="236086"/>
                  <a:pt x="0" y="235006"/>
                </a:cubicBezTo>
                <a:lnTo>
                  <a:pt x="0" y="4678"/>
                </a:lnTo>
                <a:cubicBezTo>
                  <a:pt x="0" y="2159"/>
                  <a:pt x="1799" y="0"/>
                  <a:pt x="4318" y="0"/>
                </a:cubicBezTo>
                <a:close/>
              </a:path>
            </a:pathLst>
          </a:custGeom>
          <a:solidFill>
            <a:srgbClr val="FFFFFF"/>
          </a:solidFill>
          <a:ln>
            <a:noFill/>
          </a:ln>
          <a:effectLst/>
        </p:spPr>
        <p:txBody>
          <a:bodyPr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20" name="Freeform 987">
            <a:extLst>
              <a:ext uri="{FF2B5EF4-FFF2-40B4-BE49-F238E27FC236}">
                <a16:creationId xmlns:a16="http://schemas.microsoft.com/office/drawing/2014/main" id="{972B7F08-35D2-4F70-8F93-D6C494029203}"/>
              </a:ext>
            </a:extLst>
          </p:cNvPr>
          <p:cNvSpPr>
            <a:spLocks noChangeAspect="1" noChangeArrowheads="1"/>
          </p:cNvSpPr>
          <p:nvPr/>
        </p:nvSpPr>
        <p:spPr bwMode="auto">
          <a:xfrm>
            <a:off x="7810078" y="3561990"/>
            <a:ext cx="559293" cy="559293"/>
          </a:xfrm>
          <a:custGeom>
            <a:avLst/>
            <a:gdLst>
              <a:gd name="T0" fmla="*/ 255324 w 285390"/>
              <a:gd name="T1" fmla="*/ 278152 h 285390"/>
              <a:gd name="T2" fmla="*/ 256757 w 285390"/>
              <a:gd name="T3" fmla="*/ 137093 h 285390"/>
              <a:gd name="T4" fmla="*/ 263017 w 285390"/>
              <a:gd name="T5" fmla="*/ 143352 h 285390"/>
              <a:gd name="T6" fmla="*/ 255284 w 285390"/>
              <a:gd name="T7" fmla="*/ 140407 h 285390"/>
              <a:gd name="T8" fmla="*/ 264489 w 285390"/>
              <a:gd name="T9" fmla="*/ 119856 h 285390"/>
              <a:gd name="T10" fmla="*/ 259702 w 285390"/>
              <a:gd name="T11" fmla="*/ 114878 h 285390"/>
              <a:gd name="T12" fmla="*/ 170216 w 285390"/>
              <a:gd name="T13" fmla="*/ 202556 h 285390"/>
              <a:gd name="T14" fmla="*/ 139432 w 285390"/>
              <a:gd name="T15" fmla="*/ 204363 h 285390"/>
              <a:gd name="T16" fmla="*/ 135449 w 285390"/>
              <a:gd name="T17" fmla="*/ 223535 h 285390"/>
              <a:gd name="T18" fmla="*/ 190860 w 285390"/>
              <a:gd name="T19" fmla="*/ 255002 h 285390"/>
              <a:gd name="T20" fmla="*/ 245546 w 285390"/>
              <a:gd name="T21" fmla="*/ 161682 h 285390"/>
              <a:gd name="T22" fmla="*/ 234319 w 285390"/>
              <a:gd name="T23" fmla="*/ 160236 h 285390"/>
              <a:gd name="T24" fmla="*/ 214400 w 285390"/>
              <a:gd name="T25" fmla="*/ 156257 h 285390"/>
              <a:gd name="T26" fmla="*/ 190497 w 285390"/>
              <a:gd name="T27" fmla="*/ 155895 h 285390"/>
              <a:gd name="T28" fmla="*/ 178908 w 285390"/>
              <a:gd name="T29" fmla="*/ 95852 h 285390"/>
              <a:gd name="T30" fmla="*/ 259702 w 285390"/>
              <a:gd name="T31" fmla="*/ 103342 h 285390"/>
              <a:gd name="T32" fmla="*/ 23933 w 285390"/>
              <a:gd name="T33" fmla="*/ 84563 h 285390"/>
              <a:gd name="T34" fmla="*/ 23933 w 285390"/>
              <a:gd name="T35" fmla="*/ 133663 h 285390"/>
              <a:gd name="T36" fmla="*/ 23933 w 285390"/>
              <a:gd name="T37" fmla="*/ 84563 h 285390"/>
              <a:gd name="T38" fmla="*/ 264489 w 285390"/>
              <a:gd name="T39" fmla="*/ 76584 h 285390"/>
              <a:gd name="T40" fmla="*/ 256757 w 285390"/>
              <a:gd name="T41" fmla="*/ 79531 h 285390"/>
              <a:gd name="T42" fmla="*/ 125867 w 285390"/>
              <a:gd name="T43" fmla="*/ 46270 h 285390"/>
              <a:gd name="T44" fmla="*/ 143761 w 285390"/>
              <a:gd name="T45" fmla="*/ 65006 h 285390"/>
              <a:gd name="T46" fmla="*/ 125867 w 285390"/>
              <a:gd name="T47" fmla="*/ 62484 h 285390"/>
              <a:gd name="T48" fmla="*/ 144834 w 285390"/>
              <a:gd name="T49" fmla="*/ 98871 h 285390"/>
              <a:gd name="T50" fmla="*/ 125867 w 285390"/>
              <a:gd name="T51" fmla="*/ 124091 h 285390"/>
              <a:gd name="T52" fmla="*/ 107974 w 285390"/>
              <a:gd name="T53" fmla="*/ 105356 h 285390"/>
              <a:gd name="T54" fmla="*/ 125867 w 285390"/>
              <a:gd name="T55" fmla="*/ 108238 h 285390"/>
              <a:gd name="T56" fmla="*/ 106900 w 285390"/>
              <a:gd name="T57" fmla="*/ 71490 h 285390"/>
              <a:gd name="T58" fmla="*/ 125867 w 285390"/>
              <a:gd name="T59" fmla="*/ 46270 h 285390"/>
              <a:gd name="T60" fmla="*/ 74967 w 285390"/>
              <a:gd name="T61" fmla="*/ 129129 h 285390"/>
              <a:gd name="T62" fmla="*/ 161524 w 285390"/>
              <a:gd name="T63" fmla="*/ 102001 h 285390"/>
              <a:gd name="T64" fmla="*/ 169493 w 285390"/>
              <a:gd name="T65" fmla="*/ 35085 h 285390"/>
              <a:gd name="T66" fmla="*/ 49255 w 285390"/>
              <a:gd name="T67" fmla="*/ 208342 h 285390"/>
              <a:gd name="T68" fmla="*/ 161524 w 285390"/>
              <a:gd name="T69" fmla="*/ 197129 h 285390"/>
              <a:gd name="T70" fmla="*/ 66639 w 285390"/>
              <a:gd name="T71" fmla="*/ 129129 h 285390"/>
              <a:gd name="T72" fmla="*/ 169493 w 285390"/>
              <a:gd name="T73" fmla="*/ 26404 h 285390"/>
              <a:gd name="T74" fmla="*/ 196292 w 285390"/>
              <a:gd name="T75" fmla="*/ 102001 h 285390"/>
              <a:gd name="T76" fmla="*/ 224541 w 285390"/>
              <a:gd name="T77" fmla="*/ 143959 h 285390"/>
              <a:gd name="T78" fmla="*/ 264016 w 285390"/>
              <a:gd name="T79" fmla="*/ 170002 h 285390"/>
              <a:gd name="T80" fmla="*/ 278141 w 285390"/>
              <a:gd name="T81" fmla="*/ 190981 h 285390"/>
              <a:gd name="T82" fmla="*/ 49255 w 285390"/>
              <a:gd name="T83" fmla="*/ 8681 h 285390"/>
              <a:gd name="T84" fmla="*/ 8692 w 285390"/>
              <a:gd name="T85" fmla="*/ 190981 h 285390"/>
              <a:gd name="T86" fmla="*/ 40562 w 285390"/>
              <a:gd name="T87" fmla="*/ 8681 h 285390"/>
              <a:gd name="T88" fmla="*/ 260757 w 285390"/>
              <a:gd name="T89" fmla="*/ 0 h 285390"/>
              <a:gd name="T90" fmla="*/ 264379 w 285390"/>
              <a:gd name="T91" fmla="*/ 217023 h 285390"/>
              <a:gd name="T92" fmla="*/ 190860 w 285390"/>
              <a:gd name="T93" fmla="*/ 286832 h 285390"/>
              <a:gd name="T94" fmla="*/ 168406 w 285390"/>
              <a:gd name="T95" fmla="*/ 250663 h 285390"/>
              <a:gd name="T96" fmla="*/ 109373 w 285390"/>
              <a:gd name="T97" fmla="*/ 232938 h 285390"/>
              <a:gd name="T98" fmla="*/ 25712 w 285390"/>
              <a:gd name="T99" fmla="*/ 217023 h 285390"/>
              <a:gd name="T100" fmla="*/ 25712 w 285390"/>
              <a:gd name="T101" fmla="*/ 0 h 2853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5390" h="285390">
                <a:moveTo>
                  <a:pt x="194224" y="262358"/>
                </a:moveTo>
                <a:lnTo>
                  <a:pt x="194224" y="276753"/>
                </a:lnTo>
                <a:lnTo>
                  <a:pt x="254040" y="276753"/>
                </a:lnTo>
                <a:lnTo>
                  <a:pt x="254040" y="262358"/>
                </a:lnTo>
                <a:lnTo>
                  <a:pt x="194224" y="262358"/>
                </a:lnTo>
                <a:close/>
                <a:moveTo>
                  <a:pt x="255466" y="136404"/>
                </a:moveTo>
                <a:cubicBezTo>
                  <a:pt x="257297" y="134938"/>
                  <a:pt x="259862" y="134938"/>
                  <a:pt x="261694" y="136404"/>
                </a:cubicBezTo>
                <a:cubicBezTo>
                  <a:pt x="262793" y="137503"/>
                  <a:pt x="263159" y="138602"/>
                  <a:pt x="263159" y="139701"/>
                </a:cubicBezTo>
                <a:cubicBezTo>
                  <a:pt x="263159" y="140800"/>
                  <a:pt x="262793" y="141899"/>
                  <a:pt x="261694" y="142631"/>
                </a:cubicBezTo>
                <a:cubicBezTo>
                  <a:pt x="260961" y="143730"/>
                  <a:pt x="259862" y="144097"/>
                  <a:pt x="258396" y="144097"/>
                </a:cubicBezTo>
                <a:cubicBezTo>
                  <a:pt x="257297" y="144097"/>
                  <a:pt x="256198" y="143730"/>
                  <a:pt x="255466" y="142631"/>
                </a:cubicBezTo>
                <a:cubicBezTo>
                  <a:pt x="254733" y="141899"/>
                  <a:pt x="254000" y="140800"/>
                  <a:pt x="254000" y="139701"/>
                </a:cubicBezTo>
                <a:cubicBezTo>
                  <a:pt x="254000" y="138602"/>
                  <a:pt x="254733" y="137503"/>
                  <a:pt x="255466" y="136404"/>
                </a:cubicBezTo>
                <a:close/>
                <a:moveTo>
                  <a:pt x="258396" y="114300"/>
                </a:moveTo>
                <a:cubicBezTo>
                  <a:pt x="260961" y="114300"/>
                  <a:pt x="263159" y="116586"/>
                  <a:pt x="263159" y="119253"/>
                </a:cubicBezTo>
                <a:cubicBezTo>
                  <a:pt x="263159" y="121539"/>
                  <a:pt x="260961" y="123444"/>
                  <a:pt x="258396" y="123444"/>
                </a:cubicBezTo>
                <a:cubicBezTo>
                  <a:pt x="256198" y="123444"/>
                  <a:pt x="254000" y="121539"/>
                  <a:pt x="254000" y="119253"/>
                </a:cubicBezTo>
                <a:cubicBezTo>
                  <a:pt x="254000" y="116586"/>
                  <a:pt x="256198" y="114300"/>
                  <a:pt x="258396" y="114300"/>
                </a:cubicBezTo>
                <a:close/>
                <a:moveTo>
                  <a:pt x="178008" y="95370"/>
                </a:moveTo>
                <a:cubicBezTo>
                  <a:pt x="173324" y="95370"/>
                  <a:pt x="169360" y="98249"/>
                  <a:pt x="169360" y="101488"/>
                </a:cubicBezTo>
                <a:lnTo>
                  <a:pt x="169360" y="201537"/>
                </a:lnTo>
                <a:cubicBezTo>
                  <a:pt x="169360" y="202976"/>
                  <a:pt x="168640" y="204056"/>
                  <a:pt x="167559" y="205136"/>
                </a:cubicBezTo>
                <a:cubicBezTo>
                  <a:pt x="166478" y="205855"/>
                  <a:pt x="165036" y="206215"/>
                  <a:pt x="163955" y="205495"/>
                </a:cubicBezTo>
                <a:cubicBezTo>
                  <a:pt x="160352" y="204416"/>
                  <a:pt x="150623" y="202256"/>
                  <a:pt x="138731" y="203336"/>
                </a:cubicBezTo>
                <a:cubicBezTo>
                  <a:pt x="125399" y="204416"/>
                  <a:pt x="115670" y="210534"/>
                  <a:pt x="115309" y="217372"/>
                </a:cubicBezTo>
                <a:cubicBezTo>
                  <a:pt x="115309" y="220611"/>
                  <a:pt x="115309" y="223130"/>
                  <a:pt x="115670" y="224569"/>
                </a:cubicBezTo>
                <a:cubicBezTo>
                  <a:pt x="120714" y="223490"/>
                  <a:pt x="128281" y="222410"/>
                  <a:pt x="134768" y="222410"/>
                </a:cubicBezTo>
                <a:cubicBezTo>
                  <a:pt x="138011" y="222410"/>
                  <a:pt x="140173" y="222770"/>
                  <a:pt x="142695" y="223490"/>
                </a:cubicBezTo>
                <a:cubicBezTo>
                  <a:pt x="153866" y="227089"/>
                  <a:pt x="163955" y="235366"/>
                  <a:pt x="172964" y="242564"/>
                </a:cubicBezTo>
                <a:cubicBezTo>
                  <a:pt x="179450" y="247602"/>
                  <a:pt x="186657" y="253720"/>
                  <a:pt x="189900" y="253720"/>
                </a:cubicBezTo>
                <a:lnTo>
                  <a:pt x="254040" y="253720"/>
                </a:lnTo>
                <a:lnTo>
                  <a:pt x="254040" y="170586"/>
                </a:lnTo>
                <a:cubicBezTo>
                  <a:pt x="253680" y="164828"/>
                  <a:pt x="249356" y="160869"/>
                  <a:pt x="244311" y="160869"/>
                </a:cubicBezTo>
                <a:cubicBezTo>
                  <a:pt x="242509" y="160869"/>
                  <a:pt x="241068" y="161229"/>
                  <a:pt x="239266" y="162309"/>
                </a:cubicBezTo>
                <a:cubicBezTo>
                  <a:pt x="238185" y="162669"/>
                  <a:pt x="236744" y="163029"/>
                  <a:pt x="235663" y="162309"/>
                </a:cubicBezTo>
                <a:cubicBezTo>
                  <a:pt x="234222" y="161589"/>
                  <a:pt x="233501" y="160510"/>
                  <a:pt x="233141" y="159430"/>
                </a:cubicBezTo>
                <a:cubicBezTo>
                  <a:pt x="232060" y="154751"/>
                  <a:pt x="228096" y="151512"/>
                  <a:pt x="223411" y="151512"/>
                </a:cubicBezTo>
                <a:cubicBezTo>
                  <a:pt x="220889" y="151512"/>
                  <a:pt x="218367" y="152592"/>
                  <a:pt x="216565" y="154032"/>
                </a:cubicBezTo>
                <a:cubicBezTo>
                  <a:pt x="215844" y="155111"/>
                  <a:pt x="214403" y="155471"/>
                  <a:pt x="213322" y="155471"/>
                </a:cubicBezTo>
                <a:cubicBezTo>
                  <a:pt x="212241" y="155111"/>
                  <a:pt x="210799" y="154392"/>
                  <a:pt x="210079" y="153672"/>
                </a:cubicBezTo>
                <a:cubicBezTo>
                  <a:pt x="206475" y="148273"/>
                  <a:pt x="198188" y="148273"/>
                  <a:pt x="194224" y="153312"/>
                </a:cubicBezTo>
                <a:cubicBezTo>
                  <a:pt x="193143" y="155111"/>
                  <a:pt x="190981" y="155471"/>
                  <a:pt x="189539" y="155111"/>
                </a:cubicBezTo>
                <a:cubicBezTo>
                  <a:pt x="187377" y="154392"/>
                  <a:pt x="186657" y="152952"/>
                  <a:pt x="186657" y="150793"/>
                </a:cubicBezTo>
                <a:lnTo>
                  <a:pt x="186657" y="101488"/>
                </a:lnTo>
                <a:cubicBezTo>
                  <a:pt x="186657" y="98249"/>
                  <a:pt x="182693" y="95370"/>
                  <a:pt x="178008" y="95370"/>
                </a:cubicBezTo>
                <a:close/>
                <a:moveTo>
                  <a:pt x="258396" y="93663"/>
                </a:moveTo>
                <a:cubicBezTo>
                  <a:pt x="260961" y="93663"/>
                  <a:pt x="263159" y="95861"/>
                  <a:pt x="263159" y="98426"/>
                </a:cubicBezTo>
                <a:cubicBezTo>
                  <a:pt x="263159" y="100624"/>
                  <a:pt x="260961" y="102822"/>
                  <a:pt x="258396" y="102822"/>
                </a:cubicBezTo>
                <a:cubicBezTo>
                  <a:pt x="256198" y="102822"/>
                  <a:pt x="254000" y="100624"/>
                  <a:pt x="254000" y="98426"/>
                </a:cubicBezTo>
                <a:cubicBezTo>
                  <a:pt x="254000" y="95861"/>
                  <a:pt x="256198" y="93663"/>
                  <a:pt x="258396" y="93663"/>
                </a:cubicBezTo>
                <a:close/>
                <a:moveTo>
                  <a:pt x="23813" y="84138"/>
                </a:moveTo>
                <a:cubicBezTo>
                  <a:pt x="26011" y="84138"/>
                  <a:pt x="28209" y="85934"/>
                  <a:pt x="28209" y="88449"/>
                </a:cubicBezTo>
                <a:lnTo>
                  <a:pt x="28209" y="128680"/>
                </a:lnTo>
                <a:cubicBezTo>
                  <a:pt x="28209" y="131195"/>
                  <a:pt x="26011" y="132991"/>
                  <a:pt x="23813" y="132991"/>
                </a:cubicBezTo>
                <a:cubicBezTo>
                  <a:pt x="21248" y="132991"/>
                  <a:pt x="19050" y="131195"/>
                  <a:pt x="19050" y="128680"/>
                </a:cubicBezTo>
                <a:lnTo>
                  <a:pt x="19050" y="88449"/>
                </a:lnTo>
                <a:cubicBezTo>
                  <a:pt x="19050" y="85934"/>
                  <a:pt x="21248" y="84138"/>
                  <a:pt x="23813" y="84138"/>
                </a:cubicBezTo>
                <a:close/>
                <a:moveTo>
                  <a:pt x="255466" y="72903"/>
                </a:moveTo>
                <a:cubicBezTo>
                  <a:pt x="257297" y="71438"/>
                  <a:pt x="259862" y="71438"/>
                  <a:pt x="261694" y="72903"/>
                </a:cubicBezTo>
                <a:cubicBezTo>
                  <a:pt x="262793" y="73636"/>
                  <a:pt x="263159" y="75101"/>
                  <a:pt x="263159" y="76200"/>
                </a:cubicBezTo>
                <a:cubicBezTo>
                  <a:pt x="263159" y="77299"/>
                  <a:pt x="262793" y="78398"/>
                  <a:pt x="261694" y="79131"/>
                </a:cubicBezTo>
                <a:cubicBezTo>
                  <a:pt x="260961" y="80230"/>
                  <a:pt x="259862" y="80597"/>
                  <a:pt x="258396" y="80597"/>
                </a:cubicBezTo>
                <a:cubicBezTo>
                  <a:pt x="257297" y="80597"/>
                  <a:pt x="256198" y="80230"/>
                  <a:pt x="255466" y="79131"/>
                </a:cubicBezTo>
                <a:cubicBezTo>
                  <a:pt x="254733" y="78398"/>
                  <a:pt x="254000" y="77299"/>
                  <a:pt x="254000" y="76200"/>
                </a:cubicBezTo>
                <a:cubicBezTo>
                  <a:pt x="254000" y="75101"/>
                  <a:pt x="254733" y="73636"/>
                  <a:pt x="255466" y="72903"/>
                </a:cubicBezTo>
                <a:close/>
                <a:moveTo>
                  <a:pt x="125234" y="46038"/>
                </a:moveTo>
                <a:cubicBezTo>
                  <a:pt x="127371" y="46038"/>
                  <a:pt x="129507" y="47830"/>
                  <a:pt x="129507" y="50339"/>
                </a:cubicBezTo>
                <a:lnTo>
                  <a:pt x="129507" y="53924"/>
                </a:lnTo>
                <a:cubicBezTo>
                  <a:pt x="135560" y="55000"/>
                  <a:pt x="140545" y="58943"/>
                  <a:pt x="143038" y="64678"/>
                </a:cubicBezTo>
                <a:cubicBezTo>
                  <a:pt x="143750" y="66829"/>
                  <a:pt x="143038" y="69338"/>
                  <a:pt x="140545" y="70414"/>
                </a:cubicBezTo>
                <a:cubicBezTo>
                  <a:pt x="138765" y="71489"/>
                  <a:pt x="135916" y="70414"/>
                  <a:pt x="135204" y="67904"/>
                </a:cubicBezTo>
                <a:cubicBezTo>
                  <a:pt x="133424" y="64320"/>
                  <a:pt x="129507" y="62169"/>
                  <a:pt x="125234" y="62169"/>
                </a:cubicBezTo>
                <a:cubicBezTo>
                  <a:pt x="119181" y="62169"/>
                  <a:pt x="114552" y="66112"/>
                  <a:pt x="114552" y="71130"/>
                </a:cubicBezTo>
                <a:cubicBezTo>
                  <a:pt x="114552" y="77224"/>
                  <a:pt x="118113" y="80451"/>
                  <a:pt x="125234" y="80451"/>
                </a:cubicBezTo>
                <a:cubicBezTo>
                  <a:pt x="139121" y="80451"/>
                  <a:pt x="144106" y="89771"/>
                  <a:pt x="144106" y="98374"/>
                </a:cubicBezTo>
                <a:cubicBezTo>
                  <a:pt x="144106" y="106619"/>
                  <a:pt x="138053" y="113788"/>
                  <a:pt x="129507" y="115580"/>
                </a:cubicBezTo>
                <a:lnTo>
                  <a:pt x="129507" y="119165"/>
                </a:lnTo>
                <a:cubicBezTo>
                  <a:pt x="129507" y="121674"/>
                  <a:pt x="127371" y="123467"/>
                  <a:pt x="125234" y="123467"/>
                </a:cubicBezTo>
                <a:cubicBezTo>
                  <a:pt x="122742" y="123467"/>
                  <a:pt x="120961" y="121674"/>
                  <a:pt x="120961" y="119165"/>
                </a:cubicBezTo>
                <a:lnTo>
                  <a:pt x="120961" y="115580"/>
                </a:lnTo>
                <a:cubicBezTo>
                  <a:pt x="114908" y="114147"/>
                  <a:pt x="109923" y="110203"/>
                  <a:pt x="107430" y="104826"/>
                </a:cubicBezTo>
                <a:cubicBezTo>
                  <a:pt x="106718" y="102317"/>
                  <a:pt x="107430" y="99808"/>
                  <a:pt x="109923" y="99091"/>
                </a:cubicBezTo>
                <a:cubicBezTo>
                  <a:pt x="112059" y="98374"/>
                  <a:pt x="114552" y="99091"/>
                  <a:pt x="115264" y="101600"/>
                </a:cubicBezTo>
                <a:cubicBezTo>
                  <a:pt x="117044" y="105185"/>
                  <a:pt x="120961" y="107694"/>
                  <a:pt x="125234" y="107694"/>
                </a:cubicBezTo>
                <a:cubicBezTo>
                  <a:pt x="130931" y="107694"/>
                  <a:pt x="135916" y="103393"/>
                  <a:pt x="135916" y="98374"/>
                </a:cubicBezTo>
                <a:cubicBezTo>
                  <a:pt x="135916" y="92280"/>
                  <a:pt x="132356" y="89054"/>
                  <a:pt x="125234" y="89054"/>
                </a:cubicBezTo>
                <a:cubicBezTo>
                  <a:pt x="110991" y="89054"/>
                  <a:pt x="106362" y="79734"/>
                  <a:pt x="106362" y="71130"/>
                </a:cubicBezTo>
                <a:cubicBezTo>
                  <a:pt x="106362" y="62527"/>
                  <a:pt x="112416" y="55716"/>
                  <a:pt x="120961" y="53924"/>
                </a:cubicBezTo>
                <a:lnTo>
                  <a:pt x="120961" y="50339"/>
                </a:lnTo>
                <a:cubicBezTo>
                  <a:pt x="120961" y="47830"/>
                  <a:pt x="122742" y="46038"/>
                  <a:pt x="125234" y="46038"/>
                </a:cubicBezTo>
                <a:close/>
                <a:moveTo>
                  <a:pt x="82158" y="34909"/>
                </a:moveTo>
                <a:cubicBezTo>
                  <a:pt x="78194" y="34909"/>
                  <a:pt x="74591" y="37788"/>
                  <a:pt x="74591" y="42107"/>
                </a:cubicBezTo>
                <a:lnTo>
                  <a:pt x="74591" y="128480"/>
                </a:lnTo>
                <a:cubicBezTo>
                  <a:pt x="74591" y="132438"/>
                  <a:pt x="78194" y="135677"/>
                  <a:pt x="82158" y="135677"/>
                </a:cubicBezTo>
                <a:lnTo>
                  <a:pt x="160712" y="135677"/>
                </a:lnTo>
                <a:lnTo>
                  <a:pt x="160712" y="101488"/>
                </a:lnTo>
                <a:cubicBezTo>
                  <a:pt x="160712" y="93931"/>
                  <a:pt x="167559" y="87812"/>
                  <a:pt x="175846" y="86733"/>
                </a:cubicBezTo>
                <a:lnTo>
                  <a:pt x="175846" y="42107"/>
                </a:lnTo>
                <a:cubicBezTo>
                  <a:pt x="175846" y="37788"/>
                  <a:pt x="172603" y="34909"/>
                  <a:pt x="168640" y="34909"/>
                </a:cubicBezTo>
                <a:lnTo>
                  <a:pt x="82158" y="34909"/>
                </a:lnTo>
                <a:close/>
                <a:moveTo>
                  <a:pt x="49007" y="8637"/>
                </a:moveTo>
                <a:lnTo>
                  <a:pt x="49007" y="207295"/>
                </a:lnTo>
                <a:lnTo>
                  <a:pt x="110264" y="207295"/>
                </a:lnTo>
                <a:cubicBezTo>
                  <a:pt x="115309" y="200457"/>
                  <a:pt x="125038" y="196138"/>
                  <a:pt x="138011" y="194699"/>
                </a:cubicBezTo>
                <a:cubicBezTo>
                  <a:pt x="147019" y="193979"/>
                  <a:pt x="155307" y="195059"/>
                  <a:pt x="160712" y="196138"/>
                </a:cubicBezTo>
                <a:lnTo>
                  <a:pt x="160712" y="144315"/>
                </a:lnTo>
                <a:lnTo>
                  <a:pt x="82158" y="144315"/>
                </a:lnTo>
                <a:cubicBezTo>
                  <a:pt x="73510" y="144315"/>
                  <a:pt x="66303" y="137477"/>
                  <a:pt x="66303" y="128480"/>
                </a:cubicBezTo>
                <a:lnTo>
                  <a:pt x="66303" y="42107"/>
                </a:lnTo>
                <a:cubicBezTo>
                  <a:pt x="66303" y="33469"/>
                  <a:pt x="73510" y="26272"/>
                  <a:pt x="82158" y="26272"/>
                </a:cubicBezTo>
                <a:lnTo>
                  <a:pt x="168640" y="26272"/>
                </a:lnTo>
                <a:cubicBezTo>
                  <a:pt x="177288" y="26272"/>
                  <a:pt x="184495" y="33469"/>
                  <a:pt x="184495" y="42107"/>
                </a:cubicBezTo>
                <a:lnTo>
                  <a:pt x="184495" y="87812"/>
                </a:lnTo>
                <a:cubicBezTo>
                  <a:pt x="190620" y="90332"/>
                  <a:pt x="195305" y="95370"/>
                  <a:pt x="195305" y="101488"/>
                </a:cubicBezTo>
                <a:lnTo>
                  <a:pt x="195305" y="142515"/>
                </a:lnTo>
                <a:cubicBezTo>
                  <a:pt x="201070" y="139996"/>
                  <a:pt x="208998" y="141436"/>
                  <a:pt x="214403" y="145754"/>
                </a:cubicBezTo>
                <a:cubicBezTo>
                  <a:pt x="216925" y="143955"/>
                  <a:pt x="220168" y="143235"/>
                  <a:pt x="223411" y="143235"/>
                </a:cubicBezTo>
                <a:cubicBezTo>
                  <a:pt x="230258" y="143235"/>
                  <a:pt x="236744" y="147194"/>
                  <a:pt x="239987" y="152952"/>
                </a:cubicBezTo>
                <a:cubicBezTo>
                  <a:pt x="241428" y="152592"/>
                  <a:pt x="242870" y="152592"/>
                  <a:pt x="244311" y="152592"/>
                </a:cubicBezTo>
                <a:cubicBezTo>
                  <a:pt x="253680" y="152592"/>
                  <a:pt x="261968" y="159790"/>
                  <a:pt x="262688" y="169147"/>
                </a:cubicBezTo>
                <a:cubicBezTo>
                  <a:pt x="263049" y="169507"/>
                  <a:pt x="263049" y="169867"/>
                  <a:pt x="263049" y="170586"/>
                </a:cubicBezTo>
                <a:lnTo>
                  <a:pt x="263049" y="207295"/>
                </a:lnTo>
                <a:cubicBezTo>
                  <a:pt x="270616" y="205495"/>
                  <a:pt x="276742" y="198658"/>
                  <a:pt x="276742" y="190020"/>
                </a:cubicBezTo>
                <a:lnTo>
                  <a:pt x="276742" y="26272"/>
                </a:lnTo>
                <a:cubicBezTo>
                  <a:pt x="276742" y="16555"/>
                  <a:pt x="269175" y="8637"/>
                  <a:pt x="259445" y="8637"/>
                </a:cubicBezTo>
                <a:lnTo>
                  <a:pt x="49007" y="8637"/>
                </a:lnTo>
                <a:close/>
                <a:moveTo>
                  <a:pt x="25584" y="8637"/>
                </a:moveTo>
                <a:cubicBezTo>
                  <a:pt x="16215" y="8637"/>
                  <a:pt x="8648" y="16555"/>
                  <a:pt x="8648" y="26272"/>
                </a:cubicBezTo>
                <a:lnTo>
                  <a:pt x="8648" y="190020"/>
                </a:lnTo>
                <a:cubicBezTo>
                  <a:pt x="8648" y="199737"/>
                  <a:pt x="16215" y="207295"/>
                  <a:pt x="25584" y="207295"/>
                </a:cubicBezTo>
                <a:lnTo>
                  <a:pt x="40358" y="207295"/>
                </a:lnTo>
                <a:lnTo>
                  <a:pt x="40358" y="8637"/>
                </a:lnTo>
                <a:lnTo>
                  <a:pt x="25584" y="8637"/>
                </a:lnTo>
                <a:close/>
                <a:moveTo>
                  <a:pt x="25584" y="0"/>
                </a:moveTo>
                <a:lnTo>
                  <a:pt x="259445" y="0"/>
                </a:lnTo>
                <a:cubicBezTo>
                  <a:pt x="273859" y="0"/>
                  <a:pt x="285390" y="11876"/>
                  <a:pt x="285390" y="26272"/>
                </a:cubicBezTo>
                <a:lnTo>
                  <a:pt x="285390" y="190020"/>
                </a:lnTo>
                <a:cubicBezTo>
                  <a:pt x="285390" y="203336"/>
                  <a:pt x="275661" y="214133"/>
                  <a:pt x="263049" y="215932"/>
                </a:cubicBezTo>
                <a:lnTo>
                  <a:pt x="263049" y="281072"/>
                </a:lnTo>
                <a:cubicBezTo>
                  <a:pt x="263049" y="283591"/>
                  <a:pt x="260887" y="285390"/>
                  <a:pt x="258364" y="285390"/>
                </a:cubicBezTo>
                <a:lnTo>
                  <a:pt x="189900" y="285390"/>
                </a:lnTo>
                <a:cubicBezTo>
                  <a:pt x="187377" y="285390"/>
                  <a:pt x="185576" y="283591"/>
                  <a:pt x="185576" y="281072"/>
                </a:cubicBezTo>
                <a:lnTo>
                  <a:pt x="185576" y="261638"/>
                </a:lnTo>
                <a:cubicBezTo>
                  <a:pt x="180170" y="259478"/>
                  <a:pt x="174405" y="254800"/>
                  <a:pt x="167559" y="249402"/>
                </a:cubicBezTo>
                <a:cubicBezTo>
                  <a:pt x="158910" y="242564"/>
                  <a:pt x="149542" y="235006"/>
                  <a:pt x="139812" y="231767"/>
                </a:cubicBezTo>
                <a:cubicBezTo>
                  <a:pt x="135488" y="230328"/>
                  <a:pt x="121795" y="232127"/>
                  <a:pt x="113507" y="233926"/>
                </a:cubicBezTo>
                <a:cubicBezTo>
                  <a:pt x="111706" y="233926"/>
                  <a:pt x="109904" y="233207"/>
                  <a:pt x="108823" y="231767"/>
                </a:cubicBezTo>
                <a:cubicBezTo>
                  <a:pt x="108463" y="231047"/>
                  <a:pt x="106301" y="226729"/>
                  <a:pt x="106661" y="217012"/>
                </a:cubicBezTo>
                <a:cubicBezTo>
                  <a:pt x="106661" y="216652"/>
                  <a:pt x="106661" y="216292"/>
                  <a:pt x="106661" y="215932"/>
                </a:cubicBezTo>
                <a:lnTo>
                  <a:pt x="25584" y="215932"/>
                </a:lnTo>
                <a:cubicBezTo>
                  <a:pt x="11531" y="215932"/>
                  <a:pt x="0" y="204416"/>
                  <a:pt x="0" y="190020"/>
                </a:cubicBezTo>
                <a:lnTo>
                  <a:pt x="0" y="26272"/>
                </a:lnTo>
                <a:cubicBezTo>
                  <a:pt x="0" y="11876"/>
                  <a:pt x="11531" y="0"/>
                  <a:pt x="25584" y="0"/>
                </a:cubicBezTo>
                <a:close/>
              </a:path>
            </a:pathLst>
          </a:custGeom>
          <a:solidFill>
            <a:srgbClr val="FFFFFF"/>
          </a:solidFill>
          <a:ln>
            <a:noFill/>
          </a:ln>
          <a:effectLst/>
        </p:spPr>
        <p:txBody>
          <a:bodyPr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27" name="Subtitle 2">
            <a:extLst>
              <a:ext uri="{FF2B5EF4-FFF2-40B4-BE49-F238E27FC236}">
                <a16:creationId xmlns:a16="http://schemas.microsoft.com/office/drawing/2014/main" id="{6F2FF9B3-C819-490F-A306-07AF47620D47}"/>
              </a:ext>
            </a:extLst>
          </p:cNvPr>
          <p:cNvSpPr txBox="1">
            <a:spLocks/>
          </p:cNvSpPr>
          <p:nvPr/>
        </p:nvSpPr>
        <p:spPr>
          <a:xfrm>
            <a:off x="735105" y="5220917"/>
            <a:ext cx="2194197" cy="104288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1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Montserrat" panose="00000500000000000000" pitchFamily="2" charset="0"/>
                <a:ea typeface="Roboto Condensed Light" panose="02000000000000000000" pitchFamily="2" charset="0"/>
                <a:cs typeface="Mukta ExtraLight" panose="020B0000000000000000" pitchFamily="34" charset="77"/>
              </a:rPr>
              <a:t>Understand the current boardroom presentation document if it exists. </a:t>
            </a:r>
          </a:p>
        </p:txBody>
      </p:sp>
      <p:sp>
        <p:nvSpPr>
          <p:cNvPr id="28" name="Subtitle 2">
            <a:extLst>
              <a:ext uri="{FF2B5EF4-FFF2-40B4-BE49-F238E27FC236}">
                <a16:creationId xmlns:a16="http://schemas.microsoft.com/office/drawing/2014/main" id="{A8DB5E0C-53CA-40BF-B78E-529AB481F23E}"/>
              </a:ext>
            </a:extLst>
          </p:cNvPr>
          <p:cNvSpPr txBox="1">
            <a:spLocks/>
          </p:cNvSpPr>
          <p:nvPr/>
        </p:nvSpPr>
        <p:spPr>
          <a:xfrm>
            <a:off x="2998747" y="5220917"/>
            <a:ext cx="2194198" cy="104288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1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Montserrat" panose="00000500000000000000" pitchFamily="2" charset="0"/>
                <a:ea typeface="Roboto Condensed Light" panose="02000000000000000000" pitchFamily="2" charset="0"/>
                <a:cs typeface="Mukta ExtraLight" panose="020B0000000000000000" pitchFamily="34" charset="77"/>
              </a:rPr>
              <a:t>Assess the document for key components and a strong narrative. </a:t>
            </a:r>
          </a:p>
        </p:txBody>
      </p:sp>
      <p:sp>
        <p:nvSpPr>
          <p:cNvPr id="29" name="Subtitle 2">
            <a:extLst>
              <a:ext uri="{FF2B5EF4-FFF2-40B4-BE49-F238E27FC236}">
                <a16:creationId xmlns:a16="http://schemas.microsoft.com/office/drawing/2014/main" id="{8345FBFD-1474-4E6A-9725-DE5D95C0880C}"/>
              </a:ext>
            </a:extLst>
          </p:cNvPr>
          <p:cNvSpPr txBox="1">
            <a:spLocks/>
          </p:cNvSpPr>
          <p:nvPr/>
        </p:nvSpPr>
        <p:spPr>
          <a:xfrm>
            <a:off x="5259649" y="5220917"/>
            <a:ext cx="2135280" cy="104288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1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Montserrat" panose="00000500000000000000" pitchFamily="2" charset="0"/>
                <a:ea typeface="Roboto Condensed Light" panose="02000000000000000000" pitchFamily="2" charset="0"/>
                <a:cs typeface="Mukta ExtraLight" panose="020B0000000000000000" pitchFamily="34" charset="77"/>
              </a:rPr>
              <a:t>Elicit missing information and discuss approach to presenting.</a:t>
            </a:r>
          </a:p>
        </p:txBody>
      </p:sp>
      <p:sp>
        <p:nvSpPr>
          <p:cNvPr id="30" name="Subtitle 2">
            <a:extLst>
              <a:ext uri="{FF2B5EF4-FFF2-40B4-BE49-F238E27FC236}">
                <a16:creationId xmlns:a16="http://schemas.microsoft.com/office/drawing/2014/main" id="{5E411CBE-BAC9-44CE-AC76-9252511A31B8}"/>
              </a:ext>
            </a:extLst>
          </p:cNvPr>
          <p:cNvSpPr txBox="1">
            <a:spLocks/>
          </p:cNvSpPr>
          <p:nvPr/>
        </p:nvSpPr>
        <p:spPr>
          <a:xfrm>
            <a:off x="9215057" y="5220917"/>
            <a:ext cx="1889338" cy="127987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1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Montserrat" panose="00000500000000000000" pitchFamily="2" charset="0"/>
                <a:ea typeface="Roboto Condensed Light" panose="02000000000000000000" pitchFamily="2" charset="0"/>
                <a:cs typeface="Mukta ExtraLight" panose="020B0000000000000000" pitchFamily="34" charset="77"/>
              </a:rPr>
              <a:t>Conduct a dry run and discuss best practices on delivering the presentation.</a:t>
            </a:r>
          </a:p>
        </p:txBody>
      </p:sp>
      <p:sp>
        <p:nvSpPr>
          <p:cNvPr id="31" name="Subtitle 2">
            <a:extLst>
              <a:ext uri="{FF2B5EF4-FFF2-40B4-BE49-F238E27FC236}">
                <a16:creationId xmlns:a16="http://schemas.microsoft.com/office/drawing/2014/main" id="{7B3D03FE-0E25-46DD-A9E8-118C0975C270}"/>
              </a:ext>
            </a:extLst>
          </p:cNvPr>
          <p:cNvSpPr txBox="1">
            <a:spLocks/>
          </p:cNvSpPr>
          <p:nvPr/>
        </p:nvSpPr>
        <p:spPr>
          <a:xfrm>
            <a:off x="7241895" y="5220917"/>
            <a:ext cx="1695657" cy="80589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1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Montserrat" panose="00000500000000000000" pitchFamily="2" charset="0"/>
                <a:ea typeface="Roboto Condensed Light" panose="02000000000000000000" pitchFamily="2" charset="0"/>
                <a:cs typeface="Mukta ExtraLight" panose="020B0000000000000000" pitchFamily="34" charset="77"/>
              </a:rPr>
              <a:t>Assemble boardroom presentation.</a:t>
            </a:r>
          </a:p>
        </p:txBody>
      </p:sp>
      <p:pic>
        <p:nvPicPr>
          <p:cNvPr id="32" name="Picture 31">
            <a:extLst>
              <a:ext uri="{FF2B5EF4-FFF2-40B4-BE49-F238E27FC236}">
                <a16:creationId xmlns:a16="http://schemas.microsoft.com/office/drawing/2014/main" id="{D48186B4-8325-4FB4-A912-F97499F3FE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52813" y="3486283"/>
            <a:ext cx="635000" cy="635000"/>
          </a:xfrm>
          <a:prstGeom prst="rect">
            <a:avLst/>
          </a:prstGeom>
        </p:spPr>
      </p:pic>
      <p:pic>
        <p:nvPicPr>
          <p:cNvPr id="33" name="Picture 32">
            <a:extLst>
              <a:ext uri="{FF2B5EF4-FFF2-40B4-BE49-F238E27FC236}">
                <a16:creationId xmlns:a16="http://schemas.microsoft.com/office/drawing/2014/main" id="{14EBB23A-CB61-4A21-A26D-F488D6EF21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84251" y="3486283"/>
            <a:ext cx="635000" cy="635000"/>
          </a:xfrm>
          <a:prstGeom prst="rect">
            <a:avLst/>
          </a:prstGeom>
        </p:spPr>
      </p:pic>
    </p:spTree>
    <p:extLst>
      <p:ext uri="{BB962C8B-B14F-4D97-AF65-F5344CB8AC3E}">
        <p14:creationId xmlns:p14="http://schemas.microsoft.com/office/powerpoint/2010/main" val="2004675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marL="7701" marR="0" lvl="0" indent="0" algn="r" defTabSz="554492" rtl="0" eaLnBrk="1" fontAlgn="auto" latinLnBrk="0" hangingPunct="1">
              <a:lnSpc>
                <a:spcPct val="100000"/>
              </a:lnSpc>
              <a:spcBef>
                <a:spcPts val="161"/>
              </a:spcBef>
              <a:spcAft>
                <a:spcPts val="0"/>
              </a:spcAft>
              <a:buClrTx/>
              <a:buSzTx/>
              <a:buFontTx/>
              <a:buNone/>
              <a:tabLst>
                <a:tab pos="1309603" algn="l"/>
              </a:tabLst>
              <a:defRPr/>
            </a:pPr>
            <a:r>
              <a:rPr kumimoji="0" lang="en-CA" sz="788" b="0" i="0" u="none" strike="noStrike" kern="1200" cap="none" spc="-18" normalizeH="0" baseline="0" noProof="0" dirty="0">
                <a:ln>
                  <a:noFill/>
                </a:ln>
                <a:solidFill>
                  <a:srgbClr val="636363"/>
                </a:solidFill>
                <a:effectLst/>
                <a:uLnTx/>
                <a:uFillTx/>
                <a:latin typeface="Exo" pitchFamily="2" charset="77"/>
                <a:ea typeface="+mn-ea"/>
                <a:cs typeface="Arial"/>
              </a:rPr>
              <a:t>Info-</a:t>
            </a:r>
            <a:r>
              <a:rPr kumimoji="0" lang="en-CA" sz="788" b="0" i="0" u="none" strike="noStrike" kern="1200" cap="none" spc="-103" normalizeH="0" baseline="0" noProof="0" dirty="0">
                <a:ln>
                  <a:noFill/>
                </a:ln>
                <a:solidFill>
                  <a:srgbClr val="636363"/>
                </a:solidFill>
                <a:effectLst/>
                <a:uLnTx/>
                <a:uFillTx/>
                <a:latin typeface="Exo" pitchFamily="2" charset="77"/>
                <a:ea typeface="+mn-ea"/>
                <a:cs typeface="Arial"/>
              </a:rPr>
              <a:t>T</a:t>
            </a:r>
            <a:r>
              <a:rPr kumimoji="0" lang="en-CA" sz="788" b="0" i="0" u="none" strike="noStrike" kern="1200" cap="none" spc="-15" normalizeH="0" baseline="0" noProof="0" dirty="0">
                <a:ln>
                  <a:noFill/>
                </a:ln>
                <a:solidFill>
                  <a:srgbClr val="636363"/>
                </a:solidFill>
                <a:effectLst/>
                <a:uLnTx/>
                <a:uFillTx/>
                <a:latin typeface="Exo" pitchFamily="2" charset="77"/>
                <a:ea typeface="+mn-ea"/>
                <a:cs typeface="Arial"/>
              </a:rPr>
              <a:t>ec</a:t>
            </a:r>
            <a:r>
              <a:rPr kumimoji="0" lang="en-CA" sz="788" b="0" i="0" u="none" strike="noStrike" kern="1200" cap="none" spc="6" normalizeH="0" baseline="0" noProof="0" dirty="0">
                <a:ln>
                  <a:noFill/>
                </a:ln>
                <a:solidFill>
                  <a:srgbClr val="636363"/>
                </a:solidFill>
                <a:effectLst/>
                <a:uLnTx/>
                <a:uFillTx/>
                <a:latin typeface="Exo" pitchFamily="2" charset="77"/>
                <a:ea typeface="+mn-ea"/>
                <a:cs typeface="Arial"/>
              </a:rPr>
              <a:t>h</a:t>
            </a:r>
            <a:r>
              <a:rPr kumimoji="0" lang="en-CA" sz="788" b="0" i="0" u="none" strike="noStrike" kern="1200" cap="none" spc="-39" normalizeH="0" baseline="0" noProof="0" dirty="0">
                <a:ln>
                  <a:noFill/>
                </a:ln>
                <a:solidFill>
                  <a:srgbClr val="636363"/>
                </a:solidFill>
                <a:effectLst/>
                <a:uLnTx/>
                <a:uFillTx/>
                <a:latin typeface="Exo" pitchFamily="2" charset="77"/>
                <a:ea typeface="+mn-ea"/>
                <a:cs typeface="Arial"/>
              </a:rPr>
              <a:t> </a:t>
            </a:r>
            <a:r>
              <a:rPr kumimoji="0" lang="en-CA" sz="788" b="0" i="0" u="none" strike="noStrike" kern="1200" cap="none" spc="-15" normalizeH="0" baseline="0" noProof="0" dirty="0">
                <a:ln>
                  <a:noFill/>
                </a:ln>
                <a:solidFill>
                  <a:srgbClr val="636363"/>
                </a:solidFill>
                <a:effectLst/>
                <a:uLnTx/>
                <a:uFillTx/>
                <a:latin typeface="Exo" pitchFamily="2" charset="77"/>
                <a:ea typeface="+mn-ea"/>
                <a:cs typeface="Arial"/>
              </a:rPr>
              <a:t>Researc</a:t>
            </a:r>
            <a:r>
              <a:rPr kumimoji="0" lang="en-CA" sz="788" b="0" i="0" u="none" strike="noStrike" kern="1200" cap="none" spc="6" normalizeH="0" baseline="0" noProof="0" dirty="0">
                <a:ln>
                  <a:noFill/>
                </a:ln>
                <a:solidFill>
                  <a:srgbClr val="636363"/>
                </a:solidFill>
                <a:effectLst/>
                <a:uLnTx/>
                <a:uFillTx/>
                <a:latin typeface="Exo" pitchFamily="2" charset="77"/>
                <a:ea typeface="+mn-ea"/>
                <a:cs typeface="Arial"/>
              </a:rPr>
              <a:t>h</a:t>
            </a:r>
            <a:r>
              <a:rPr kumimoji="0" lang="en-CA" sz="788" b="0" i="0" u="none" strike="noStrike" kern="1200" cap="none" spc="-39" normalizeH="0" baseline="0" noProof="0" dirty="0">
                <a:ln>
                  <a:noFill/>
                </a:ln>
                <a:solidFill>
                  <a:srgbClr val="636363"/>
                </a:solidFill>
                <a:effectLst/>
                <a:uLnTx/>
                <a:uFillTx/>
                <a:latin typeface="Exo" pitchFamily="2" charset="77"/>
                <a:ea typeface="+mn-ea"/>
                <a:cs typeface="Arial"/>
              </a:rPr>
              <a:t> </a:t>
            </a:r>
            <a:r>
              <a:rPr kumimoji="0" lang="en-CA" sz="788" b="0" i="0" u="none" strike="noStrike" kern="1200" cap="none" spc="-15" normalizeH="0" baseline="0" noProof="0" dirty="0">
                <a:ln>
                  <a:noFill/>
                </a:ln>
                <a:solidFill>
                  <a:srgbClr val="636363"/>
                </a:solidFill>
                <a:effectLst/>
                <a:uLnTx/>
                <a:uFillTx/>
                <a:latin typeface="Exo" pitchFamily="2" charset="77"/>
                <a:ea typeface="+mn-ea"/>
                <a:cs typeface="Arial"/>
              </a:rPr>
              <a:t>Grou</a:t>
            </a:r>
            <a:r>
              <a:rPr kumimoji="0" lang="en-CA" sz="788" b="0" i="0" u="none" strike="noStrike" kern="1200" cap="none" spc="6" normalizeH="0" baseline="0" noProof="0" dirty="0">
                <a:ln>
                  <a:noFill/>
                </a:ln>
                <a:solidFill>
                  <a:srgbClr val="636363"/>
                </a:solidFill>
                <a:effectLst/>
                <a:uLnTx/>
                <a:uFillTx/>
                <a:latin typeface="Exo" pitchFamily="2" charset="77"/>
                <a:ea typeface="+mn-ea"/>
                <a:cs typeface="Arial"/>
              </a:rPr>
              <a:t>p   |   </a:t>
            </a:r>
            <a:fld id="{81D60167-4931-47E6-BA6A-407CBD079E47}" type="slidenum">
              <a:rPr kumimoji="0" sz="788" b="0" i="0" u="none" strike="noStrike" kern="1200" cap="none" spc="6" normalizeH="0" baseline="0" noProof="0" smtClean="0">
                <a:ln>
                  <a:noFill/>
                </a:ln>
                <a:solidFill>
                  <a:srgbClr val="636363"/>
                </a:solidFill>
                <a:effectLst/>
                <a:uLnTx/>
                <a:uFillTx/>
                <a:latin typeface="Exo" pitchFamily="2" charset="77"/>
                <a:ea typeface="+mn-ea"/>
                <a:cs typeface="Arial" panose="020B0604020202020204" pitchFamily="34" charset="0"/>
              </a:rPr>
              <a:pPr marL="7701" marR="0" lvl="0" indent="0" algn="r" defTabSz="554492" rtl="0" eaLnBrk="1" fontAlgn="auto" latinLnBrk="0" hangingPunct="1">
                <a:lnSpc>
                  <a:spcPct val="100000"/>
                </a:lnSpc>
                <a:spcBef>
                  <a:spcPts val="161"/>
                </a:spcBef>
                <a:spcAft>
                  <a:spcPts val="0"/>
                </a:spcAft>
                <a:buClrTx/>
                <a:buSzTx/>
                <a:buFontTx/>
                <a:buNone/>
                <a:tabLst>
                  <a:tab pos="1309603" algn="l"/>
                </a:tabLst>
                <a:defRPr/>
              </a:pPr>
              <a:t>7</a:t>
            </a:fld>
            <a:endParaRPr kumimoji="0" sz="788" b="0" i="0" u="none" strike="noStrike" kern="1200" cap="none" spc="6" normalizeH="0" baseline="0" noProof="0" dirty="0">
              <a:ln>
                <a:noFill/>
              </a:ln>
              <a:solidFill>
                <a:srgbClr val="636363"/>
              </a:solidFill>
              <a:effectLst/>
              <a:uLnTx/>
              <a:uFillTx/>
              <a:latin typeface="Exo" pitchFamily="2" charset="77"/>
              <a:ea typeface="+mn-ea"/>
              <a:cs typeface="Arial" panose="020B0604020202020204" pitchFamily="34" charset="0"/>
            </a:endParaRPr>
          </a:p>
        </p:txBody>
      </p:sp>
      <p:sp>
        <p:nvSpPr>
          <p:cNvPr id="3" name="Title 2"/>
          <p:cNvSpPr>
            <a:spLocks noGrp="1"/>
          </p:cNvSpPr>
          <p:nvPr>
            <p:ph type="title"/>
          </p:nvPr>
        </p:nvSpPr>
        <p:spPr>
          <a:xfrm>
            <a:off x="354105" y="530021"/>
            <a:ext cx="9567561" cy="1130188"/>
          </a:xfrm>
        </p:spPr>
        <p:txBody>
          <a:bodyPr/>
          <a:lstStyle/>
          <a:p>
            <a:r>
              <a:rPr lang="en-US" dirty="0"/>
              <a:t>Boardroom Presentation Review: key outcomes &amp; benefits </a:t>
            </a:r>
            <a:endParaRPr lang="en-CA" dirty="0"/>
          </a:p>
        </p:txBody>
      </p:sp>
      <p:sp>
        <p:nvSpPr>
          <p:cNvPr id="4" name="Text Placeholder 3"/>
          <p:cNvSpPr>
            <a:spLocks noGrp="1"/>
          </p:cNvSpPr>
          <p:nvPr>
            <p:ph type="body" sz="quarter" idx="11"/>
          </p:nvPr>
        </p:nvSpPr>
        <p:spPr>
          <a:xfrm>
            <a:off x="367657" y="1643564"/>
            <a:ext cx="11238886" cy="669978"/>
          </a:xfrm>
        </p:spPr>
        <p:txBody>
          <a:bodyPr/>
          <a:lstStyle/>
          <a:p>
            <a:r>
              <a:rPr lang="en-US" dirty="0"/>
              <a:t>The boardroom presentation review service produces a document which is presentation ready for CIOs and other IT leaders to present to their board of directors. </a:t>
            </a:r>
            <a:endParaRPr lang="en-CA" dirty="0"/>
          </a:p>
        </p:txBody>
      </p:sp>
      <p:sp>
        <p:nvSpPr>
          <p:cNvPr id="11" name="Rectangle 10"/>
          <p:cNvSpPr/>
          <p:nvPr/>
        </p:nvSpPr>
        <p:spPr>
          <a:xfrm>
            <a:off x="7420901" y="2685813"/>
            <a:ext cx="3791182" cy="991159"/>
          </a:xfrm>
          <a:prstGeom prst="rect">
            <a:avLst/>
          </a:prstGeom>
          <a:solidFill>
            <a:schemeClr val="accent4">
              <a:lumMod val="75000"/>
            </a:schemeClr>
          </a:solidFill>
          <a:ln>
            <a:solidFill>
              <a:schemeClr val="accent4">
                <a:lumMod val="75000"/>
              </a:schemeClr>
            </a:solidFill>
          </a:ln>
          <a:effectLst>
            <a:outerShdw dist="12700" dir="2700000" algn="ctr" rotWithShape="0">
              <a:schemeClr val="tx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Boardroom Presentation Template  </a:t>
            </a:r>
          </a:p>
        </p:txBody>
      </p:sp>
      <p:sp>
        <p:nvSpPr>
          <p:cNvPr id="13" name="Rectangle 12"/>
          <p:cNvSpPr/>
          <p:nvPr/>
        </p:nvSpPr>
        <p:spPr>
          <a:xfrm>
            <a:off x="1151079" y="2686972"/>
            <a:ext cx="3791181" cy="990000"/>
          </a:xfrm>
          <a:prstGeom prst="rect">
            <a:avLst/>
          </a:prstGeom>
          <a:solidFill>
            <a:schemeClr val="accent2"/>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Checklist + Next Steps</a:t>
            </a:r>
          </a:p>
        </p:txBody>
      </p:sp>
      <p:sp>
        <p:nvSpPr>
          <p:cNvPr id="14" name="Cross 13"/>
          <p:cNvSpPr/>
          <p:nvPr/>
        </p:nvSpPr>
        <p:spPr>
          <a:xfrm>
            <a:off x="5715721" y="2685813"/>
            <a:ext cx="745053" cy="745746"/>
          </a:xfrm>
          <a:prstGeom prst="plus">
            <a:avLst>
              <a:gd name="adj" fmla="val 3862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Text Placeholder 7">
            <a:extLst>
              <a:ext uri="{FF2B5EF4-FFF2-40B4-BE49-F238E27FC236}">
                <a16:creationId xmlns:a16="http://schemas.microsoft.com/office/drawing/2014/main" id="{3E33ED69-74AC-9D42-BB28-5EF7327539DB}"/>
              </a:ext>
            </a:extLst>
          </p:cNvPr>
          <p:cNvSpPr txBox="1">
            <a:spLocks/>
          </p:cNvSpPr>
          <p:nvPr/>
        </p:nvSpPr>
        <p:spPr>
          <a:xfrm>
            <a:off x="7420901" y="4023665"/>
            <a:ext cx="3791182" cy="2055253"/>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A4A4A"/>
                </a:solidFill>
                <a:effectLst/>
                <a:uLnTx/>
                <a:uFillTx/>
                <a:latin typeface="Roboto Condensed Light" panose="02000000000000000000" pitchFamily="2" charset="0"/>
                <a:ea typeface="Roboto Condensed Light" panose="02000000000000000000" pitchFamily="2" charset="0"/>
              </a:rPr>
              <a:t>The service identifies current shortcomings and gaps in how the presentation communicates key </a:t>
            </a:r>
            <a:r>
              <a:rPr lang="en-US" dirty="0">
                <a:ea typeface="Roboto Condensed Light" panose="02000000000000000000" pitchFamily="2" charset="0"/>
              </a:rPr>
              <a:t>information</a:t>
            </a:r>
            <a:r>
              <a:rPr kumimoji="0" lang="en-US" sz="1400" b="0" i="0" u="none" strike="noStrike" kern="1200" cap="none" spc="0" normalizeH="0" baseline="0" noProof="0" dirty="0">
                <a:ln>
                  <a:noFill/>
                </a:ln>
                <a:solidFill>
                  <a:srgbClr val="4A4A4A"/>
                </a:solidFill>
                <a:effectLst/>
                <a:uLnTx/>
                <a:uFillTx/>
                <a:latin typeface="Roboto Condensed Light" panose="02000000000000000000" pitchFamily="2" charset="0"/>
                <a:ea typeface="Roboto Condensed Light" panose="02000000000000000000" pitchFamily="2" charset="0"/>
              </a:rPr>
              <a:t> to the board. You will come away with a clear, concise and compelling business-facing executive presentation that IT leaders can feel confident presenting in front of their board of directors. </a:t>
            </a:r>
          </a:p>
          <a:p>
            <a:pPr marL="0" marR="0" lvl="0" indent="0" algn="ctr" defTabSz="914400" rtl="0" eaLnBrk="1" fontAlgn="auto" latinLnBrk="0" hangingPunct="1">
              <a:lnSpc>
                <a:spcPts val="2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4A4A4A"/>
              </a:solidFill>
              <a:effectLst/>
              <a:uLnTx/>
              <a:uFillTx/>
              <a:latin typeface="Roboto Condensed Light" panose="02000000000000000000" pitchFamily="2" charset="0"/>
              <a:ea typeface="Roboto Condensed Light" panose="02000000000000000000" pitchFamily="2" charset="0"/>
            </a:endParaRPr>
          </a:p>
        </p:txBody>
      </p:sp>
      <p:sp>
        <p:nvSpPr>
          <p:cNvPr id="18" name="Text Placeholder 7">
            <a:extLst>
              <a:ext uri="{FF2B5EF4-FFF2-40B4-BE49-F238E27FC236}">
                <a16:creationId xmlns:a16="http://schemas.microsoft.com/office/drawing/2014/main" id="{3E33ED69-74AC-9D42-BB28-5EF7327539DB}"/>
              </a:ext>
            </a:extLst>
          </p:cNvPr>
          <p:cNvSpPr txBox="1">
            <a:spLocks/>
          </p:cNvSpPr>
          <p:nvPr/>
        </p:nvSpPr>
        <p:spPr>
          <a:xfrm>
            <a:off x="1151078" y="4023666"/>
            <a:ext cx="3949421" cy="2134644"/>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A4A4A"/>
                </a:solidFill>
                <a:effectLst/>
                <a:uLnTx/>
                <a:uFillTx/>
                <a:latin typeface="Roboto Condensed Light" panose="02000000000000000000" pitchFamily="2" charset="0"/>
                <a:ea typeface="Roboto Condensed Light" panose="02000000000000000000" pitchFamily="2" charset="0"/>
              </a:rPr>
              <a:t>A list of recommendations is provided based on the level of detail in the inputs for each section. Info-Tech’s analysts will suggest recommendations to improve the boardroom presentation and build a ‘best of breed’ deliverable. This list can be leveraged after the service to improve/ incorporate other components of a ‘best of breed’ executive presentation and ensure completeness of your document. </a:t>
            </a:r>
            <a:endParaRPr kumimoji="0" lang="en-CA" sz="1400" b="0" i="0" u="none" strike="noStrike" kern="1200" cap="none" spc="0" normalizeH="0" baseline="0" noProof="0" dirty="0">
              <a:ln>
                <a:noFill/>
              </a:ln>
              <a:solidFill>
                <a:srgbClr val="4A4A4A"/>
              </a:solidFill>
              <a:effectLst/>
              <a:uLnTx/>
              <a:uFillTx/>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2428921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1DE2D6-92D0-9C47-AC81-B4BD843BEEB3}"/>
              </a:ext>
            </a:extLst>
          </p:cNvPr>
          <p:cNvSpPr>
            <a:spLocks noGrp="1"/>
          </p:cNvSpPr>
          <p:nvPr>
            <p:ph type="body" sz="quarter" idx="10"/>
          </p:nvPr>
        </p:nvSpPr>
        <p:spPr/>
        <p:txBody>
          <a:bodyPr/>
          <a:lstStyle/>
          <a:p>
            <a:r>
              <a:rPr lang="en-US" dirty="0"/>
              <a:t>Understand your Target Audience </a:t>
            </a:r>
          </a:p>
        </p:txBody>
      </p:sp>
      <p:sp>
        <p:nvSpPr>
          <p:cNvPr id="3" name="Text Placeholder 2">
            <a:extLst>
              <a:ext uri="{FF2B5EF4-FFF2-40B4-BE49-F238E27FC236}">
                <a16:creationId xmlns:a16="http://schemas.microsoft.com/office/drawing/2014/main" id="{7CC02D23-9E58-C44E-BCEB-140E034C128A}"/>
              </a:ext>
            </a:extLst>
          </p:cNvPr>
          <p:cNvSpPr>
            <a:spLocks noGrp="1"/>
          </p:cNvSpPr>
          <p:nvPr>
            <p:ph type="body" sz="quarter" idx="11"/>
          </p:nvPr>
        </p:nvSpPr>
        <p:spPr>
          <a:xfrm>
            <a:off x="650875" y="2482056"/>
            <a:ext cx="6126444" cy="1893887"/>
          </a:xfrm>
        </p:spPr>
        <p:txBody>
          <a:bodyPr/>
          <a:lstStyle/>
          <a:p>
            <a:r>
              <a:rPr lang="en-US" dirty="0"/>
              <a:t> </a:t>
            </a:r>
          </a:p>
        </p:txBody>
      </p:sp>
    </p:spTree>
    <p:extLst>
      <p:ext uri="{BB962C8B-B14F-4D97-AF65-F5344CB8AC3E}">
        <p14:creationId xmlns:p14="http://schemas.microsoft.com/office/powerpoint/2010/main" val="2274430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43F4-FA42-4395-9A24-1CBBA2814E9F}"/>
              </a:ext>
            </a:extLst>
          </p:cNvPr>
          <p:cNvSpPr>
            <a:spLocks noGrp="1"/>
          </p:cNvSpPr>
          <p:nvPr>
            <p:ph type="title"/>
          </p:nvPr>
        </p:nvSpPr>
        <p:spPr>
          <a:xfrm>
            <a:off x="354106" y="530021"/>
            <a:ext cx="9739219" cy="734003"/>
          </a:xfrm>
        </p:spPr>
        <p:txBody>
          <a:bodyPr/>
          <a:lstStyle/>
          <a:p>
            <a:r>
              <a:rPr lang="en-US" dirty="0"/>
              <a:t>Who is your target audience? </a:t>
            </a:r>
            <a:endParaRPr lang="en-CA" dirty="0"/>
          </a:p>
        </p:txBody>
      </p:sp>
      <p:sp>
        <p:nvSpPr>
          <p:cNvPr id="4" name="Text Placeholder 3">
            <a:extLst>
              <a:ext uri="{FF2B5EF4-FFF2-40B4-BE49-F238E27FC236}">
                <a16:creationId xmlns:a16="http://schemas.microsoft.com/office/drawing/2014/main" id="{BED37B9E-D8A5-45A3-94CA-294DB75ABA5C}"/>
              </a:ext>
            </a:extLst>
          </p:cNvPr>
          <p:cNvSpPr>
            <a:spLocks noGrp="1"/>
          </p:cNvSpPr>
          <p:nvPr>
            <p:ph type="body" sz="quarter" idx="13"/>
          </p:nvPr>
        </p:nvSpPr>
        <p:spPr>
          <a:xfrm>
            <a:off x="354106" y="1462985"/>
            <a:ext cx="11389659" cy="536144"/>
          </a:xfrm>
        </p:spPr>
        <p:txBody>
          <a:bodyPr/>
          <a:lstStyle/>
          <a:p>
            <a:r>
              <a:rPr lang="en-US" sz="1800" dirty="0"/>
              <a:t>Typically, you will have two profiles in a board room audience that you must consider.</a:t>
            </a:r>
            <a:endParaRPr lang="en-CA" sz="1800" dirty="0"/>
          </a:p>
        </p:txBody>
      </p:sp>
      <p:sp>
        <p:nvSpPr>
          <p:cNvPr id="10" name="Rounded Rectangle 13">
            <a:extLst>
              <a:ext uri="{FF2B5EF4-FFF2-40B4-BE49-F238E27FC236}">
                <a16:creationId xmlns:a16="http://schemas.microsoft.com/office/drawing/2014/main" id="{36C6EF10-22EB-4C83-826E-30D154097FED}"/>
              </a:ext>
            </a:extLst>
          </p:cNvPr>
          <p:cNvSpPr/>
          <p:nvPr/>
        </p:nvSpPr>
        <p:spPr>
          <a:xfrm>
            <a:off x="1258829" y="2346108"/>
            <a:ext cx="4542185" cy="2367301"/>
          </a:xfrm>
          <a:prstGeom prst="roundRect">
            <a:avLst/>
          </a:prstGeom>
          <a:solidFill>
            <a:srgbClr val="FFFFFF"/>
          </a:solidFill>
          <a:ln w="63500" cap="flat" cmpd="sng" algn="ctr">
            <a:solidFill>
              <a:srgbClr val="15466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1" name="Oval 10">
            <a:extLst>
              <a:ext uri="{FF2B5EF4-FFF2-40B4-BE49-F238E27FC236}">
                <a16:creationId xmlns:a16="http://schemas.microsoft.com/office/drawing/2014/main" id="{27EF16EB-8AEE-453A-89F8-909898F8FEE4}"/>
              </a:ext>
            </a:extLst>
          </p:cNvPr>
          <p:cNvSpPr/>
          <p:nvPr/>
        </p:nvSpPr>
        <p:spPr>
          <a:xfrm>
            <a:off x="911851" y="1999129"/>
            <a:ext cx="1048989" cy="1048989"/>
          </a:xfrm>
          <a:prstGeom prst="ellipse">
            <a:avLst/>
          </a:prstGeom>
          <a:solidFill>
            <a:srgbClr val="1546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2" name="Rounded Rectangle 16">
            <a:extLst>
              <a:ext uri="{FF2B5EF4-FFF2-40B4-BE49-F238E27FC236}">
                <a16:creationId xmlns:a16="http://schemas.microsoft.com/office/drawing/2014/main" id="{3D564F4F-5368-4EA5-BD37-D93C65E137EB}"/>
              </a:ext>
            </a:extLst>
          </p:cNvPr>
          <p:cNvSpPr/>
          <p:nvPr/>
        </p:nvSpPr>
        <p:spPr>
          <a:xfrm>
            <a:off x="6685819" y="2346108"/>
            <a:ext cx="4542185" cy="2367301"/>
          </a:xfrm>
          <a:prstGeom prst="roundRect">
            <a:avLst/>
          </a:prstGeom>
          <a:solidFill>
            <a:srgbClr val="FFFFFF"/>
          </a:solidFill>
          <a:ln w="63500" cap="flat" cmpd="sng" algn="ctr">
            <a:solidFill>
              <a:srgbClr val="494A4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 name="Oval 12">
            <a:extLst>
              <a:ext uri="{FF2B5EF4-FFF2-40B4-BE49-F238E27FC236}">
                <a16:creationId xmlns:a16="http://schemas.microsoft.com/office/drawing/2014/main" id="{C1692835-ECA8-4E80-86D4-7875014E236A}"/>
              </a:ext>
            </a:extLst>
          </p:cNvPr>
          <p:cNvSpPr/>
          <p:nvPr/>
        </p:nvSpPr>
        <p:spPr>
          <a:xfrm>
            <a:off x="6338841" y="1999129"/>
            <a:ext cx="1048989" cy="1048989"/>
          </a:xfrm>
          <a:prstGeom prst="ellipse">
            <a:avLst/>
          </a:prstGeom>
          <a:solidFill>
            <a:srgbClr val="494A4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4" name="Freeform 29">
            <a:extLst>
              <a:ext uri="{FF2B5EF4-FFF2-40B4-BE49-F238E27FC236}">
                <a16:creationId xmlns:a16="http://schemas.microsoft.com/office/drawing/2014/main" id="{F6E29916-DEC5-4A6C-A919-A1E09BE50D10}"/>
              </a:ext>
            </a:extLst>
          </p:cNvPr>
          <p:cNvSpPr>
            <a:spLocks noChangeAspect="1" noChangeArrowheads="1"/>
          </p:cNvSpPr>
          <p:nvPr/>
        </p:nvSpPr>
        <p:spPr bwMode="auto">
          <a:xfrm>
            <a:off x="6534711" y="2302575"/>
            <a:ext cx="683540" cy="442094"/>
          </a:xfrm>
          <a:custGeom>
            <a:avLst/>
            <a:gdLst>
              <a:gd name="connsiteX0" fmla="*/ 541769 w 1145819"/>
              <a:gd name="connsiteY0" fmla="*/ 621171 h 741084"/>
              <a:gd name="connsiteX1" fmla="*/ 539250 w 1145819"/>
              <a:gd name="connsiteY1" fmla="*/ 621531 h 741084"/>
              <a:gd name="connsiteX2" fmla="*/ 521251 w 1145819"/>
              <a:gd name="connsiteY2" fmla="*/ 630894 h 741084"/>
              <a:gd name="connsiteX3" fmla="*/ 503252 w 1145819"/>
              <a:gd name="connsiteY3" fmla="*/ 652860 h 741084"/>
              <a:gd name="connsiteX4" fmla="*/ 506851 w 1145819"/>
              <a:gd name="connsiteY4" fmla="*/ 689950 h 741084"/>
              <a:gd name="connsiteX5" fmla="*/ 526290 w 1145819"/>
              <a:gd name="connsiteY5" fmla="*/ 696072 h 741084"/>
              <a:gd name="connsiteX6" fmla="*/ 543929 w 1145819"/>
              <a:gd name="connsiteY6" fmla="*/ 686349 h 741084"/>
              <a:gd name="connsiteX7" fmla="*/ 562288 w 1145819"/>
              <a:gd name="connsiteY7" fmla="*/ 664383 h 741084"/>
              <a:gd name="connsiteX8" fmla="*/ 568048 w 1145819"/>
              <a:gd name="connsiteY8" fmla="*/ 644938 h 741084"/>
              <a:gd name="connsiteX9" fmla="*/ 558689 w 1145819"/>
              <a:gd name="connsiteY9" fmla="*/ 627293 h 741084"/>
              <a:gd name="connsiteX10" fmla="*/ 541769 w 1145819"/>
              <a:gd name="connsiteY10" fmla="*/ 621171 h 741084"/>
              <a:gd name="connsiteX11" fmla="*/ 466534 w 1145819"/>
              <a:gd name="connsiteY11" fmla="*/ 559234 h 741084"/>
              <a:gd name="connsiteX12" fmla="*/ 446015 w 1145819"/>
              <a:gd name="connsiteY12" fmla="*/ 568597 h 741084"/>
              <a:gd name="connsiteX13" fmla="*/ 428016 w 1145819"/>
              <a:gd name="connsiteY13" fmla="*/ 590923 h 741084"/>
              <a:gd name="connsiteX14" fmla="*/ 421896 w 1145819"/>
              <a:gd name="connsiteY14" fmla="*/ 610008 h 741084"/>
              <a:gd name="connsiteX15" fmla="*/ 431616 w 1145819"/>
              <a:gd name="connsiteY15" fmla="*/ 628013 h 741084"/>
              <a:gd name="connsiteX16" fmla="*/ 450695 w 1145819"/>
              <a:gd name="connsiteY16" fmla="*/ 634135 h 741084"/>
              <a:gd name="connsiteX17" fmla="*/ 468694 w 1145819"/>
              <a:gd name="connsiteY17" fmla="*/ 624412 h 741084"/>
              <a:gd name="connsiteX18" fmla="*/ 486693 w 1145819"/>
              <a:gd name="connsiteY18" fmla="*/ 602446 h 741084"/>
              <a:gd name="connsiteX19" fmla="*/ 483093 w 1145819"/>
              <a:gd name="connsiteY19" fmla="*/ 564996 h 741084"/>
              <a:gd name="connsiteX20" fmla="*/ 466534 w 1145819"/>
              <a:gd name="connsiteY20" fmla="*/ 559234 h 741084"/>
              <a:gd name="connsiteX21" fmla="*/ 390938 w 1145819"/>
              <a:gd name="connsiteY21" fmla="*/ 496937 h 741084"/>
              <a:gd name="connsiteX22" fmla="*/ 388418 w 1145819"/>
              <a:gd name="connsiteY22" fmla="*/ 497297 h 741084"/>
              <a:gd name="connsiteX23" fmla="*/ 370779 w 1145819"/>
              <a:gd name="connsiteY23" fmla="*/ 506660 h 741084"/>
              <a:gd name="connsiteX24" fmla="*/ 352420 w 1145819"/>
              <a:gd name="connsiteY24" fmla="*/ 528626 h 741084"/>
              <a:gd name="connsiteX25" fmla="*/ 346661 w 1145819"/>
              <a:gd name="connsiteY25" fmla="*/ 548071 h 741084"/>
              <a:gd name="connsiteX26" fmla="*/ 356020 w 1145819"/>
              <a:gd name="connsiteY26" fmla="*/ 566076 h 741084"/>
              <a:gd name="connsiteX27" fmla="*/ 393458 w 1145819"/>
              <a:gd name="connsiteY27" fmla="*/ 562475 h 741084"/>
              <a:gd name="connsiteX28" fmla="*/ 411457 w 1145819"/>
              <a:gd name="connsiteY28" fmla="*/ 540509 h 741084"/>
              <a:gd name="connsiteX29" fmla="*/ 417577 w 1145819"/>
              <a:gd name="connsiteY29" fmla="*/ 520704 h 741084"/>
              <a:gd name="connsiteX30" fmla="*/ 407857 w 1145819"/>
              <a:gd name="connsiteY30" fmla="*/ 503059 h 741084"/>
              <a:gd name="connsiteX31" fmla="*/ 390938 w 1145819"/>
              <a:gd name="connsiteY31" fmla="*/ 496937 h 741084"/>
              <a:gd name="connsiteX32" fmla="*/ 313182 w 1145819"/>
              <a:gd name="connsiteY32" fmla="*/ 435000 h 741084"/>
              <a:gd name="connsiteX33" fmla="*/ 295183 w 1145819"/>
              <a:gd name="connsiteY33" fmla="*/ 444363 h 741084"/>
              <a:gd name="connsiteX34" fmla="*/ 277185 w 1145819"/>
              <a:gd name="connsiteY34" fmla="*/ 466689 h 741084"/>
              <a:gd name="connsiteX35" fmla="*/ 280784 w 1145819"/>
              <a:gd name="connsiteY35" fmla="*/ 503779 h 741084"/>
              <a:gd name="connsiteX36" fmla="*/ 317862 w 1145819"/>
              <a:gd name="connsiteY36" fmla="*/ 500538 h 741084"/>
              <a:gd name="connsiteX37" fmla="*/ 336221 w 1145819"/>
              <a:gd name="connsiteY37" fmla="*/ 478212 h 741084"/>
              <a:gd name="connsiteX38" fmla="*/ 332621 w 1145819"/>
              <a:gd name="connsiteY38" fmla="*/ 440762 h 741084"/>
              <a:gd name="connsiteX39" fmla="*/ 315702 w 1145819"/>
              <a:gd name="connsiteY39" fmla="*/ 435000 h 741084"/>
              <a:gd name="connsiteX40" fmla="*/ 313182 w 1145819"/>
              <a:gd name="connsiteY40" fmla="*/ 435000 h 741084"/>
              <a:gd name="connsiteX41" fmla="*/ 1123772 w 1145819"/>
              <a:gd name="connsiteY41" fmla="*/ 235031 h 741084"/>
              <a:gd name="connsiteX42" fmla="*/ 1139419 w 1145819"/>
              <a:gd name="connsiteY42" fmla="*/ 241432 h 741084"/>
              <a:gd name="connsiteX43" fmla="*/ 1145819 w 1145819"/>
              <a:gd name="connsiteY43" fmla="*/ 257078 h 741084"/>
              <a:gd name="connsiteX44" fmla="*/ 1139419 w 1145819"/>
              <a:gd name="connsiteY44" fmla="*/ 272369 h 741084"/>
              <a:gd name="connsiteX45" fmla="*/ 1123772 w 1145819"/>
              <a:gd name="connsiteY45" fmla="*/ 279126 h 741084"/>
              <a:gd name="connsiteX46" fmla="*/ 1108126 w 1145819"/>
              <a:gd name="connsiteY46" fmla="*/ 272369 h 741084"/>
              <a:gd name="connsiteX47" fmla="*/ 1101725 w 1145819"/>
              <a:gd name="connsiteY47" fmla="*/ 257078 h 741084"/>
              <a:gd name="connsiteX48" fmla="*/ 1108126 w 1145819"/>
              <a:gd name="connsiteY48" fmla="*/ 241432 h 741084"/>
              <a:gd name="connsiteX49" fmla="*/ 1123772 w 1145819"/>
              <a:gd name="connsiteY49" fmla="*/ 235031 h 741084"/>
              <a:gd name="connsiteX50" fmla="*/ 22047 w 1145819"/>
              <a:gd name="connsiteY50" fmla="*/ 235031 h 741084"/>
              <a:gd name="connsiteX51" fmla="*/ 37694 w 1145819"/>
              <a:gd name="connsiteY51" fmla="*/ 241432 h 741084"/>
              <a:gd name="connsiteX52" fmla="*/ 44095 w 1145819"/>
              <a:gd name="connsiteY52" fmla="*/ 257078 h 741084"/>
              <a:gd name="connsiteX53" fmla="*/ 37694 w 1145819"/>
              <a:gd name="connsiteY53" fmla="*/ 272369 h 741084"/>
              <a:gd name="connsiteX54" fmla="*/ 22047 w 1145819"/>
              <a:gd name="connsiteY54" fmla="*/ 279126 h 741084"/>
              <a:gd name="connsiteX55" fmla="*/ 6401 w 1145819"/>
              <a:gd name="connsiteY55" fmla="*/ 272369 h 741084"/>
              <a:gd name="connsiteX56" fmla="*/ 0 w 1145819"/>
              <a:gd name="connsiteY56" fmla="*/ 257078 h 741084"/>
              <a:gd name="connsiteX57" fmla="*/ 6401 w 1145819"/>
              <a:gd name="connsiteY57" fmla="*/ 241432 h 741084"/>
              <a:gd name="connsiteX58" fmla="*/ 22047 w 1145819"/>
              <a:gd name="connsiteY58" fmla="*/ 235031 h 741084"/>
              <a:gd name="connsiteX59" fmla="*/ 641124 w 1145819"/>
              <a:gd name="connsiteY59" fmla="*/ 75981 h 741084"/>
              <a:gd name="connsiteX60" fmla="*/ 521251 w 1145819"/>
              <a:gd name="connsiteY60" fmla="*/ 125314 h 741084"/>
              <a:gd name="connsiteX61" fmla="*/ 352060 w 1145819"/>
              <a:gd name="connsiteY61" fmla="*/ 292761 h 741084"/>
              <a:gd name="connsiteX62" fmla="*/ 351340 w 1145819"/>
              <a:gd name="connsiteY62" fmla="*/ 341374 h 741084"/>
              <a:gd name="connsiteX63" fmla="*/ 393098 w 1145819"/>
              <a:gd name="connsiteY63" fmla="*/ 347496 h 741084"/>
              <a:gd name="connsiteX64" fmla="*/ 575968 w 1145819"/>
              <a:gd name="connsiteY64" fmla="*/ 244148 h 741084"/>
              <a:gd name="connsiteX65" fmla="*/ 586767 w 1145819"/>
              <a:gd name="connsiteY65" fmla="*/ 241267 h 741084"/>
              <a:gd name="connsiteX66" fmla="*/ 733999 w 1145819"/>
              <a:gd name="connsiteY66" fmla="*/ 241267 h 741084"/>
              <a:gd name="connsiteX67" fmla="*/ 756317 w 1145819"/>
              <a:gd name="connsiteY67" fmla="*/ 263593 h 741084"/>
              <a:gd name="connsiteX68" fmla="*/ 733999 w 1145819"/>
              <a:gd name="connsiteY68" fmla="*/ 286279 h 741084"/>
              <a:gd name="connsiteX69" fmla="*/ 718159 w 1145819"/>
              <a:gd name="connsiteY69" fmla="*/ 286279 h 741084"/>
              <a:gd name="connsiteX70" fmla="*/ 757915 w 1145819"/>
              <a:gd name="connsiteY70" fmla="*/ 325063 h 741084"/>
              <a:gd name="connsiteX71" fmla="*/ 877990 w 1145819"/>
              <a:gd name="connsiteY71" fmla="*/ 442202 h 741084"/>
              <a:gd name="connsiteX72" fmla="*/ 957906 w 1145819"/>
              <a:gd name="connsiteY72" fmla="*/ 399350 h 741084"/>
              <a:gd name="connsiteX73" fmla="*/ 957906 w 1145819"/>
              <a:gd name="connsiteY73" fmla="*/ 252432 h 741084"/>
              <a:gd name="connsiteX74" fmla="*/ 957906 w 1145819"/>
              <a:gd name="connsiteY74" fmla="*/ 75981 h 741084"/>
              <a:gd name="connsiteX75" fmla="*/ 506492 w 1145819"/>
              <a:gd name="connsiteY75" fmla="*/ 46993 h 741084"/>
              <a:gd name="connsiteX76" fmla="*/ 460054 w 1145819"/>
              <a:gd name="connsiteY76" fmla="*/ 51854 h 741084"/>
              <a:gd name="connsiteX77" fmla="*/ 276825 w 1145819"/>
              <a:gd name="connsiteY77" fmla="*/ 87864 h 741084"/>
              <a:gd name="connsiteX78" fmla="*/ 272505 w 1145819"/>
              <a:gd name="connsiteY78" fmla="*/ 88224 h 741084"/>
              <a:gd name="connsiteX79" fmla="*/ 187910 w 1145819"/>
              <a:gd name="connsiteY79" fmla="*/ 88224 h 741084"/>
              <a:gd name="connsiteX80" fmla="*/ 187910 w 1145819"/>
              <a:gd name="connsiteY80" fmla="*/ 423117 h 741084"/>
              <a:gd name="connsiteX81" fmla="*/ 238307 w 1145819"/>
              <a:gd name="connsiteY81" fmla="*/ 444003 h 741084"/>
              <a:gd name="connsiteX82" fmla="*/ 242626 w 1145819"/>
              <a:gd name="connsiteY82" fmla="*/ 438241 h 741084"/>
              <a:gd name="connsiteX83" fmla="*/ 260985 w 1145819"/>
              <a:gd name="connsiteY83" fmla="*/ 416275 h 741084"/>
              <a:gd name="connsiteX84" fmla="*/ 308863 w 1145819"/>
              <a:gd name="connsiteY84" fmla="*/ 390708 h 741084"/>
              <a:gd name="connsiteX85" fmla="*/ 361060 w 1145819"/>
              <a:gd name="connsiteY85" fmla="*/ 406552 h 741084"/>
              <a:gd name="connsiteX86" fmla="*/ 386258 w 1145819"/>
              <a:gd name="connsiteY86" fmla="*/ 452285 h 741084"/>
              <a:gd name="connsiteX87" fmla="*/ 402087 w 1145819"/>
              <a:gd name="connsiteY87" fmla="*/ 454291 h 741084"/>
              <a:gd name="connsiteX88" fmla="*/ 412897 w 1145819"/>
              <a:gd name="connsiteY88" fmla="*/ 455661 h 741084"/>
              <a:gd name="connsiteX89" fmla="*/ 436295 w 1145819"/>
              <a:gd name="connsiteY89" fmla="*/ 468489 h 741084"/>
              <a:gd name="connsiteX90" fmla="*/ 461494 w 1145819"/>
              <a:gd name="connsiteY90" fmla="*/ 514582 h 741084"/>
              <a:gd name="connsiteX91" fmla="*/ 511891 w 1145819"/>
              <a:gd name="connsiteY91" fmla="*/ 530786 h 741084"/>
              <a:gd name="connsiteX92" fmla="*/ 537090 w 1145819"/>
              <a:gd name="connsiteY92" fmla="*/ 576879 h 741084"/>
              <a:gd name="connsiteX93" fmla="*/ 587127 w 1145819"/>
              <a:gd name="connsiteY93" fmla="*/ 592723 h 741084"/>
              <a:gd name="connsiteX94" fmla="*/ 588207 w 1145819"/>
              <a:gd name="connsiteY94" fmla="*/ 593804 h 741084"/>
              <a:gd name="connsiteX95" fmla="*/ 590727 w 1145819"/>
              <a:gd name="connsiteY95" fmla="*/ 595604 h 741084"/>
              <a:gd name="connsiteX96" fmla="*/ 623125 w 1145819"/>
              <a:gd name="connsiteY96" fmla="*/ 627293 h 741084"/>
              <a:gd name="connsiteX97" fmla="*/ 644004 w 1145819"/>
              <a:gd name="connsiteY97" fmla="*/ 635575 h 741084"/>
              <a:gd name="connsiteX98" fmla="*/ 664523 w 1145819"/>
              <a:gd name="connsiteY98" fmla="*/ 626933 h 741084"/>
              <a:gd name="connsiteX99" fmla="*/ 664163 w 1145819"/>
              <a:gd name="connsiteY99" fmla="*/ 585161 h 741084"/>
              <a:gd name="connsiteX100" fmla="*/ 547889 w 1145819"/>
              <a:gd name="connsiteY100" fmla="*/ 472090 h 741084"/>
              <a:gd name="connsiteX101" fmla="*/ 547529 w 1145819"/>
              <a:gd name="connsiteY101" fmla="*/ 440402 h 741084"/>
              <a:gd name="connsiteX102" fmla="*/ 578847 w 1145819"/>
              <a:gd name="connsiteY102" fmla="*/ 440041 h 741084"/>
              <a:gd name="connsiteX103" fmla="*/ 635004 w 1145819"/>
              <a:gd name="connsiteY103" fmla="*/ 494416 h 741084"/>
              <a:gd name="connsiteX104" fmla="*/ 635724 w 1145819"/>
              <a:gd name="connsiteY104" fmla="*/ 495137 h 741084"/>
              <a:gd name="connsiteX105" fmla="*/ 751638 w 1145819"/>
              <a:gd name="connsiteY105" fmla="*/ 607848 h 741084"/>
              <a:gd name="connsiteX106" fmla="*/ 793395 w 1145819"/>
              <a:gd name="connsiteY106" fmla="*/ 607487 h 741084"/>
              <a:gd name="connsiteX107" fmla="*/ 792675 w 1145819"/>
              <a:gd name="connsiteY107" fmla="*/ 566076 h 741084"/>
              <a:gd name="connsiteX108" fmla="*/ 676402 w 1145819"/>
              <a:gd name="connsiteY108" fmla="*/ 453005 h 741084"/>
              <a:gd name="connsiteX109" fmla="*/ 676042 w 1145819"/>
              <a:gd name="connsiteY109" fmla="*/ 421316 h 741084"/>
              <a:gd name="connsiteX110" fmla="*/ 707720 w 1145819"/>
              <a:gd name="connsiteY110" fmla="*/ 420956 h 741084"/>
              <a:gd name="connsiteX111" fmla="*/ 780796 w 1145819"/>
              <a:gd name="connsiteY111" fmla="*/ 491896 h 741084"/>
              <a:gd name="connsiteX112" fmla="*/ 781156 w 1145819"/>
              <a:gd name="connsiteY112" fmla="*/ 491896 h 741084"/>
              <a:gd name="connsiteX113" fmla="*/ 855312 w 1145819"/>
              <a:gd name="connsiteY113" fmla="*/ 564276 h 741084"/>
              <a:gd name="connsiteX114" fmla="*/ 896709 w 1145819"/>
              <a:gd name="connsiteY114" fmla="*/ 563555 h 741084"/>
              <a:gd name="connsiteX115" fmla="*/ 904989 w 1145819"/>
              <a:gd name="connsiteY115" fmla="*/ 542670 h 741084"/>
              <a:gd name="connsiteX116" fmla="*/ 895989 w 1145819"/>
              <a:gd name="connsiteY116" fmla="*/ 522144 h 741084"/>
              <a:gd name="connsiteX117" fmla="*/ 711244 w 1145819"/>
              <a:gd name="connsiteY117" fmla="*/ 342013 h 741084"/>
              <a:gd name="connsiteX118" fmla="*/ 654083 w 1145819"/>
              <a:gd name="connsiteY118" fmla="*/ 286279 h 741084"/>
              <a:gd name="connsiteX119" fmla="*/ 592887 w 1145819"/>
              <a:gd name="connsiteY119" fmla="*/ 286279 h 741084"/>
              <a:gd name="connsiteX120" fmla="*/ 415057 w 1145819"/>
              <a:gd name="connsiteY120" fmla="*/ 386387 h 741084"/>
              <a:gd name="connsiteX121" fmla="*/ 376179 w 1145819"/>
              <a:gd name="connsiteY121" fmla="*/ 396830 h 741084"/>
              <a:gd name="connsiteX122" fmla="*/ 319302 w 1145819"/>
              <a:gd name="connsiteY122" fmla="*/ 372703 h 741084"/>
              <a:gd name="connsiteX123" fmla="*/ 320382 w 1145819"/>
              <a:gd name="connsiteY123" fmla="*/ 261072 h 741084"/>
              <a:gd name="connsiteX124" fmla="*/ 489932 w 1145819"/>
              <a:gd name="connsiteY124" fmla="*/ 93266 h 741084"/>
              <a:gd name="connsiteX125" fmla="*/ 552929 w 1145819"/>
              <a:gd name="connsiteY125" fmla="*/ 49694 h 741084"/>
              <a:gd name="connsiteX126" fmla="*/ 506492 w 1145819"/>
              <a:gd name="connsiteY126" fmla="*/ 46993 h 741084"/>
              <a:gd name="connsiteX127" fmla="*/ 22319 w 1145819"/>
              <a:gd name="connsiteY127" fmla="*/ 0 h 741084"/>
              <a:gd name="connsiteX128" fmla="*/ 143272 w 1145819"/>
              <a:gd name="connsiteY128" fmla="*/ 0 h 741084"/>
              <a:gd name="connsiteX129" fmla="*/ 187910 w 1145819"/>
              <a:gd name="connsiteY129" fmla="*/ 43212 h 741084"/>
              <a:gd name="connsiteX130" fmla="*/ 270705 w 1145819"/>
              <a:gd name="connsiteY130" fmla="*/ 43212 h 741084"/>
              <a:gd name="connsiteX131" fmla="*/ 451415 w 1145819"/>
              <a:gd name="connsiteY131" fmla="*/ 7922 h 741084"/>
              <a:gd name="connsiteX132" fmla="*/ 644364 w 1145819"/>
              <a:gd name="connsiteY132" fmla="*/ 30969 h 741084"/>
              <a:gd name="connsiteX133" fmla="*/ 645084 w 1145819"/>
              <a:gd name="connsiteY133" fmla="*/ 30969 h 741084"/>
              <a:gd name="connsiteX134" fmla="*/ 960066 w 1145819"/>
              <a:gd name="connsiteY134" fmla="*/ 30969 h 741084"/>
              <a:gd name="connsiteX135" fmla="*/ 1002543 w 1145819"/>
              <a:gd name="connsiteY135" fmla="*/ 0 h 741084"/>
              <a:gd name="connsiteX136" fmla="*/ 1123496 w 1145819"/>
              <a:gd name="connsiteY136" fmla="*/ 0 h 741084"/>
              <a:gd name="connsiteX137" fmla="*/ 1145815 w 1145819"/>
              <a:gd name="connsiteY137" fmla="*/ 22326 h 741084"/>
              <a:gd name="connsiteX138" fmla="*/ 1145815 w 1145819"/>
              <a:gd name="connsiteY138" fmla="*/ 169607 h 741084"/>
              <a:gd name="connsiteX139" fmla="*/ 1123496 w 1145819"/>
              <a:gd name="connsiteY139" fmla="*/ 192293 h 741084"/>
              <a:gd name="connsiteX140" fmla="*/ 1101178 w 1145819"/>
              <a:gd name="connsiteY140" fmla="*/ 169607 h 741084"/>
              <a:gd name="connsiteX141" fmla="*/ 1101178 w 1145819"/>
              <a:gd name="connsiteY141" fmla="*/ 44652 h 741084"/>
              <a:gd name="connsiteX142" fmla="*/ 1002543 w 1145819"/>
              <a:gd name="connsiteY142" fmla="*/ 44652 h 741084"/>
              <a:gd name="connsiteX143" fmla="*/ 1002543 w 1145819"/>
              <a:gd name="connsiteY143" fmla="*/ 236220 h 741084"/>
              <a:gd name="connsiteX144" fmla="*/ 1002543 w 1145819"/>
              <a:gd name="connsiteY144" fmla="*/ 469209 h 741084"/>
              <a:gd name="connsiteX145" fmla="*/ 1101178 w 1145819"/>
              <a:gd name="connsiteY145" fmla="*/ 469209 h 741084"/>
              <a:gd name="connsiteX146" fmla="*/ 1101178 w 1145819"/>
              <a:gd name="connsiteY146" fmla="*/ 343175 h 741084"/>
              <a:gd name="connsiteX147" fmla="*/ 1123496 w 1145819"/>
              <a:gd name="connsiteY147" fmla="*/ 320849 h 741084"/>
              <a:gd name="connsiteX148" fmla="*/ 1145815 w 1145819"/>
              <a:gd name="connsiteY148" fmla="*/ 343175 h 741084"/>
              <a:gd name="connsiteX149" fmla="*/ 1145815 w 1145819"/>
              <a:gd name="connsiteY149" fmla="*/ 491536 h 741084"/>
              <a:gd name="connsiteX150" fmla="*/ 1123496 w 1145819"/>
              <a:gd name="connsiteY150" fmla="*/ 514222 h 741084"/>
              <a:gd name="connsiteX151" fmla="*/ 1002543 w 1145819"/>
              <a:gd name="connsiteY151" fmla="*/ 514222 h 741084"/>
              <a:gd name="connsiteX152" fmla="*/ 957906 w 1145819"/>
              <a:gd name="connsiteY152" fmla="*/ 469209 h 741084"/>
              <a:gd name="connsiteX153" fmla="*/ 957906 w 1145819"/>
              <a:gd name="connsiteY153" fmla="*/ 450124 h 741084"/>
              <a:gd name="connsiteX154" fmla="*/ 911829 w 1145819"/>
              <a:gd name="connsiteY154" fmla="*/ 474971 h 741084"/>
              <a:gd name="connsiteX155" fmla="*/ 927308 w 1145819"/>
              <a:gd name="connsiteY155" fmla="*/ 490095 h 741084"/>
              <a:gd name="connsiteX156" fmla="*/ 949986 w 1145819"/>
              <a:gd name="connsiteY156" fmla="*/ 542310 h 741084"/>
              <a:gd name="connsiteX157" fmla="*/ 928748 w 1145819"/>
              <a:gd name="connsiteY157" fmla="*/ 594884 h 741084"/>
              <a:gd name="connsiteX158" fmla="*/ 875831 w 1145819"/>
              <a:gd name="connsiteY158" fmla="*/ 617210 h 741084"/>
              <a:gd name="connsiteX159" fmla="*/ 843072 w 1145819"/>
              <a:gd name="connsiteY159" fmla="*/ 609648 h 741084"/>
              <a:gd name="connsiteX160" fmla="*/ 825433 w 1145819"/>
              <a:gd name="connsiteY160" fmla="*/ 638816 h 741084"/>
              <a:gd name="connsiteX161" fmla="*/ 772156 w 1145819"/>
              <a:gd name="connsiteY161" fmla="*/ 661142 h 741084"/>
              <a:gd name="connsiteX162" fmla="*/ 720679 w 1145819"/>
              <a:gd name="connsiteY162" fmla="*/ 640256 h 741084"/>
              <a:gd name="connsiteX163" fmla="*/ 712760 w 1145819"/>
              <a:gd name="connsiteY163" fmla="*/ 632694 h 741084"/>
              <a:gd name="connsiteX164" fmla="*/ 696921 w 1145819"/>
              <a:gd name="connsiteY164" fmla="*/ 657901 h 741084"/>
              <a:gd name="connsiteX165" fmla="*/ 644364 w 1145819"/>
              <a:gd name="connsiteY165" fmla="*/ 680227 h 741084"/>
              <a:gd name="connsiteX166" fmla="*/ 643644 w 1145819"/>
              <a:gd name="connsiteY166" fmla="*/ 680227 h 741084"/>
              <a:gd name="connsiteX167" fmla="*/ 608726 w 1145819"/>
              <a:gd name="connsiteY167" fmla="*/ 671585 h 741084"/>
              <a:gd name="connsiteX168" fmla="*/ 596846 w 1145819"/>
              <a:gd name="connsiteY168" fmla="*/ 692831 h 741084"/>
              <a:gd name="connsiteX169" fmla="*/ 578487 w 1145819"/>
              <a:gd name="connsiteY169" fmla="*/ 715157 h 741084"/>
              <a:gd name="connsiteX170" fmla="*/ 530250 w 1145819"/>
              <a:gd name="connsiteY170" fmla="*/ 740724 h 741084"/>
              <a:gd name="connsiteX171" fmla="*/ 523411 w 1145819"/>
              <a:gd name="connsiteY171" fmla="*/ 741084 h 741084"/>
              <a:gd name="connsiteX172" fmla="*/ 478413 w 1145819"/>
              <a:gd name="connsiteY172" fmla="*/ 724880 h 741084"/>
              <a:gd name="connsiteX173" fmla="*/ 453215 w 1145819"/>
              <a:gd name="connsiteY173" fmla="*/ 678787 h 741084"/>
              <a:gd name="connsiteX174" fmla="*/ 448175 w 1145819"/>
              <a:gd name="connsiteY174" fmla="*/ 678787 h 741084"/>
              <a:gd name="connsiteX175" fmla="*/ 402817 w 1145819"/>
              <a:gd name="connsiteY175" fmla="*/ 662583 h 741084"/>
              <a:gd name="connsiteX176" fmla="*/ 377619 w 1145819"/>
              <a:gd name="connsiteY176" fmla="*/ 616490 h 741084"/>
              <a:gd name="connsiteX177" fmla="*/ 372939 w 1145819"/>
              <a:gd name="connsiteY177" fmla="*/ 616490 h 741084"/>
              <a:gd name="connsiteX178" fmla="*/ 327582 w 1145819"/>
              <a:gd name="connsiteY178" fmla="*/ 600646 h 741084"/>
              <a:gd name="connsiteX179" fmla="*/ 302383 w 1145819"/>
              <a:gd name="connsiteY179" fmla="*/ 554553 h 741084"/>
              <a:gd name="connsiteX180" fmla="*/ 297343 w 1145819"/>
              <a:gd name="connsiteY180" fmla="*/ 554553 h 741084"/>
              <a:gd name="connsiteX181" fmla="*/ 252346 w 1145819"/>
              <a:gd name="connsiteY181" fmla="*/ 538348 h 741084"/>
              <a:gd name="connsiteX182" fmla="*/ 226787 w 1145819"/>
              <a:gd name="connsiteY182" fmla="*/ 491536 h 741084"/>
              <a:gd name="connsiteX183" fmla="*/ 216348 w 1145819"/>
              <a:gd name="connsiteY183" fmla="*/ 483253 h 741084"/>
              <a:gd name="connsiteX184" fmla="*/ 187910 w 1145819"/>
              <a:gd name="connsiteY184" fmla="*/ 469209 h 741084"/>
              <a:gd name="connsiteX185" fmla="*/ 143272 w 1145819"/>
              <a:gd name="connsiteY185" fmla="*/ 514222 h 741084"/>
              <a:gd name="connsiteX186" fmla="*/ 22319 w 1145819"/>
              <a:gd name="connsiteY186" fmla="*/ 514222 h 741084"/>
              <a:gd name="connsiteX187" fmla="*/ 0 w 1145819"/>
              <a:gd name="connsiteY187" fmla="*/ 491536 h 741084"/>
              <a:gd name="connsiteX188" fmla="*/ 0 w 1145819"/>
              <a:gd name="connsiteY188" fmla="*/ 350017 h 741084"/>
              <a:gd name="connsiteX189" fmla="*/ 22319 w 1145819"/>
              <a:gd name="connsiteY189" fmla="*/ 327691 h 741084"/>
              <a:gd name="connsiteX190" fmla="*/ 44638 w 1145819"/>
              <a:gd name="connsiteY190" fmla="*/ 350017 h 741084"/>
              <a:gd name="connsiteX191" fmla="*/ 44638 w 1145819"/>
              <a:gd name="connsiteY191" fmla="*/ 469209 h 741084"/>
              <a:gd name="connsiteX192" fmla="*/ 143272 w 1145819"/>
              <a:gd name="connsiteY192" fmla="*/ 469209 h 741084"/>
              <a:gd name="connsiteX193" fmla="*/ 143272 w 1145819"/>
              <a:gd name="connsiteY193" fmla="*/ 44652 h 741084"/>
              <a:gd name="connsiteX194" fmla="*/ 44638 w 1145819"/>
              <a:gd name="connsiteY194" fmla="*/ 44652 h 741084"/>
              <a:gd name="connsiteX195" fmla="*/ 44638 w 1145819"/>
              <a:gd name="connsiteY195" fmla="*/ 166366 h 741084"/>
              <a:gd name="connsiteX196" fmla="*/ 22319 w 1145819"/>
              <a:gd name="connsiteY196" fmla="*/ 188692 h 741084"/>
              <a:gd name="connsiteX197" fmla="*/ 0 w 1145819"/>
              <a:gd name="connsiteY197" fmla="*/ 166366 h 741084"/>
              <a:gd name="connsiteX198" fmla="*/ 0 w 1145819"/>
              <a:gd name="connsiteY198" fmla="*/ 22326 h 741084"/>
              <a:gd name="connsiteX199" fmla="*/ 22319 w 1145819"/>
              <a:gd name="connsiteY199" fmla="*/ 0 h 74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145819" h="741084">
                <a:moveTo>
                  <a:pt x="541769" y="621171"/>
                </a:moveTo>
                <a:cubicBezTo>
                  <a:pt x="541050" y="621171"/>
                  <a:pt x="539970" y="621531"/>
                  <a:pt x="539250" y="621531"/>
                </a:cubicBezTo>
                <a:cubicBezTo>
                  <a:pt x="532410" y="621891"/>
                  <a:pt x="525930" y="625492"/>
                  <a:pt x="521251" y="630894"/>
                </a:cubicBezTo>
                <a:lnTo>
                  <a:pt x="503252" y="652860"/>
                </a:lnTo>
                <a:cubicBezTo>
                  <a:pt x="493892" y="664383"/>
                  <a:pt x="495332" y="680948"/>
                  <a:pt x="506851" y="689950"/>
                </a:cubicBezTo>
                <a:cubicBezTo>
                  <a:pt x="512251" y="694631"/>
                  <a:pt x="519091" y="696792"/>
                  <a:pt x="526290" y="696072"/>
                </a:cubicBezTo>
                <a:cubicBezTo>
                  <a:pt x="533130" y="695352"/>
                  <a:pt x="539610" y="692111"/>
                  <a:pt x="543929" y="686349"/>
                </a:cubicBezTo>
                <a:lnTo>
                  <a:pt x="562288" y="664383"/>
                </a:lnTo>
                <a:cubicBezTo>
                  <a:pt x="566608" y="658982"/>
                  <a:pt x="568768" y="652140"/>
                  <a:pt x="568048" y="644938"/>
                </a:cubicBezTo>
                <a:cubicBezTo>
                  <a:pt x="567328" y="638096"/>
                  <a:pt x="564088" y="631614"/>
                  <a:pt x="558689" y="627293"/>
                </a:cubicBezTo>
                <a:cubicBezTo>
                  <a:pt x="553649" y="623332"/>
                  <a:pt x="547889" y="621171"/>
                  <a:pt x="541769" y="621171"/>
                </a:cubicBezTo>
                <a:close/>
                <a:moveTo>
                  <a:pt x="466534" y="559234"/>
                </a:moveTo>
                <a:cubicBezTo>
                  <a:pt x="458974" y="559234"/>
                  <a:pt x="451415" y="562475"/>
                  <a:pt x="446015" y="568597"/>
                </a:cubicBezTo>
                <a:lnTo>
                  <a:pt x="428016" y="590923"/>
                </a:lnTo>
                <a:cubicBezTo>
                  <a:pt x="423336" y="596324"/>
                  <a:pt x="421176" y="603166"/>
                  <a:pt x="421896" y="610008"/>
                </a:cubicBezTo>
                <a:cubicBezTo>
                  <a:pt x="422616" y="617210"/>
                  <a:pt x="425856" y="623692"/>
                  <a:pt x="431616" y="628013"/>
                </a:cubicBezTo>
                <a:cubicBezTo>
                  <a:pt x="437015" y="632694"/>
                  <a:pt x="443495" y="634495"/>
                  <a:pt x="450695" y="634135"/>
                </a:cubicBezTo>
                <a:cubicBezTo>
                  <a:pt x="457894" y="633415"/>
                  <a:pt x="464374" y="629814"/>
                  <a:pt x="468694" y="624412"/>
                </a:cubicBezTo>
                <a:lnTo>
                  <a:pt x="486693" y="602446"/>
                </a:lnTo>
                <a:cubicBezTo>
                  <a:pt x="496052" y="590923"/>
                  <a:pt x="494252" y="574358"/>
                  <a:pt x="483093" y="564996"/>
                </a:cubicBezTo>
                <a:cubicBezTo>
                  <a:pt x="478413" y="561035"/>
                  <a:pt x="472293" y="559234"/>
                  <a:pt x="466534" y="559234"/>
                </a:cubicBezTo>
                <a:close/>
                <a:moveTo>
                  <a:pt x="390938" y="496937"/>
                </a:moveTo>
                <a:cubicBezTo>
                  <a:pt x="390218" y="496937"/>
                  <a:pt x="389138" y="496937"/>
                  <a:pt x="388418" y="497297"/>
                </a:cubicBezTo>
                <a:cubicBezTo>
                  <a:pt x="381579" y="497657"/>
                  <a:pt x="375099" y="501258"/>
                  <a:pt x="370779" y="506660"/>
                </a:cubicBezTo>
                <a:lnTo>
                  <a:pt x="352420" y="528626"/>
                </a:lnTo>
                <a:cubicBezTo>
                  <a:pt x="348100" y="534387"/>
                  <a:pt x="345581" y="541229"/>
                  <a:pt x="346661" y="548071"/>
                </a:cubicBezTo>
                <a:cubicBezTo>
                  <a:pt x="347381" y="555273"/>
                  <a:pt x="350620" y="561395"/>
                  <a:pt x="356020" y="566076"/>
                </a:cubicBezTo>
                <a:cubicBezTo>
                  <a:pt x="367179" y="575079"/>
                  <a:pt x="384098" y="573638"/>
                  <a:pt x="393458" y="562475"/>
                </a:cubicBezTo>
                <a:lnTo>
                  <a:pt x="411457" y="540509"/>
                </a:lnTo>
                <a:cubicBezTo>
                  <a:pt x="416137" y="534747"/>
                  <a:pt x="417937" y="527906"/>
                  <a:pt x="417577" y="520704"/>
                </a:cubicBezTo>
                <a:cubicBezTo>
                  <a:pt x="416497" y="513862"/>
                  <a:pt x="413257" y="507380"/>
                  <a:pt x="407857" y="503059"/>
                </a:cubicBezTo>
                <a:cubicBezTo>
                  <a:pt x="403177" y="499098"/>
                  <a:pt x="397058" y="496937"/>
                  <a:pt x="390938" y="496937"/>
                </a:cubicBezTo>
                <a:close/>
                <a:moveTo>
                  <a:pt x="313182" y="435000"/>
                </a:moveTo>
                <a:cubicBezTo>
                  <a:pt x="306343" y="435720"/>
                  <a:pt x="299863" y="438961"/>
                  <a:pt x="295183" y="444363"/>
                </a:cubicBezTo>
                <a:lnTo>
                  <a:pt x="277185" y="466689"/>
                </a:lnTo>
                <a:cubicBezTo>
                  <a:pt x="267825" y="477852"/>
                  <a:pt x="269265" y="494776"/>
                  <a:pt x="280784" y="503779"/>
                </a:cubicBezTo>
                <a:cubicBezTo>
                  <a:pt x="291944" y="513142"/>
                  <a:pt x="308503" y="511701"/>
                  <a:pt x="317862" y="500538"/>
                </a:cubicBezTo>
                <a:lnTo>
                  <a:pt x="336221" y="478212"/>
                </a:lnTo>
                <a:cubicBezTo>
                  <a:pt x="345221" y="467049"/>
                  <a:pt x="343781" y="450124"/>
                  <a:pt x="332621" y="440762"/>
                </a:cubicBezTo>
                <a:cubicBezTo>
                  <a:pt x="327942" y="437161"/>
                  <a:pt x="321822" y="435000"/>
                  <a:pt x="315702" y="435000"/>
                </a:cubicBezTo>
                <a:cubicBezTo>
                  <a:pt x="314982" y="435000"/>
                  <a:pt x="314262" y="435000"/>
                  <a:pt x="313182" y="435000"/>
                </a:cubicBezTo>
                <a:close/>
                <a:moveTo>
                  <a:pt x="1123772" y="235031"/>
                </a:moveTo>
                <a:cubicBezTo>
                  <a:pt x="1129462" y="235031"/>
                  <a:pt x="1135151" y="237165"/>
                  <a:pt x="1139419" y="241432"/>
                </a:cubicBezTo>
                <a:cubicBezTo>
                  <a:pt x="1143330" y="245344"/>
                  <a:pt x="1145819" y="251033"/>
                  <a:pt x="1145819" y="257078"/>
                </a:cubicBezTo>
                <a:cubicBezTo>
                  <a:pt x="1145819" y="262768"/>
                  <a:pt x="1143330" y="268458"/>
                  <a:pt x="1139419" y="272369"/>
                </a:cubicBezTo>
                <a:cubicBezTo>
                  <a:pt x="1135151" y="276636"/>
                  <a:pt x="1129462" y="279126"/>
                  <a:pt x="1123772" y="279126"/>
                </a:cubicBezTo>
                <a:cubicBezTo>
                  <a:pt x="1117727" y="279126"/>
                  <a:pt x="1112037" y="276636"/>
                  <a:pt x="1108126" y="272369"/>
                </a:cubicBezTo>
                <a:cubicBezTo>
                  <a:pt x="1103859" y="268458"/>
                  <a:pt x="1101725" y="262768"/>
                  <a:pt x="1101725" y="257078"/>
                </a:cubicBezTo>
                <a:cubicBezTo>
                  <a:pt x="1101725" y="251033"/>
                  <a:pt x="1103859" y="245344"/>
                  <a:pt x="1108126" y="241432"/>
                </a:cubicBezTo>
                <a:cubicBezTo>
                  <a:pt x="1112037" y="237165"/>
                  <a:pt x="1117727" y="235031"/>
                  <a:pt x="1123772" y="235031"/>
                </a:cubicBezTo>
                <a:close/>
                <a:moveTo>
                  <a:pt x="22047" y="235031"/>
                </a:moveTo>
                <a:cubicBezTo>
                  <a:pt x="27737" y="235031"/>
                  <a:pt x="33427" y="237165"/>
                  <a:pt x="37694" y="241432"/>
                </a:cubicBezTo>
                <a:cubicBezTo>
                  <a:pt x="41605" y="245344"/>
                  <a:pt x="44095" y="251033"/>
                  <a:pt x="44095" y="257078"/>
                </a:cubicBezTo>
                <a:cubicBezTo>
                  <a:pt x="44095" y="262768"/>
                  <a:pt x="41605" y="268458"/>
                  <a:pt x="37694" y="272369"/>
                </a:cubicBezTo>
                <a:cubicBezTo>
                  <a:pt x="33427" y="276636"/>
                  <a:pt x="27737" y="279126"/>
                  <a:pt x="22047" y="279126"/>
                </a:cubicBezTo>
                <a:cubicBezTo>
                  <a:pt x="16358" y="279126"/>
                  <a:pt x="10668" y="276636"/>
                  <a:pt x="6401" y="272369"/>
                </a:cubicBezTo>
                <a:cubicBezTo>
                  <a:pt x="2134" y="268458"/>
                  <a:pt x="0" y="262768"/>
                  <a:pt x="0" y="257078"/>
                </a:cubicBezTo>
                <a:cubicBezTo>
                  <a:pt x="0" y="251033"/>
                  <a:pt x="2134" y="245344"/>
                  <a:pt x="6401" y="241432"/>
                </a:cubicBezTo>
                <a:cubicBezTo>
                  <a:pt x="10668" y="237165"/>
                  <a:pt x="16358" y="235031"/>
                  <a:pt x="22047" y="235031"/>
                </a:cubicBezTo>
                <a:close/>
                <a:moveTo>
                  <a:pt x="641124" y="75981"/>
                </a:moveTo>
                <a:cubicBezTo>
                  <a:pt x="595766" y="75981"/>
                  <a:pt x="553289" y="93266"/>
                  <a:pt x="521251" y="125314"/>
                </a:cubicBezTo>
                <a:lnTo>
                  <a:pt x="352060" y="292761"/>
                </a:lnTo>
                <a:cubicBezTo>
                  <a:pt x="338741" y="306085"/>
                  <a:pt x="338021" y="328051"/>
                  <a:pt x="351340" y="341374"/>
                </a:cubicBezTo>
                <a:cubicBezTo>
                  <a:pt x="362500" y="352537"/>
                  <a:pt x="379419" y="355418"/>
                  <a:pt x="393098" y="347496"/>
                </a:cubicBezTo>
                <a:lnTo>
                  <a:pt x="575968" y="244148"/>
                </a:lnTo>
                <a:cubicBezTo>
                  <a:pt x="579207" y="242347"/>
                  <a:pt x="583167" y="241267"/>
                  <a:pt x="586767" y="241267"/>
                </a:cubicBezTo>
                <a:lnTo>
                  <a:pt x="733999" y="241267"/>
                </a:lnTo>
                <a:cubicBezTo>
                  <a:pt x="746238" y="241267"/>
                  <a:pt x="756317" y="251350"/>
                  <a:pt x="756317" y="263593"/>
                </a:cubicBezTo>
                <a:cubicBezTo>
                  <a:pt x="756317" y="276196"/>
                  <a:pt x="746238" y="286279"/>
                  <a:pt x="733999" y="286279"/>
                </a:cubicBezTo>
                <a:lnTo>
                  <a:pt x="718159" y="286279"/>
                </a:lnTo>
                <a:lnTo>
                  <a:pt x="757915" y="325063"/>
                </a:lnTo>
                <a:lnTo>
                  <a:pt x="877990" y="442202"/>
                </a:lnTo>
                <a:lnTo>
                  <a:pt x="957906" y="399350"/>
                </a:lnTo>
                <a:lnTo>
                  <a:pt x="957906" y="252432"/>
                </a:lnTo>
                <a:lnTo>
                  <a:pt x="957906" y="75981"/>
                </a:lnTo>
                <a:close/>
                <a:moveTo>
                  <a:pt x="506492" y="46993"/>
                </a:moveTo>
                <a:cubicBezTo>
                  <a:pt x="490922" y="47353"/>
                  <a:pt x="475353" y="48974"/>
                  <a:pt x="460054" y="51854"/>
                </a:cubicBezTo>
                <a:lnTo>
                  <a:pt x="276825" y="87864"/>
                </a:lnTo>
                <a:cubicBezTo>
                  <a:pt x="275745" y="87864"/>
                  <a:pt x="274305" y="88224"/>
                  <a:pt x="272505" y="88224"/>
                </a:cubicBezTo>
                <a:lnTo>
                  <a:pt x="187910" y="88224"/>
                </a:lnTo>
                <a:lnTo>
                  <a:pt x="187910" y="423117"/>
                </a:lnTo>
                <a:cubicBezTo>
                  <a:pt x="205909" y="426358"/>
                  <a:pt x="223188" y="433560"/>
                  <a:pt x="238307" y="444003"/>
                </a:cubicBezTo>
                <a:cubicBezTo>
                  <a:pt x="239747" y="441842"/>
                  <a:pt x="241187" y="440041"/>
                  <a:pt x="242626" y="438241"/>
                </a:cubicBezTo>
                <a:lnTo>
                  <a:pt x="260985" y="416275"/>
                </a:lnTo>
                <a:cubicBezTo>
                  <a:pt x="272865" y="401511"/>
                  <a:pt x="290144" y="392148"/>
                  <a:pt x="308863" y="390708"/>
                </a:cubicBezTo>
                <a:cubicBezTo>
                  <a:pt x="327942" y="388547"/>
                  <a:pt x="346301" y="394309"/>
                  <a:pt x="361060" y="406552"/>
                </a:cubicBezTo>
                <a:cubicBezTo>
                  <a:pt x="375459" y="418435"/>
                  <a:pt x="384098" y="435000"/>
                  <a:pt x="386258" y="452285"/>
                </a:cubicBezTo>
                <a:lnTo>
                  <a:pt x="402087" y="454291"/>
                </a:lnTo>
                <a:lnTo>
                  <a:pt x="412897" y="455661"/>
                </a:lnTo>
                <a:cubicBezTo>
                  <a:pt x="421356" y="458407"/>
                  <a:pt x="429276" y="462728"/>
                  <a:pt x="436295" y="468489"/>
                </a:cubicBezTo>
                <a:cubicBezTo>
                  <a:pt x="450335" y="480012"/>
                  <a:pt x="459334" y="496577"/>
                  <a:pt x="461494" y="514582"/>
                </a:cubicBezTo>
                <a:cubicBezTo>
                  <a:pt x="479133" y="513502"/>
                  <a:pt x="497132" y="518543"/>
                  <a:pt x="511891" y="530786"/>
                </a:cubicBezTo>
                <a:cubicBezTo>
                  <a:pt x="526290" y="542670"/>
                  <a:pt x="534930" y="559234"/>
                  <a:pt x="537090" y="576879"/>
                </a:cubicBezTo>
                <a:cubicBezTo>
                  <a:pt x="554369" y="575439"/>
                  <a:pt x="572368" y="580840"/>
                  <a:pt x="587127" y="592723"/>
                </a:cubicBezTo>
                <a:cubicBezTo>
                  <a:pt x="587487" y="593083"/>
                  <a:pt x="587847" y="593444"/>
                  <a:pt x="588207" y="593804"/>
                </a:cubicBezTo>
                <a:cubicBezTo>
                  <a:pt x="589287" y="594164"/>
                  <a:pt x="589647" y="594884"/>
                  <a:pt x="590727" y="595604"/>
                </a:cubicBezTo>
                <a:lnTo>
                  <a:pt x="623125" y="627293"/>
                </a:lnTo>
                <a:cubicBezTo>
                  <a:pt x="628525" y="632694"/>
                  <a:pt x="636444" y="635575"/>
                  <a:pt x="644004" y="635575"/>
                </a:cubicBezTo>
                <a:cubicBezTo>
                  <a:pt x="651563" y="635575"/>
                  <a:pt x="659123" y="632334"/>
                  <a:pt x="664523" y="626933"/>
                </a:cubicBezTo>
                <a:cubicBezTo>
                  <a:pt x="675682" y="615049"/>
                  <a:pt x="675682" y="596684"/>
                  <a:pt x="664163" y="585161"/>
                </a:cubicBezTo>
                <a:lnTo>
                  <a:pt x="547889" y="472090"/>
                </a:lnTo>
                <a:cubicBezTo>
                  <a:pt x="538890" y="463448"/>
                  <a:pt x="538890" y="449404"/>
                  <a:pt x="547529" y="440402"/>
                </a:cubicBezTo>
                <a:cubicBezTo>
                  <a:pt x="555809" y="431759"/>
                  <a:pt x="570208" y="431759"/>
                  <a:pt x="578847" y="440041"/>
                </a:cubicBezTo>
                <a:lnTo>
                  <a:pt x="635004" y="494416"/>
                </a:lnTo>
                <a:cubicBezTo>
                  <a:pt x="635004" y="494776"/>
                  <a:pt x="635364" y="494776"/>
                  <a:pt x="635724" y="495137"/>
                </a:cubicBezTo>
                <a:lnTo>
                  <a:pt x="751638" y="607848"/>
                </a:lnTo>
                <a:cubicBezTo>
                  <a:pt x="763517" y="619011"/>
                  <a:pt x="781876" y="619011"/>
                  <a:pt x="793395" y="607487"/>
                </a:cubicBezTo>
                <a:cubicBezTo>
                  <a:pt x="804555" y="595604"/>
                  <a:pt x="804195" y="577239"/>
                  <a:pt x="792675" y="566076"/>
                </a:cubicBezTo>
                <a:lnTo>
                  <a:pt x="676402" y="453005"/>
                </a:lnTo>
                <a:cubicBezTo>
                  <a:pt x="667762" y="444363"/>
                  <a:pt x="667402" y="429959"/>
                  <a:pt x="676042" y="421316"/>
                </a:cubicBezTo>
                <a:cubicBezTo>
                  <a:pt x="684681" y="412314"/>
                  <a:pt x="698721" y="411954"/>
                  <a:pt x="707720" y="420956"/>
                </a:cubicBezTo>
                <a:lnTo>
                  <a:pt x="780796" y="491896"/>
                </a:lnTo>
                <a:cubicBezTo>
                  <a:pt x="780796" y="491896"/>
                  <a:pt x="780796" y="491896"/>
                  <a:pt x="781156" y="491896"/>
                </a:cubicBezTo>
                <a:lnTo>
                  <a:pt x="855312" y="564276"/>
                </a:lnTo>
                <a:cubicBezTo>
                  <a:pt x="866831" y="575439"/>
                  <a:pt x="885550" y="575079"/>
                  <a:pt x="896709" y="563555"/>
                </a:cubicBezTo>
                <a:cubicBezTo>
                  <a:pt x="902109" y="558154"/>
                  <a:pt x="905349" y="550592"/>
                  <a:pt x="904989" y="542670"/>
                </a:cubicBezTo>
                <a:cubicBezTo>
                  <a:pt x="904989" y="534747"/>
                  <a:pt x="901749" y="527545"/>
                  <a:pt x="895989" y="522144"/>
                </a:cubicBezTo>
                <a:lnTo>
                  <a:pt x="711244" y="342013"/>
                </a:lnTo>
                <a:lnTo>
                  <a:pt x="654083" y="286279"/>
                </a:lnTo>
                <a:lnTo>
                  <a:pt x="592887" y="286279"/>
                </a:lnTo>
                <a:lnTo>
                  <a:pt x="415057" y="386387"/>
                </a:lnTo>
                <a:cubicBezTo>
                  <a:pt x="402817" y="393229"/>
                  <a:pt x="389498" y="396830"/>
                  <a:pt x="376179" y="396830"/>
                </a:cubicBezTo>
                <a:cubicBezTo>
                  <a:pt x="355300" y="396830"/>
                  <a:pt x="334421" y="388547"/>
                  <a:pt x="319302" y="372703"/>
                </a:cubicBezTo>
                <a:cubicBezTo>
                  <a:pt x="289064" y="341374"/>
                  <a:pt x="289784" y="291321"/>
                  <a:pt x="320382" y="261072"/>
                </a:cubicBezTo>
                <a:lnTo>
                  <a:pt x="489932" y="93266"/>
                </a:lnTo>
                <a:cubicBezTo>
                  <a:pt x="508291" y="74901"/>
                  <a:pt x="529890" y="60497"/>
                  <a:pt x="552929" y="49694"/>
                </a:cubicBezTo>
                <a:cubicBezTo>
                  <a:pt x="537630" y="47533"/>
                  <a:pt x="522061" y="46633"/>
                  <a:pt x="506492" y="46993"/>
                </a:cubicBezTo>
                <a:close/>
                <a:moveTo>
                  <a:pt x="22319" y="0"/>
                </a:moveTo>
                <a:lnTo>
                  <a:pt x="143272" y="0"/>
                </a:lnTo>
                <a:cubicBezTo>
                  <a:pt x="167391" y="0"/>
                  <a:pt x="187190" y="19445"/>
                  <a:pt x="187910" y="43212"/>
                </a:cubicBezTo>
                <a:lnTo>
                  <a:pt x="270705" y="43212"/>
                </a:lnTo>
                <a:lnTo>
                  <a:pt x="451415" y="7922"/>
                </a:lnTo>
                <a:cubicBezTo>
                  <a:pt x="516931" y="-4681"/>
                  <a:pt x="583527" y="3241"/>
                  <a:pt x="644364" y="30969"/>
                </a:cubicBezTo>
                <a:cubicBezTo>
                  <a:pt x="644364" y="30969"/>
                  <a:pt x="644724" y="30969"/>
                  <a:pt x="645084" y="30969"/>
                </a:cubicBezTo>
                <a:lnTo>
                  <a:pt x="960066" y="30969"/>
                </a:lnTo>
                <a:cubicBezTo>
                  <a:pt x="965825" y="12964"/>
                  <a:pt x="982744" y="0"/>
                  <a:pt x="1002543" y="0"/>
                </a:cubicBezTo>
                <a:lnTo>
                  <a:pt x="1123496" y="0"/>
                </a:lnTo>
                <a:cubicBezTo>
                  <a:pt x="1135736" y="0"/>
                  <a:pt x="1145815" y="10083"/>
                  <a:pt x="1145815" y="22326"/>
                </a:cubicBezTo>
                <a:lnTo>
                  <a:pt x="1145815" y="169607"/>
                </a:lnTo>
                <a:cubicBezTo>
                  <a:pt x="1145815" y="181850"/>
                  <a:pt x="1135736" y="192293"/>
                  <a:pt x="1123496" y="192293"/>
                </a:cubicBezTo>
                <a:cubicBezTo>
                  <a:pt x="1111257" y="192293"/>
                  <a:pt x="1101178" y="181850"/>
                  <a:pt x="1101178" y="169607"/>
                </a:cubicBezTo>
                <a:lnTo>
                  <a:pt x="1101178" y="44652"/>
                </a:lnTo>
                <a:lnTo>
                  <a:pt x="1002543" y="44652"/>
                </a:lnTo>
                <a:lnTo>
                  <a:pt x="1002543" y="236220"/>
                </a:lnTo>
                <a:lnTo>
                  <a:pt x="1002543" y="469209"/>
                </a:lnTo>
                <a:lnTo>
                  <a:pt x="1101178" y="469209"/>
                </a:lnTo>
                <a:lnTo>
                  <a:pt x="1101178" y="343175"/>
                </a:lnTo>
                <a:cubicBezTo>
                  <a:pt x="1101178" y="330931"/>
                  <a:pt x="1111257" y="320849"/>
                  <a:pt x="1123496" y="320849"/>
                </a:cubicBezTo>
                <a:cubicBezTo>
                  <a:pt x="1135736" y="320849"/>
                  <a:pt x="1145815" y="330931"/>
                  <a:pt x="1145815" y="343175"/>
                </a:cubicBezTo>
                <a:lnTo>
                  <a:pt x="1145815" y="491536"/>
                </a:lnTo>
                <a:cubicBezTo>
                  <a:pt x="1145815" y="503779"/>
                  <a:pt x="1135736" y="514222"/>
                  <a:pt x="1123496" y="514222"/>
                </a:cubicBezTo>
                <a:lnTo>
                  <a:pt x="1002543" y="514222"/>
                </a:lnTo>
                <a:cubicBezTo>
                  <a:pt x="978065" y="514222"/>
                  <a:pt x="957906" y="494056"/>
                  <a:pt x="957906" y="469209"/>
                </a:cubicBezTo>
                <a:lnTo>
                  <a:pt x="957906" y="450124"/>
                </a:lnTo>
                <a:lnTo>
                  <a:pt x="911829" y="474971"/>
                </a:lnTo>
                <a:lnTo>
                  <a:pt x="927308" y="490095"/>
                </a:lnTo>
                <a:cubicBezTo>
                  <a:pt x="941707" y="503779"/>
                  <a:pt x="949626" y="522504"/>
                  <a:pt x="949986" y="542310"/>
                </a:cubicBezTo>
                <a:cubicBezTo>
                  <a:pt x="949986" y="561755"/>
                  <a:pt x="942787" y="580840"/>
                  <a:pt x="928748" y="594884"/>
                </a:cubicBezTo>
                <a:cubicBezTo>
                  <a:pt x="914348" y="609648"/>
                  <a:pt x="894909" y="617210"/>
                  <a:pt x="875831" y="617210"/>
                </a:cubicBezTo>
                <a:cubicBezTo>
                  <a:pt x="864311" y="617210"/>
                  <a:pt x="853152" y="614689"/>
                  <a:pt x="843072" y="609648"/>
                </a:cubicBezTo>
                <a:cubicBezTo>
                  <a:pt x="839473" y="620091"/>
                  <a:pt x="833353" y="630174"/>
                  <a:pt x="825433" y="638816"/>
                </a:cubicBezTo>
                <a:cubicBezTo>
                  <a:pt x="811034" y="653580"/>
                  <a:pt x="791595" y="661142"/>
                  <a:pt x="772156" y="661142"/>
                </a:cubicBezTo>
                <a:cubicBezTo>
                  <a:pt x="753437" y="661142"/>
                  <a:pt x="735079" y="654300"/>
                  <a:pt x="720679" y="640256"/>
                </a:cubicBezTo>
                <a:lnTo>
                  <a:pt x="712760" y="632694"/>
                </a:lnTo>
                <a:cubicBezTo>
                  <a:pt x="709520" y="641697"/>
                  <a:pt x="704120" y="650699"/>
                  <a:pt x="696921" y="657901"/>
                </a:cubicBezTo>
                <a:cubicBezTo>
                  <a:pt x="682881" y="671945"/>
                  <a:pt x="664523" y="680227"/>
                  <a:pt x="644364" y="680227"/>
                </a:cubicBezTo>
                <a:cubicBezTo>
                  <a:pt x="644364" y="680227"/>
                  <a:pt x="644004" y="680227"/>
                  <a:pt x="643644" y="680227"/>
                </a:cubicBezTo>
                <a:cubicBezTo>
                  <a:pt x="631404" y="680227"/>
                  <a:pt x="619525" y="677347"/>
                  <a:pt x="608726" y="671585"/>
                </a:cubicBezTo>
                <a:cubicBezTo>
                  <a:pt x="606206" y="679147"/>
                  <a:pt x="602246" y="686349"/>
                  <a:pt x="596846" y="692831"/>
                </a:cubicBezTo>
                <a:lnTo>
                  <a:pt x="578487" y="715157"/>
                </a:lnTo>
                <a:cubicBezTo>
                  <a:pt x="566608" y="729561"/>
                  <a:pt x="549329" y="738563"/>
                  <a:pt x="530250" y="740724"/>
                </a:cubicBezTo>
                <a:cubicBezTo>
                  <a:pt x="528090" y="740724"/>
                  <a:pt x="525930" y="741084"/>
                  <a:pt x="523411" y="741084"/>
                </a:cubicBezTo>
                <a:cubicBezTo>
                  <a:pt x="506851" y="741084"/>
                  <a:pt x="491372" y="735323"/>
                  <a:pt x="478413" y="724880"/>
                </a:cubicBezTo>
                <a:cubicBezTo>
                  <a:pt x="463654" y="712636"/>
                  <a:pt x="455014" y="696072"/>
                  <a:pt x="453215" y="678787"/>
                </a:cubicBezTo>
                <a:cubicBezTo>
                  <a:pt x="451415" y="678787"/>
                  <a:pt x="449975" y="678787"/>
                  <a:pt x="448175" y="678787"/>
                </a:cubicBezTo>
                <a:cubicBezTo>
                  <a:pt x="431616" y="678787"/>
                  <a:pt x="415777" y="673025"/>
                  <a:pt x="402817" y="662583"/>
                </a:cubicBezTo>
                <a:cubicBezTo>
                  <a:pt x="388778" y="651059"/>
                  <a:pt x="379779" y="634495"/>
                  <a:pt x="377619" y="616490"/>
                </a:cubicBezTo>
                <a:cubicBezTo>
                  <a:pt x="376179" y="616490"/>
                  <a:pt x="374379" y="616490"/>
                  <a:pt x="372939" y="616490"/>
                </a:cubicBezTo>
                <a:cubicBezTo>
                  <a:pt x="356740" y="616490"/>
                  <a:pt x="340901" y="611449"/>
                  <a:pt x="327582" y="600646"/>
                </a:cubicBezTo>
                <a:cubicBezTo>
                  <a:pt x="313542" y="589122"/>
                  <a:pt x="304543" y="572558"/>
                  <a:pt x="302383" y="554553"/>
                </a:cubicBezTo>
                <a:cubicBezTo>
                  <a:pt x="300943" y="554553"/>
                  <a:pt x="299143" y="554553"/>
                  <a:pt x="297343" y="554553"/>
                </a:cubicBezTo>
                <a:cubicBezTo>
                  <a:pt x="281504" y="554553"/>
                  <a:pt x="265305" y="549511"/>
                  <a:pt x="252346" y="538348"/>
                </a:cubicBezTo>
                <a:cubicBezTo>
                  <a:pt x="237227" y="526105"/>
                  <a:pt x="228947" y="509180"/>
                  <a:pt x="226787" y="491536"/>
                </a:cubicBezTo>
                <a:lnTo>
                  <a:pt x="216348" y="483253"/>
                </a:lnTo>
                <a:cubicBezTo>
                  <a:pt x="208068" y="476772"/>
                  <a:pt x="198349" y="472090"/>
                  <a:pt x="187910" y="469209"/>
                </a:cubicBezTo>
                <a:cubicBezTo>
                  <a:pt x="187910" y="494056"/>
                  <a:pt x="167751" y="514222"/>
                  <a:pt x="143272" y="514222"/>
                </a:cubicBezTo>
                <a:lnTo>
                  <a:pt x="22319" y="514222"/>
                </a:lnTo>
                <a:cubicBezTo>
                  <a:pt x="9720" y="514222"/>
                  <a:pt x="0" y="503779"/>
                  <a:pt x="0" y="491536"/>
                </a:cubicBezTo>
                <a:lnTo>
                  <a:pt x="0" y="350017"/>
                </a:lnTo>
                <a:cubicBezTo>
                  <a:pt x="0" y="337413"/>
                  <a:pt x="9720" y="327691"/>
                  <a:pt x="22319" y="327691"/>
                </a:cubicBezTo>
                <a:cubicBezTo>
                  <a:pt x="34558" y="327691"/>
                  <a:pt x="44638" y="337413"/>
                  <a:pt x="44638" y="350017"/>
                </a:cubicBezTo>
                <a:lnTo>
                  <a:pt x="44638" y="469209"/>
                </a:lnTo>
                <a:lnTo>
                  <a:pt x="143272" y="469209"/>
                </a:lnTo>
                <a:lnTo>
                  <a:pt x="143272" y="44652"/>
                </a:lnTo>
                <a:lnTo>
                  <a:pt x="44638" y="44652"/>
                </a:lnTo>
                <a:lnTo>
                  <a:pt x="44638" y="166366"/>
                </a:lnTo>
                <a:cubicBezTo>
                  <a:pt x="44638" y="178609"/>
                  <a:pt x="34558" y="188692"/>
                  <a:pt x="22319" y="188692"/>
                </a:cubicBezTo>
                <a:cubicBezTo>
                  <a:pt x="9720" y="188692"/>
                  <a:pt x="0" y="178609"/>
                  <a:pt x="0" y="166366"/>
                </a:cubicBezTo>
                <a:lnTo>
                  <a:pt x="0" y="22326"/>
                </a:lnTo>
                <a:cubicBezTo>
                  <a:pt x="0" y="10083"/>
                  <a:pt x="9720" y="0"/>
                  <a:pt x="22319" y="0"/>
                </a:cubicBezTo>
                <a:close/>
              </a:path>
            </a:pathLst>
          </a:custGeom>
          <a:solidFill>
            <a:srgbClr val="FFFFFF"/>
          </a:solidFill>
          <a:ln>
            <a:noFill/>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494949"/>
              </a:solidFill>
              <a:effectLst/>
              <a:uLnTx/>
              <a:uFillTx/>
              <a:latin typeface="Arial" panose="020B0604020202020204" pitchFamily="34" charset="0"/>
            </a:endParaRPr>
          </a:p>
        </p:txBody>
      </p:sp>
      <p:sp>
        <p:nvSpPr>
          <p:cNvPr id="15" name="Freeform 30">
            <a:extLst>
              <a:ext uri="{FF2B5EF4-FFF2-40B4-BE49-F238E27FC236}">
                <a16:creationId xmlns:a16="http://schemas.microsoft.com/office/drawing/2014/main" id="{675C86AE-80C7-4083-8B28-794083517124}"/>
              </a:ext>
            </a:extLst>
          </p:cNvPr>
          <p:cNvSpPr>
            <a:spLocks noChangeAspect="1" noChangeArrowheads="1"/>
          </p:cNvSpPr>
          <p:nvPr/>
        </p:nvSpPr>
        <p:spPr bwMode="auto">
          <a:xfrm>
            <a:off x="1153008" y="2153366"/>
            <a:ext cx="566672" cy="642362"/>
          </a:xfrm>
          <a:custGeom>
            <a:avLst/>
            <a:gdLst>
              <a:gd name="connsiteX0" fmla="*/ 216332 w 1093427"/>
              <a:gd name="connsiteY0" fmla="*/ 1190625 h 1239478"/>
              <a:gd name="connsiteX1" fmla="*/ 233701 w 1093427"/>
              <a:gd name="connsiteY1" fmla="*/ 1197916 h 1239478"/>
              <a:gd name="connsiteX2" fmla="*/ 240938 w 1093427"/>
              <a:gd name="connsiteY2" fmla="*/ 1215049 h 1239478"/>
              <a:gd name="connsiteX3" fmla="*/ 233701 w 1093427"/>
              <a:gd name="connsiteY3" fmla="*/ 1232547 h 1239478"/>
              <a:gd name="connsiteX4" fmla="*/ 216332 w 1093427"/>
              <a:gd name="connsiteY4" fmla="*/ 1239474 h 1239478"/>
              <a:gd name="connsiteX5" fmla="*/ 199324 w 1093427"/>
              <a:gd name="connsiteY5" fmla="*/ 1232547 h 1239478"/>
              <a:gd name="connsiteX6" fmla="*/ 192087 w 1093427"/>
              <a:gd name="connsiteY6" fmla="*/ 1215049 h 1239478"/>
              <a:gd name="connsiteX7" fmla="*/ 199324 w 1093427"/>
              <a:gd name="connsiteY7" fmla="*/ 1197916 h 1239478"/>
              <a:gd name="connsiteX8" fmla="*/ 216332 w 1093427"/>
              <a:gd name="connsiteY8" fmla="*/ 1190625 h 1239478"/>
              <a:gd name="connsiteX9" fmla="*/ 927894 w 1093427"/>
              <a:gd name="connsiteY9" fmla="*/ 1060450 h 1239478"/>
              <a:gd name="connsiteX10" fmla="*/ 944901 w 1093427"/>
              <a:gd name="connsiteY10" fmla="*/ 1067741 h 1239478"/>
              <a:gd name="connsiteX11" fmla="*/ 952138 w 1093427"/>
              <a:gd name="connsiteY11" fmla="*/ 1084874 h 1239478"/>
              <a:gd name="connsiteX12" fmla="*/ 944901 w 1093427"/>
              <a:gd name="connsiteY12" fmla="*/ 1102372 h 1239478"/>
              <a:gd name="connsiteX13" fmla="*/ 927894 w 1093427"/>
              <a:gd name="connsiteY13" fmla="*/ 1109299 h 1239478"/>
              <a:gd name="connsiteX14" fmla="*/ 910524 w 1093427"/>
              <a:gd name="connsiteY14" fmla="*/ 1102372 h 1239478"/>
              <a:gd name="connsiteX15" fmla="*/ 903287 w 1093427"/>
              <a:gd name="connsiteY15" fmla="*/ 1084874 h 1239478"/>
              <a:gd name="connsiteX16" fmla="*/ 910524 w 1093427"/>
              <a:gd name="connsiteY16" fmla="*/ 1067741 h 1239478"/>
              <a:gd name="connsiteX17" fmla="*/ 927894 w 1093427"/>
              <a:gd name="connsiteY17" fmla="*/ 1060450 h 1239478"/>
              <a:gd name="connsiteX18" fmla="*/ 753142 w 1093427"/>
              <a:gd name="connsiteY18" fmla="*/ 1060450 h 1239478"/>
              <a:gd name="connsiteX19" fmla="*/ 835944 w 1093427"/>
              <a:gd name="connsiteY19" fmla="*/ 1060450 h 1239478"/>
              <a:gd name="connsiteX20" fmla="*/ 860065 w 1093427"/>
              <a:gd name="connsiteY20" fmla="*/ 1084874 h 1239478"/>
              <a:gd name="connsiteX21" fmla="*/ 835944 w 1093427"/>
              <a:gd name="connsiteY21" fmla="*/ 1109299 h 1239478"/>
              <a:gd name="connsiteX22" fmla="*/ 753142 w 1093427"/>
              <a:gd name="connsiteY22" fmla="*/ 1109299 h 1239478"/>
              <a:gd name="connsiteX23" fmla="*/ 728662 w 1093427"/>
              <a:gd name="connsiteY23" fmla="*/ 1084874 h 1239478"/>
              <a:gd name="connsiteX24" fmla="*/ 753142 w 1093427"/>
              <a:gd name="connsiteY24" fmla="*/ 1060450 h 1239478"/>
              <a:gd name="connsiteX25" fmla="*/ 463842 w 1093427"/>
              <a:gd name="connsiteY25" fmla="*/ 844951 h 1239478"/>
              <a:gd name="connsiteX26" fmla="*/ 463842 w 1093427"/>
              <a:gd name="connsiteY26" fmla="*/ 917678 h 1239478"/>
              <a:gd name="connsiteX27" fmla="*/ 497725 w 1093427"/>
              <a:gd name="connsiteY27" fmla="*/ 951161 h 1239478"/>
              <a:gd name="connsiteX28" fmla="*/ 604421 w 1093427"/>
              <a:gd name="connsiteY28" fmla="*/ 951161 h 1239478"/>
              <a:gd name="connsiteX29" fmla="*/ 638305 w 1093427"/>
              <a:gd name="connsiteY29" fmla="*/ 917678 h 1239478"/>
              <a:gd name="connsiteX30" fmla="*/ 638305 w 1093427"/>
              <a:gd name="connsiteY30" fmla="*/ 844951 h 1239478"/>
              <a:gd name="connsiteX31" fmla="*/ 280557 w 1093427"/>
              <a:gd name="connsiteY31" fmla="*/ 831046 h 1239478"/>
              <a:gd name="connsiteX32" fmla="*/ 310373 w 1093427"/>
              <a:gd name="connsiteY32" fmla="*/ 847239 h 1239478"/>
              <a:gd name="connsiteX33" fmla="*/ 293849 w 1093427"/>
              <a:gd name="connsiteY33" fmla="*/ 877467 h 1239478"/>
              <a:gd name="connsiteX34" fmla="*/ 178177 w 1093427"/>
              <a:gd name="connsiteY34" fmla="*/ 910933 h 1239478"/>
              <a:gd name="connsiteX35" fmla="*/ 48496 w 1093427"/>
              <a:gd name="connsiteY35" fmla="*/ 1083303 h 1239478"/>
              <a:gd name="connsiteX36" fmla="*/ 48496 w 1093427"/>
              <a:gd name="connsiteY36" fmla="*/ 1191258 h 1239478"/>
              <a:gd name="connsiteX37" fmla="*/ 116031 w 1093427"/>
              <a:gd name="connsiteY37" fmla="*/ 1191258 h 1239478"/>
              <a:gd name="connsiteX38" fmla="*/ 140099 w 1093427"/>
              <a:gd name="connsiteY38" fmla="*/ 1215368 h 1239478"/>
              <a:gd name="connsiteX39" fmla="*/ 116031 w 1093427"/>
              <a:gd name="connsiteY39" fmla="*/ 1239478 h 1239478"/>
              <a:gd name="connsiteX40" fmla="*/ 24068 w 1093427"/>
              <a:gd name="connsiteY40" fmla="*/ 1239478 h 1239478"/>
              <a:gd name="connsiteX41" fmla="*/ 0 w 1093427"/>
              <a:gd name="connsiteY41" fmla="*/ 1215368 h 1239478"/>
              <a:gd name="connsiteX42" fmla="*/ 0 w 1093427"/>
              <a:gd name="connsiteY42" fmla="*/ 1083303 h 1239478"/>
              <a:gd name="connsiteX43" fmla="*/ 45981 w 1093427"/>
              <a:gd name="connsiteY43" fmla="*/ 946199 h 1239478"/>
              <a:gd name="connsiteX44" fmla="*/ 164527 w 1093427"/>
              <a:gd name="connsiteY44" fmla="*/ 864152 h 1239478"/>
              <a:gd name="connsiteX45" fmla="*/ 796541 w 1093427"/>
              <a:gd name="connsiteY45" fmla="*/ 825924 h 1239478"/>
              <a:gd name="connsiteX46" fmla="*/ 928611 w 1093427"/>
              <a:gd name="connsiteY46" fmla="*/ 864076 h 1239478"/>
              <a:gd name="connsiteX47" fmla="*/ 1047725 w 1093427"/>
              <a:gd name="connsiteY47" fmla="*/ 946139 h 1239478"/>
              <a:gd name="connsiteX48" fmla="*/ 1093427 w 1093427"/>
              <a:gd name="connsiteY48" fmla="*/ 1083271 h 1239478"/>
              <a:gd name="connsiteX49" fmla="*/ 1093427 w 1093427"/>
              <a:gd name="connsiteY49" fmla="*/ 1215363 h 1239478"/>
              <a:gd name="connsiteX50" fmla="*/ 1069317 w 1093427"/>
              <a:gd name="connsiteY50" fmla="*/ 1239478 h 1239478"/>
              <a:gd name="connsiteX51" fmla="*/ 311448 w 1093427"/>
              <a:gd name="connsiteY51" fmla="*/ 1239478 h 1239478"/>
              <a:gd name="connsiteX52" fmla="*/ 287337 w 1093427"/>
              <a:gd name="connsiteY52" fmla="*/ 1215363 h 1239478"/>
              <a:gd name="connsiteX53" fmla="*/ 311448 w 1093427"/>
              <a:gd name="connsiteY53" fmla="*/ 1191248 h 1239478"/>
              <a:gd name="connsiteX54" fmla="*/ 1045206 w 1093427"/>
              <a:gd name="connsiteY54" fmla="*/ 1191248 h 1239478"/>
              <a:gd name="connsiteX55" fmla="*/ 1045206 w 1093427"/>
              <a:gd name="connsiteY55" fmla="*/ 1083271 h 1239478"/>
              <a:gd name="connsiteX56" fmla="*/ 915296 w 1093427"/>
              <a:gd name="connsiteY56" fmla="*/ 910866 h 1239478"/>
              <a:gd name="connsiteX57" fmla="*/ 782866 w 1093427"/>
              <a:gd name="connsiteY57" fmla="*/ 872354 h 1239478"/>
              <a:gd name="connsiteX58" fmla="*/ 766673 w 1093427"/>
              <a:gd name="connsiteY58" fmla="*/ 842481 h 1239478"/>
              <a:gd name="connsiteX59" fmla="*/ 796541 w 1093427"/>
              <a:gd name="connsiteY59" fmla="*/ 825924 h 1239478"/>
              <a:gd name="connsiteX60" fmla="*/ 546100 w 1093427"/>
              <a:gd name="connsiteY60" fmla="*/ 445197 h 1239478"/>
              <a:gd name="connsiteX61" fmla="*/ 521517 w 1093427"/>
              <a:gd name="connsiteY61" fmla="*/ 469719 h 1239478"/>
              <a:gd name="connsiteX62" fmla="*/ 546100 w 1093427"/>
              <a:gd name="connsiteY62" fmla="*/ 493881 h 1239478"/>
              <a:gd name="connsiteX63" fmla="*/ 570321 w 1093427"/>
              <a:gd name="connsiteY63" fmla="*/ 469719 h 1239478"/>
              <a:gd name="connsiteX64" fmla="*/ 546100 w 1093427"/>
              <a:gd name="connsiteY64" fmla="*/ 445197 h 1239478"/>
              <a:gd name="connsiteX65" fmla="*/ 546100 w 1093427"/>
              <a:gd name="connsiteY65" fmla="*/ 396875 h 1239478"/>
              <a:gd name="connsiteX66" fmla="*/ 618763 w 1093427"/>
              <a:gd name="connsiteY66" fmla="*/ 469719 h 1239478"/>
              <a:gd name="connsiteX67" fmla="*/ 546100 w 1093427"/>
              <a:gd name="connsiteY67" fmla="*/ 542564 h 1239478"/>
              <a:gd name="connsiteX68" fmla="*/ 473075 w 1093427"/>
              <a:gd name="connsiteY68" fmla="*/ 469719 h 1239478"/>
              <a:gd name="connsiteX69" fmla="*/ 546100 w 1093427"/>
              <a:gd name="connsiteY69" fmla="*/ 396875 h 1239478"/>
              <a:gd name="connsiteX70" fmla="*/ 548910 w 1093427"/>
              <a:gd name="connsiteY70" fmla="*/ 179253 h 1239478"/>
              <a:gd name="connsiteX71" fmla="*/ 410854 w 1093427"/>
              <a:gd name="connsiteY71" fmla="*/ 214896 h 1239478"/>
              <a:gd name="connsiteX72" fmla="*/ 324344 w 1093427"/>
              <a:gd name="connsiteY72" fmla="*/ 302744 h 1239478"/>
              <a:gd name="connsiteX73" fmla="*/ 364715 w 1093427"/>
              <a:gd name="connsiteY73" fmla="*/ 618132 h 1239478"/>
              <a:gd name="connsiteX74" fmla="*/ 435005 w 1093427"/>
              <a:gd name="connsiteY74" fmla="*/ 792387 h 1239478"/>
              <a:gd name="connsiteX75" fmla="*/ 438970 w 1093427"/>
              <a:gd name="connsiteY75" fmla="*/ 796347 h 1239478"/>
              <a:gd name="connsiteX76" fmla="*/ 524039 w 1093427"/>
              <a:gd name="connsiteY76" fmla="*/ 796347 h 1239478"/>
              <a:gd name="connsiteX77" fmla="*/ 524039 w 1093427"/>
              <a:gd name="connsiteY77" fmla="*/ 619572 h 1239478"/>
              <a:gd name="connsiteX78" fmla="*/ 548190 w 1093427"/>
              <a:gd name="connsiteY78" fmla="*/ 595450 h 1239478"/>
              <a:gd name="connsiteX79" fmla="*/ 572340 w 1093427"/>
              <a:gd name="connsiteY79" fmla="*/ 619572 h 1239478"/>
              <a:gd name="connsiteX80" fmla="*/ 572340 w 1093427"/>
              <a:gd name="connsiteY80" fmla="*/ 796347 h 1239478"/>
              <a:gd name="connsiteX81" fmla="*/ 658130 w 1093427"/>
              <a:gd name="connsiteY81" fmla="*/ 796347 h 1239478"/>
              <a:gd name="connsiteX82" fmla="*/ 662095 w 1093427"/>
              <a:gd name="connsiteY82" fmla="*/ 792387 h 1239478"/>
              <a:gd name="connsiteX83" fmla="*/ 732745 w 1093427"/>
              <a:gd name="connsiteY83" fmla="*/ 617771 h 1239478"/>
              <a:gd name="connsiteX84" fmla="*/ 807000 w 1093427"/>
              <a:gd name="connsiteY84" fmla="*/ 437036 h 1239478"/>
              <a:gd name="connsiteX85" fmla="*/ 681920 w 1093427"/>
              <a:gd name="connsiteY85" fmla="*/ 216337 h 1239478"/>
              <a:gd name="connsiteX86" fmla="*/ 548910 w 1093427"/>
              <a:gd name="connsiteY86" fmla="*/ 179253 h 1239478"/>
              <a:gd name="connsiteX87" fmla="*/ 552019 w 1093427"/>
              <a:gd name="connsiteY87" fmla="*/ 130649 h 1239478"/>
              <a:gd name="connsiteX88" fmla="*/ 707152 w 1093427"/>
              <a:gd name="connsiteY88" fmla="*/ 174933 h 1239478"/>
              <a:gd name="connsiteX89" fmla="*/ 814569 w 1093427"/>
              <a:gd name="connsiteY89" fmla="*/ 284382 h 1239478"/>
              <a:gd name="connsiteX90" fmla="*/ 855301 w 1093427"/>
              <a:gd name="connsiteY90" fmla="*/ 437036 h 1239478"/>
              <a:gd name="connsiteX91" fmla="*/ 767349 w 1093427"/>
              <a:gd name="connsiteY91" fmla="*/ 651974 h 1239478"/>
              <a:gd name="connsiteX92" fmla="*/ 710397 w 1093427"/>
              <a:gd name="connsiteY92" fmla="*/ 792387 h 1239478"/>
              <a:gd name="connsiteX93" fmla="*/ 686606 w 1093427"/>
              <a:gd name="connsiteY93" fmla="*/ 836311 h 1239478"/>
              <a:gd name="connsiteX94" fmla="*/ 686606 w 1093427"/>
              <a:gd name="connsiteY94" fmla="*/ 917678 h 1239478"/>
              <a:gd name="connsiteX95" fmla="*/ 604421 w 1093427"/>
              <a:gd name="connsiteY95" fmla="*/ 999765 h 1239478"/>
              <a:gd name="connsiteX96" fmla="*/ 497725 w 1093427"/>
              <a:gd name="connsiteY96" fmla="*/ 999765 h 1239478"/>
              <a:gd name="connsiteX97" fmla="*/ 415180 w 1093427"/>
              <a:gd name="connsiteY97" fmla="*/ 917678 h 1239478"/>
              <a:gd name="connsiteX98" fmla="*/ 415180 w 1093427"/>
              <a:gd name="connsiteY98" fmla="*/ 838831 h 1239478"/>
              <a:gd name="connsiteX99" fmla="*/ 386703 w 1093427"/>
              <a:gd name="connsiteY99" fmla="*/ 792387 h 1239478"/>
              <a:gd name="connsiteX100" fmla="*/ 329751 w 1093427"/>
              <a:gd name="connsiteY100" fmla="*/ 651974 h 1239478"/>
              <a:gd name="connsiteX101" fmla="*/ 245764 w 1093427"/>
              <a:gd name="connsiteY101" fmla="*/ 485640 h 1239478"/>
              <a:gd name="connsiteX102" fmla="*/ 281089 w 1093427"/>
              <a:gd name="connsiteY102" fmla="*/ 280422 h 1239478"/>
              <a:gd name="connsiteX103" fmla="*/ 388506 w 1093427"/>
              <a:gd name="connsiteY103" fmla="*/ 171693 h 1239478"/>
              <a:gd name="connsiteX104" fmla="*/ 552019 w 1093427"/>
              <a:gd name="connsiteY104" fmla="*/ 130649 h 1239478"/>
              <a:gd name="connsiteX105" fmla="*/ 755759 w 1093427"/>
              <a:gd name="connsiteY105" fmla="*/ 35763 h 1239478"/>
              <a:gd name="connsiteX106" fmla="*/ 772993 w 1093427"/>
              <a:gd name="connsiteY106" fmla="*/ 43037 h 1239478"/>
              <a:gd name="connsiteX107" fmla="*/ 772993 w 1093427"/>
              <a:gd name="connsiteY107" fmla="*/ 77162 h 1239478"/>
              <a:gd name="connsiteX108" fmla="*/ 725844 w 1093427"/>
              <a:gd name="connsiteY108" fmla="*/ 124219 h 1239478"/>
              <a:gd name="connsiteX109" fmla="*/ 709057 w 1093427"/>
              <a:gd name="connsiteY109" fmla="*/ 131404 h 1239478"/>
              <a:gd name="connsiteX110" fmla="*/ 691912 w 1093427"/>
              <a:gd name="connsiteY110" fmla="*/ 124219 h 1239478"/>
              <a:gd name="connsiteX111" fmla="*/ 691912 w 1093427"/>
              <a:gd name="connsiteY111" fmla="*/ 90094 h 1239478"/>
              <a:gd name="connsiteX112" fmla="*/ 739060 w 1093427"/>
              <a:gd name="connsiteY112" fmla="*/ 43037 h 1239478"/>
              <a:gd name="connsiteX113" fmla="*/ 755759 w 1093427"/>
              <a:gd name="connsiteY113" fmla="*/ 35763 h 1239478"/>
              <a:gd name="connsiteX114" fmla="*/ 337725 w 1093427"/>
              <a:gd name="connsiteY114" fmla="*/ 35754 h 1239478"/>
              <a:gd name="connsiteX115" fmla="*/ 354899 w 1093427"/>
              <a:gd name="connsiteY115" fmla="*/ 43001 h 1239478"/>
              <a:gd name="connsiteX116" fmla="*/ 402626 w 1093427"/>
              <a:gd name="connsiteY116" fmla="*/ 90245 h 1239478"/>
              <a:gd name="connsiteX117" fmla="*/ 402626 w 1093427"/>
              <a:gd name="connsiteY117" fmla="*/ 124247 h 1239478"/>
              <a:gd name="connsiteX118" fmla="*/ 385632 w 1093427"/>
              <a:gd name="connsiteY118" fmla="*/ 131405 h 1239478"/>
              <a:gd name="connsiteX119" fmla="*/ 368277 w 1093427"/>
              <a:gd name="connsiteY119" fmla="*/ 124247 h 1239478"/>
              <a:gd name="connsiteX120" fmla="*/ 320551 w 1093427"/>
              <a:gd name="connsiteY120" fmla="*/ 76645 h 1239478"/>
              <a:gd name="connsiteX121" fmla="*/ 320551 w 1093427"/>
              <a:gd name="connsiteY121" fmla="*/ 43001 h 1239478"/>
              <a:gd name="connsiteX122" fmla="*/ 337725 w 1093427"/>
              <a:gd name="connsiteY122" fmla="*/ 35754 h 1239478"/>
              <a:gd name="connsiteX123" fmla="*/ 548481 w 1093427"/>
              <a:gd name="connsiteY123" fmla="*/ 0 h 1239478"/>
              <a:gd name="connsiteX124" fmla="*/ 572725 w 1093427"/>
              <a:gd name="connsiteY124" fmla="*/ 24067 h 1239478"/>
              <a:gd name="connsiteX125" fmla="*/ 572725 w 1093427"/>
              <a:gd name="connsiteY125" fmla="*/ 73998 h 1239478"/>
              <a:gd name="connsiteX126" fmla="*/ 548481 w 1093427"/>
              <a:gd name="connsiteY126" fmla="*/ 98066 h 1239478"/>
              <a:gd name="connsiteX127" fmla="*/ 523875 w 1093427"/>
              <a:gd name="connsiteY127" fmla="*/ 73998 h 1239478"/>
              <a:gd name="connsiteX128" fmla="*/ 523875 w 1093427"/>
              <a:gd name="connsiteY128" fmla="*/ 24067 h 1239478"/>
              <a:gd name="connsiteX129" fmla="*/ 548481 w 1093427"/>
              <a:gd name="connsiteY129" fmla="*/ 0 h 123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093427" h="1239478">
                <a:moveTo>
                  <a:pt x="216332" y="1190625"/>
                </a:moveTo>
                <a:cubicBezTo>
                  <a:pt x="222845" y="1190625"/>
                  <a:pt x="228997" y="1193542"/>
                  <a:pt x="233701" y="1197916"/>
                </a:cubicBezTo>
                <a:cubicBezTo>
                  <a:pt x="238043" y="1202291"/>
                  <a:pt x="240938" y="1208852"/>
                  <a:pt x="240938" y="1215049"/>
                </a:cubicBezTo>
                <a:cubicBezTo>
                  <a:pt x="240938" y="1221611"/>
                  <a:pt x="238043" y="1227808"/>
                  <a:pt x="233701" y="1232547"/>
                </a:cubicBezTo>
                <a:cubicBezTo>
                  <a:pt x="228997" y="1236922"/>
                  <a:pt x="222845" y="1239474"/>
                  <a:pt x="216332" y="1239474"/>
                </a:cubicBezTo>
                <a:cubicBezTo>
                  <a:pt x="209818" y="1239474"/>
                  <a:pt x="203666" y="1236922"/>
                  <a:pt x="199324" y="1232547"/>
                </a:cubicBezTo>
                <a:cubicBezTo>
                  <a:pt x="194620" y="1227808"/>
                  <a:pt x="192087" y="1221611"/>
                  <a:pt x="192087" y="1215049"/>
                </a:cubicBezTo>
                <a:cubicBezTo>
                  <a:pt x="192087" y="1208852"/>
                  <a:pt x="194620" y="1202291"/>
                  <a:pt x="199324" y="1197916"/>
                </a:cubicBezTo>
                <a:cubicBezTo>
                  <a:pt x="203666" y="1193542"/>
                  <a:pt x="209818" y="1190625"/>
                  <a:pt x="216332" y="1190625"/>
                </a:cubicBezTo>
                <a:close/>
                <a:moveTo>
                  <a:pt x="927894" y="1060450"/>
                </a:moveTo>
                <a:cubicBezTo>
                  <a:pt x="934045" y="1060450"/>
                  <a:pt x="940559" y="1063002"/>
                  <a:pt x="944901" y="1067741"/>
                </a:cubicBezTo>
                <a:cubicBezTo>
                  <a:pt x="949605" y="1072116"/>
                  <a:pt x="952138" y="1078677"/>
                  <a:pt x="952138" y="1084874"/>
                </a:cubicBezTo>
                <a:cubicBezTo>
                  <a:pt x="952138" y="1091436"/>
                  <a:pt x="949605" y="1097633"/>
                  <a:pt x="944901" y="1102372"/>
                </a:cubicBezTo>
                <a:cubicBezTo>
                  <a:pt x="940559" y="1106747"/>
                  <a:pt x="934045" y="1109299"/>
                  <a:pt x="927894" y="1109299"/>
                </a:cubicBezTo>
                <a:cubicBezTo>
                  <a:pt x="921380" y="1109299"/>
                  <a:pt x="915229" y="1106747"/>
                  <a:pt x="910524" y="1102372"/>
                </a:cubicBezTo>
                <a:cubicBezTo>
                  <a:pt x="906182" y="1097633"/>
                  <a:pt x="903287" y="1091436"/>
                  <a:pt x="903287" y="1084874"/>
                </a:cubicBezTo>
                <a:cubicBezTo>
                  <a:pt x="903287" y="1078677"/>
                  <a:pt x="906182" y="1072116"/>
                  <a:pt x="910524" y="1067741"/>
                </a:cubicBezTo>
                <a:cubicBezTo>
                  <a:pt x="915229" y="1063002"/>
                  <a:pt x="921380" y="1060450"/>
                  <a:pt x="927894" y="1060450"/>
                </a:cubicBezTo>
                <a:close/>
                <a:moveTo>
                  <a:pt x="753142" y="1060450"/>
                </a:moveTo>
                <a:lnTo>
                  <a:pt x="835944" y="1060450"/>
                </a:lnTo>
                <a:cubicBezTo>
                  <a:pt x="849265" y="1060450"/>
                  <a:pt x="860065" y="1071386"/>
                  <a:pt x="860065" y="1084874"/>
                </a:cubicBezTo>
                <a:cubicBezTo>
                  <a:pt x="860065" y="1098362"/>
                  <a:pt x="849265" y="1109299"/>
                  <a:pt x="835944" y="1109299"/>
                </a:cubicBezTo>
                <a:lnTo>
                  <a:pt x="753142" y="1109299"/>
                </a:lnTo>
                <a:cubicBezTo>
                  <a:pt x="739462" y="1109299"/>
                  <a:pt x="728662" y="1098362"/>
                  <a:pt x="728662" y="1084874"/>
                </a:cubicBezTo>
                <a:cubicBezTo>
                  <a:pt x="728662" y="1071386"/>
                  <a:pt x="739462" y="1060450"/>
                  <a:pt x="753142" y="1060450"/>
                </a:cubicBezTo>
                <a:close/>
                <a:moveTo>
                  <a:pt x="463842" y="844951"/>
                </a:moveTo>
                <a:lnTo>
                  <a:pt x="463842" y="917678"/>
                </a:lnTo>
                <a:cubicBezTo>
                  <a:pt x="463842" y="936039"/>
                  <a:pt x="478981" y="951161"/>
                  <a:pt x="497725" y="951161"/>
                </a:cubicBezTo>
                <a:lnTo>
                  <a:pt x="604421" y="951161"/>
                </a:lnTo>
                <a:cubicBezTo>
                  <a:pt x="623165" y="951161"/>
                  <a:pt x="638305" y="936039"/>
                  <a:pt x="638305" y="917678"/>
                </a:cubicBezTo>
                <a:lnTo>
                  <a:pt x="638305" y="844951"/>
                </a:lnTo>
                <a:close/>
                <a:moveTo>
                  <a:pt x="280557" y="831046"/>
                </a:moveTo>
                <a:cubicBezTo>
                  <a:pt x="293130" y="827088"/>
                  <a:pt x="306781" y="834645"/>
                  <a:pt x="310373" y="847239"/>
                </a:cubicBezTo>
                <a:cubicBezTo>
                  <a:pt x="313966" y="860194"/>
                  <a:pt x="306781" y="873509"/>
                  <a:pt x="293849" y="877467"/>
                </a:cubicBezTo>
                <a:lnTo>
                  <a:pt x="178177" y="910933"/>
                </a:lnTo>
                <a:cubicBezTo>
                  <a:pt x="101662" y="932884"/>
                  <a:pt x="48496" y="1003775"/>
                  <a:pt x="48496" y="1083303"/>
                </a:cubicBezTo>
                <a:lnTo>
                  <a:pt x="48496" y="1191258"/>
                </a:lnTo>
                <a:lnTo>
                  <a:pt x="116031" y="1191258"/>
                </a:lnTo>
                <a:cubicBezTo>
                  <a:pt x="129322" y="1191258"/>
                  <a:pt x="140099" y="1202054"/>
                  <a:pt x="140099" y="1215368"/>
                </a:cubicBezTo>
                <a:cubicBezTo>
                  <a:pt x="140099" y="1228683"/>
                  <a:pt x="129322" y="1239478"/>
                  <a:pt x="116031" y="1239478"/>
                </a:cubicBezTo>
                <a:lnTo>
                  <a:pt x="24068" y="1239478"/>
                </a:lnTo>
                <a:cubicBezTo>
                  <a:pt x="10777" y="1239478"/>
                  <a:pt x="0" y="1228683"/>
                  <a:pt x="0" y="1215368"/>
                </a:cubicBezTo>
                <a:lnTo>
                  <a:pt x="0" y="1083303"/>
                </a:lnTo>
                <a:cubicBezTo>
                  <a:pt x="0" y="1033643"/>
                  <a:pt x="15806" y="986142"/>
                  <a:pt x="45981" y="946199"/>
                </a:cubicBezTo>
                <a:cubicBezTo>
                  <a:pt x="75438" y="906255"/>
                  <a:pt x="116749" y="878187"/>
                  <a:pt x="164527" y="864152"/>
                </a:cubicBezTo>
                <a:close/>
                <a:moveTo>
                  <a:pt x="796541" y="825924"/>
                </a:moveTo>
                <a:lnTo>
                  <a:pt x="928611" y="864076"/>
                </a:lnTo>
                <a:cubicBezTo>
                  <a:pt x="976472" y="878113"/>
                  <a:pt x="1017856" y="906187"/>
                  <a:pt x="1047725" y="946139"/>
                </a:cubicBezTo>
                <a:cubicBezTo>
                  <a:pt x="1077593" y="986091"/>
                  <a:pt x="1093427" y="1033601"/>
                  <a:pt x="1093427" y="1083271"/>
                </a:cubicBezTo>
                <a:lnTo>
                  <a:pt x="1093427" y="1215363"/>
                </a:lnTo>
                <a:cubicBezTo>
                  <a:pt x="1093427" y="1228681"/>
                  <a:pt x="1082631" y="1239478"/>
                  <a:pt x="1069317" y="1239478"/>
                </a:cubicBezTo>
                <a:lnTo>
                  <a:pt x="311448" y="1239478"/>
                </a:lnTo>
                <a:cubicBezTo>
                  <a:pt x="298133" y="1239478"/>
                  <a:pt x="287337" y="1228681"/>
                  <a:pt x="287337" y="1215363"/>
                </a:cubicBezTo>
                <a:cubicBezTo>
                  <a:pt x="287337" y="1202046"/>
                  <a:pt x="298133" y="1191248"/>
                  <a:pt x="311448" y="1191248"/>
                </a:cubicBezTo>
                <a:lnTo>
                  <a:pt x="1045206" y="1191248"/>
                </a:lnTo>
                <a:lnTo>
                  <a:pt x="1045206" y="1083271"/>
                </a:lnTo>
                <a:cubicBezTo>
                  <a:pt x="1045206" y="1003727"/>
                  <a:pt x="991586" y="932822"/>
                  <a:pt x="915296" y="910866"/>
                </a:cubicBezTo>
                <a:lnTo>
                  <a:pt x="782866" y="872354"/>
                </a:lnTo>
                <a:cubicBezTo>
                  <a:pt x="770271" y="868755"/>
                  <a:pt x="762714" y="855438"/>
                  <a:pt x="766673" y="842481"/>
                </a:cubicBezTo>
                <a:cubicBezTo>
                  <a:pt x="770271" y="829883"/>
                  <a:pt x="783586" y="822325"/>
                  <a:pt x="796541" y="825924"/>
                </a:cubicBezTo>
                <a:close/>
                <a:moveTo>
                  <a:pt x="546100" y="445197"/>
                </a:moveTo>
                <a:cubicBezTo>
                  <a:pt x="532362" y="445197"/>
                  <a:pt x="521517" y="456016"/>
                  <a:pt x="521517" y="469719"/>
                </a:cubicBezTo>
                <a:cubicBezTo>
                  <a:pt x="521517" y="483062"/>
                  <a:pt x="532362" y="493881"/>
                  <a:pt x="546100" y="493881"/>
                </a:cubicBezTo>
                <a:cubicBezTo>
                  <a:pt x="559114" y="493881"/>
                  <a:pt x="570321" y="483062"/>
                  <a:pt x="570321" y="469719"/>
                </a:cubicBezTo>
                <a:cubicBezTo>
                  <a:pt x="570321" y="456016"/>
                  <a:pt x="559114" y="445197"/>
                  <a:pt x="546100" y="445197"/>
                </a:cubicBezTo>
                <a:close/>
                <a:moveTo>
                  <a:pt x="546100" y="396875"/>
                </a:moveTo>
                <a:cubicBezTo>
                  <a:pt x="586227" y="396875"/>
                  <a:pt x="618763" y="429691"/>
                  <a:pt x="618763" y="469719"/>
                </a:cubicBezTo>
                <a:cubicBezTo>
                  <a:pt x="618763" y="509748"/>
                  <a:pt x="586227" y="542564"/>
                  <a:pt x="546100" y="542564"/>
                </a:cubicBezTo>
                <a:cubicBezTo>
                  <a:pt x="505972" y="542564"/>
                  <a:pt x="473075" y="509748"/>
                  <a:pt x="473075" y="469719"/>
                </a:cubicBezTo>
                <a:cubicBezTo>
                  <a:pt x="473075" y="429691"/>
                  <a:pt x="505972" y="396875"/>
                  <a:pt x="546100" y="396875"/>
                </a:cubicBezTo>
                <a:close/>
                <a:moveTo>
                  <a:pt x="548910" y="179253"/>
                </a:moveTo>
                <a:cubicBezTo>
                  <a:pt x="503132" y="179253"/>
                  <a:pt x="456272" y="191134"/>
                  <a:pt x="410854" y="214896"/>
                </a:cubicBezTo>
                <a:cubicBezTo>
                  <a:pt x="374087" y="234338"/>
                  <a:pt x="343809" y="264581"/>
                  <a:pt x="324344" y="302744"/>
                </a:cubicBezTo>
                <a:cubicBezTo>
                  <a:pt x="255857" y="435956"/>
                  <a:pt x="300193" y="552966"/>
                  <a:pt x="364715" y="618132"/>
                </a:cubicBezTo>
                <a:cubicBezTo>
                  <a:pt x="410133" y="664216"/>
                  <a:pt x="435005" y="726141"/>
                  <a:pt x="435005" y="792387"/>
                </a:cubicBezTo>
                <a:cubicBezTo>
                  <a:pt x="435005" y="794547"/>
                  <a:pt x="436807" y="796347"/>
                  <a:pt x="438970" y="796347"/>
                </a:cubicBezTo>
                <a:lnTo>
                  <a:pt x="524039" y="796347"/>
                </a:lnTo>
                <a:lnTo>
                  <a:pt x="524039" y="619572"/>
                </a:lnTo>
                <a:cubicBezTo>
                  <a:pt x="524039" y="606250"/>
                  <a:pt x="534853" y="595450"/>
                  <a:pt x="548190" y="595450"/>
                </a:cubicBezTo>
                <a:cubicBezTo>
                  <a:pt x="561887" y="595450"/>
                  <a:pt x="572340" y="606250"/>
                  <a:pt x="572340" y="619572"/>
                </a:cubicBezTo>
                <a:lnTo>
                  <a:pt x="572340" y="796347"/>
                </a:lnTo>
                <a:lnTo>
                  <a:pt x="658130" y="796347"/>
                </a:lnTo>
                <a:cubicBezTo>
                  <a:pt x="660293" y="796347"/>
                  <a:pt x="662095" y="794547"/>
                  <a:pt x="662095" y="792387"/>
                </a:cubicBezTo>
                <a:cubicBezTo>
                  <a:pt x="662095" y="726141"/>
                  <a:pt x="686967" y="664216"/>
                  <a:pt x="732745" y="617771"/>
                </a:cubicBezTo>
                <a:cubicBezTo>
                  <a:pt x="780326" y="569527"/>
                  <a:pt x="807000" y="505082"/>
                  <a:pt x="807000" y="437036"/>
                </a:cubicBezTo>
                <a:cubicBezTo>
                  <a:pt x="807000" y="345948"/>
                  <a:pt x="760140" y="263501"/>
                  <a:pt x="681920" y="216337"/>
                </a:cubicBezTo>
                <a:cubicBezTo>
                  <a:pt x="641188" y="191494"/>
                  <a:pt x="595770" y="179253"/>
                  <a:pt x="548910" y="179253"/>
                </a:cubicBezTo>
                <a:close/>
                <a:moveTo>
                  <a:pt x="552019" y="130649"/>
                </a:moveTo>
                <a:cubicBezTo>
                  <a:pt x="606404" y="131189"/>
                  <a:pt x="659391" y="145950"/>
                  <a:pt x="707152" y="174933"/>
                </a:cubicBezTo>
                <a:cubicBezTo>
                  <a:pt x="751489" y="201575"/>
                  <a:pt x="788616" y="239739"/>
                  <a:pt x="814569" y="284382"/>
                </a:cubicBezTo>
                <a:cubicBezTo>
                  <a:pt x="841243" y="330826"/>
                  <a:pt x="855301" y="383391"/>
                  <a:pt x="855301" y="437036"/>
                </a:cubicBezTo>
                <a:cubicBezTo>
                  <a:pt x="855301" y="518043"/>
                  <a:pt x="823941" y="594009"/>
                  <a:pt x="767349" y="651974"/>
                </a:cubicBezTo>
                <a:cubicBezTo>
                  <a:pt x="730582" y="689058"/>
                  <a:pt x="710397" y="739102"/>
                  <a:pt x="710397" y="792387"/>
                </a:cubicBezTo>
                <a:cubicBezTo>
                  <a:pt x="710397" y="810748"/>
                  <a:pt x="701025" y="826950"/>
                  <a:pt x="686606" y="836311"/>
                </a:cubicBezTo>
                <a:lnTo>
                  <a:pt x="686606" y="917678"/>
                </a:lnTo>
                <a:cubicBezTo>
                  <a:pt x="686606" y="963042"/>
                  <a:pt x="649839" y="999765"/>
                  <a:pt x="604421" y="999765"/>
                </a:cubicBezTo>
                <a:lnTo>
                  <a:pt x="497725" y="999765"/>
                </a:lnTo>
                <a:cubicBezTo>
                  <a:pt x="452307" y="999765"/>
                  <a:pt x="415180" y="963042"/>
                  <a:pt x="415180" y="917678"/>
                </a:cubicBezTo>
                <a:lnTo>
                  <a:pt x="415180" y="838831"/>
                </a:lnTo>
                <a:cubicBezTo>
                  <a:pt x="398238" y="830550"/>
                  <a:pt x="386703" y="812908"/>
                  <a:pt x="386703" y="792387"/>
                </a:cubicBezTo>
                <a:cubicBezTo>
                  <a:pt x="386703" y="739102"/>
                  <a:pt x="366518" y="689058"/>
                  <a:pt x="329751" y="651974"/>
                </a:cubicBezTo>
                <a:cubicBezTo>
                  <a:pt x="284693" y="606250"/>
                  <a:pt x="255857" y="548645"/>
                  <a:pt x="245764" y="485640"/>
                </a:cubicBezTo>
                <a:cubicBezTo>
                  <a:pt x="234950" y="417954"/>
                  <a:pt x="247206" y="347028"/>
                  <a:pt x="281089" y="280422"/>
                </a:cubicBezTo>
                <a:cubicBezTo>
                  <a:pt x="305240" y="233618"/>
                  <a:pt x="342367" y="196175"/>
                  <a:pt x="388506" y="171693"/>
                </a:cubicBezTo>
                <a:cubicBezTo>
                  <a:pt x="441854" y="143790"/>
                  <a:pt x="497635" y="130109"/>
                  <a:pt x="552019" y="130649"/>
                </a:cubicBezTo>
                <a:close/>
                <a:moveTo>
                  <a:pt x="755759" y="35763"/>
                </a:moveTo>
                <a:cubicBezTo>
                  <a:pt x="761920" y="35763"/>
                  <a:pt x="768171" y="38187"/>
                  <a:pt x="772993" y="43037"/>
                </a:cubicBezTo>
                <a:cubicBezTo>
                  <a:pt x="782280" y="52376"/>
                  <a:pt x="782280" y="67463"/>
                  <a:pt x="772993" y="77162"/>
                </a:cubicBezTo>
                <a:lnTo>
                  <a:pt x="725844" y="124219"/>
                </a:lnTo>
                <a:cubicBezTo>
                  <a:pt x="721201" y="128889"/>
                  <a:pt x="715129" y="131404"/>
                  <a:pt x="709057" y="131404"/>
                </a:cubicBezTo>
                <a:cubicBezTo>
                  <a:pt x="702984" y="131404"/>
                  <a:pt x="696555" y="128889"/>
                  <a:pt x="691912" y="124219"/>
                </a:cubicBezTo>
                <a:cubicBezTo>
                  <a:pt x="682625" y="114880"/>
                  <a:pt x="682625" y="99433"/>
                  <a:pt x="691912" y="90094"/>
                </a:cubicBezTo>
                <a:lnTo>
                  <a:pt x="739060" y="43037"/>
                </a:lnTo>
                <a:cubicBezTo>
                  <a:pt x="743525" y="38187"/>
                  <a:pt x="749597" y="35763"/>
                  <a:pt x="755759" y="35763"/>
                </a:cubicBezTo>
                <a:close/>
                <a:moveTo>
                  <a:pt x="337725" y="35754"/>
                </a:moveTo>
                <a:cubicBezTo>
                  <a:pt x="343962" y="35754"/>
                  <a:pt x="350199" y="38170"/>
                  <a:pt x="354899" y="43001"/>
                </a:cubicBezTo>
                <a:lnTo>
                  <a:pt x="402626" y="90245"/>
                </a:lnTo>
                <a:cubicBezTo>
                  <a:pt x="412388" y="99551"/>
                  <a:pt x="412388" y="114941"/>
                  <a:pt x="402626" y="124247"/>
                </a:cubicBezTo>
                <a:cubicBezTo>
                  <a:pt x="397926" y="128899"/>
                  <a:pt x="391779" y="131405"/>
                  <a:pt x="385632" y="131405"/>
                </a:cubicBezTo>
                <a:cubicBezTo>
                  <a:pt x="379486" y="131405"/>
                  <a:pt x="373339" y="128899"/>
                  <a:pt x="368277" y="124247"/>
                </a:cubicBezTo>
                <a:lnTo>
                  <a:pt x="320551" y="76645"/>
                </a:lnTo>
                <a:cubicBezTo>
                  <a:pt x="311150" y="67339"/>
                  <a:pt x="311150" y="51949"/>
                  <a:pt x="320551" y="43001"/>
                </a:cubicBezTo>
                <a:cubicBezTo>
                  <a:pt x="325251" y="38170"/>
                  <a:pt x="331488" y="35754"/>
                  <a:pt x="337725" y="35754"/>
                </a:cubicBezTo>
                <a:close/>
                <a:moveTo>
                  <a:pt x="548481" y="0"/>
                </a:moveTo>
                <a:cubicBezTo>
                  <a:pt x="561869" y="0"/>
                  <a:pt x="572725" y="10417"/>
                  <a:pt x="572725" y="24067"/>
                </a:cubicBezTo>
                <a:lnTo>
                  <a:pt x="572725" y="73998"/>
                </a:lnTo>
                <a:cubicBezTo>
                  <a:pt x="572725" y="87289"/>
                  <a:pt x="561869" y="98066"/>
                  <a:pt x="548481" y="98066"/>
                </a:cubicBezTo>
                <a:cubicBezTo>
                  <a:pt x="535092" y="98066"/>
                  <a:pt x="523875" y="87289"/>
                  <a:pt x="523875" y="73998"/>
                </a:cubicBezTo>
                <a:lnTo>
                  <a:pt x="523875" y="24067"/>
                </a:lnTo>
                <a:cubicBezTo>
                  <a:pt x="523875" y="10417"/>
                  <a:pt x="535092" y="0"/>
                  <a:pt x="548481" y="0"/>
                </a:cubicBezTo>
                <a:close/>
              </a:path>
            </a:pathLst>
          </a:custGeom>
          <a:solidFill>
            <a:srgbClr val="FFFFFF"/>
          </a:solidFill>
          <a:ln>
            <a:noFill/>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494949"/>
              </a:solidFill>
              <a:effectLst/>
              <a:uLnTx/>
              <a:uFillTx/>
              <a:latin typeface="Arial" panose="020B0604020202020204" pitchFamily="34" charset="0"/>
            </a:endParaRPr>
          </a:p>
        </p:txBody>
      </p:sp>
      <p:sp>
        <p:nvSpPr>
          <p:cNvPr id="16" name="TextBox 15">
            <a:extLst>
              <a:ext uri="{FF2B5EF4-FFF2-40B4-BE49-F238E27FC236}">
                <a16:creationId xmlns:a16="http://schemas.microsoft.com/office/drawing/2014/main" id="{4EEC53F5-91AB-433B-8A9A-5D0064DF14A2}"/>
              </a:ext>
            </a:extLst>
          </p:cNvPr>
          <p:cNvSpPr txBox="1"/>
          <p:nvPr/>
        </p:nvSpPr>
        <p:spPr>
          <a:xfrm>
            <a:off x="2002361" y="2697939"/>
            <a:ext cx="2973892" cy="338554"/>
          </a:xfrm>
          <a:prstGeom prst="rect">
            <a:avLst/>
          </a:prstGeom>
          <a:noFill/>
        </p:spPr>
        <p:txBody>
          <a:bodyPr wrap="none" rtlCol="0" anchor="ctr">
            <a:spAutoFit/>
          </a:bodyPr>
          <a:lstStyle/>
          <a:p>
            <a:pPr algn="ctr"/>
            <a:r>
              <a:rPr lang="en-US" sz="1600" b="1" dirty="0">
                <a:solidFill>
                  <a:srgbClr val="494949"/>
                </a:solidFill>
                <a:latin typeface="Montserrat" pitchFamily="2" charset="77"/>
                <a:cs typeface="Poppins" pitchFamily="2" charset="77"/>
              </a:rPr>
              <a:t>Formal Board of Directors</a:t>
            </a:r>
          </a:p>
        </p:txBody>
      </p:sp>
      <p:sp>
        <p:nvSpPr>
          <p:cNvPr id="17" name="TextBox 16">
            <a:extLst>
              <a:ext uri="{FF2B5EF4-FFF2-40B4-BE49-F238E27FC236}">
                <a16:creationId xmlns:a16="http://schemas.microsoft.com/office/drawing/2014/main" id="{D6927998-E620-4DF3-B9D7-6B21D1EAADE8}"/>
              </a:ext>
            </a:extLst>
          </p:cNvPr>
          <p:cNvSpPr txBox="1"/>
          <p:nvPr/>
        </p:nvSpPr>
        <p:spPr>
          <a:xfrm>
            <a:off x="7780146" y="2692818"/>
            <a:ext cx="2353529" cy="338554"/>
          </a:xfrm>
          <a:prstGeom prst="rect">
            <a:avLst/>
          </a:prstGeom>
          <a:noFill/>
        </p:spPr>
        <p:txBody>
          <a:bodyPr wrap="none" rtlCol="0" anchor="ctr">
            <a:spAutoFit/>
          </a:bodyPr>
          <a:lstStyle/>
          <a:p>
            <a:pPr algn="ctr"/>
            <a:r>
              <a:rPr lang="en-US" sz="1600" b="1" dirty="0">
                <a:solidFill>
                  <a:srgbClr val="494949"/>
                </a:solidFill>
                <a:latin typeface="Montserrat" pitchFamily="2" charset="77"/>
                <a:cs typeface="Poppins" pitchFamily="2" charset="77"/>
              </a:rPr>
              <a:t>The Executive Team</a:t>
            </a:r>
          </a:p>
        </p:txBody>
      </p:sp>
      <p:sp>
        <p:nvSpPr>
          <p:cNvPr id="18" name="Subtitle 2">
            <a:extLst>
              <a:ext uri="{FF2B5EF4-FFF2-40B4-BE49-F238E27FC236}">
                <a16:creationId xmlns:a16="http://schemas.microsoft.com/office/drawing/2014/main" id="{37431E60-3DE6-47C2-96FB-9D3E5597AB52}"/>
              </a:ext>
            </a:extLst>
          </p:cNvPr>
          <p:cNvSpPr txBox="1">
            <a:spLocks/>
          </p:cNvSpPr>
          <p:nvPr/>
        </p:nvSpPr>
        <p:spPr>
          <a:xfrm>
            <a:off x="1491038" y="3099174"/>
            <a:ext cx="4078389" cy="1482393"/>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In the private sector, this will include an appointed board of shareholders and sub committees external to the organization. </a:t>
            </a:r>
          </a:p>
          <a:p>
            <a:pPr marL="171450" indent="-171450" algn="l">
              <a:lnSpc>
                <a:spcPts val="1750"/>
              </a:lnSpc>
              <a:buFont typeface="Arial" panose="020B0604020202020204" pitchFamily="34" charset="0"/>
              <a:buChar char="•"/>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In the public sector, this can include counsels, commissions or the executive team itself. </a:t>
            </a:r>
          </a:p>
          <a:p>
            <a:pPr marL="171450" indent="-171450" algn="l">
              <a:lnSpc>
                <a:spcPts val="1750"/>
              </a:lnSpc>
              <a:buFont typeface="Arial" panose="020B0604020202020204" pitchFamily="34" charset="0"/>
              <a:buChar char="•"/>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The board’s overall responsibility is </a:t>
            </a:r>
            <a:r>
              <a:rPr lang="en-US" sz="1200" b="1"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governance. </a:t>
            </a:r>
          </a:p>
        </p:txBody>
      </p:sp>
      <p:sp>
        <p:nvSpPr>
          <p:cNvPr id="19" name="Subtitle 2">
            <a:extLst>
              <a:ext uri="{FF2B5EF4-FFF2-40B4-BE49-F238E27FC236}">
                <a16:creationId xmlns:a16="http://schemas.microsoft.com/office/drawing/2014/main" id="{7C378E3E-04E0-4628-8367-406F26E33216}"/>
              </a:ext>
            </a:extLst>
          </p:cNvPr>
          <p:cNvSpPr txBox="1">
            <a:spLocks/>
          </p:cNvSpPr>
          <p:nvPr/>
        </p:nvSpPr>
        <p:spPr>
          <a:xfrm>
            <a:off x="6917407" y="3099174"/>
            <a:ext cx="4171934" cy="1482393"/>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This audience will include your boss and your peers internal to the organization. </a:t>
            </a:r>
          </a:p>
          <a:p>
            <a:pPr marL="171450" indent="-171450" algn="l">
              <a:lnSpc>
                <a:spcPts val="1750"/>
              </a:lnSpc>
              <a:buFont typeface="Arial" panose="020B0604020202020204" pitchFamily="34" charset="0"/>
              <a:buChar char="•"/>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This category is primary involved in the day-to-day operations of the organization and responsible for carrying out the strategic direction set by the board.</a:t>
            </a:r>
          </a:p>
          <a:p>
            <a:pPr marL="171450" indent="-171450" algn="l">
              <a:lnSpc>
                <a:spcPts val="1750"/>
              </a:lnSpc>
              <a:buFont typeface="Arial" panose="020B0604020202020204" pitchFamily="34" charset="0"/>
              <a:buChar char="•"/>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The executive team’s overall responsibility is </a:t>
            </a:r>
            <a:r>
              <a:rPr lang="en-US" sz="1200" b="1"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operations.</a:t>
            </a:r>
          </a:p>
        </p:txBody>
      </p:sp>
      <p:grpSp>
        <p:nvGrpSpPr>
          <p:cNvPr id="20" name="Group 19">
            <a:extLst>
              <a:ext uri="{FF2B5EF4-FFF2-40B4-BE49-F238E27FC236}">
                <a16:creationId xmlns:a16="http://schemas.microsoft.com/office/drawing/2014/main" id="{B0E69B36-4FA0-4835-AAAD-35CA62A686CA}"/>
              </a:ext>
            </a:extLst>
          </p:cNvPr>
          <p:cNvGrpSpPr/>
          <p:nvPr/>
        </p:nvGrpSpPr>
        <p:grpSpPr>
          <a:xfrm>
            <a:off x="1258829" y="5200376"/>
            <a:ext cx="9001134" cy="1193036"/>
            <a:chOff x="6353842" y="3127248"/>
            <a:chExt cx="3887438" cy="1664208"/>
          </a:xfrm>
        </p:grpSpPr>
        <p:sp>
          <p:nvSpPr>
            <p:cNvPr id="21" name="Rectangle 20">
              <a:extLst>
                <a:ext uri="{FF2B5EF4-FFF2-40B4-BE49-F238E27FC236}">
                  <a16:creationId xmlns:a16="http://schemas.microsoft.com/office/drawing/2014/main" id="{2E4C33E0-A788-4F87-93F3-F45992BF4191}"/>
                </a:ext>
              </a:extLst>
            </p:cNvPr>
            <p:cNvSpPr/>
            <p:nvPr/>
          </p:nvSpPr>
          <p:spPr>
            <a:xfrm>
              <a:off x="6353842" y="3127248"/>
              <a:ext cx="3887438" cy="1664208"/>
            </a:xfrm>
            <a:prstGeom prst="rect">
              <a:avLst/>
            </a:prstGeom>
            <a:gradFill>
              <a:gsLst>
                <a:gs pos="0">
                  <a:srgbClr val="F17A26"/>
                </a:gs>
                <a:gs pos="100000">
                  <a:schemeClr val="accent6">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b="1" dirty="0">
                  <a:solidFill>
                    <a:schemeClr val="bg1"/>
                  </a:solidFill>
                  <a:latin typeface="Montserrat SemiBold"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Your communication style and presentation must cater to the audience you expect to be present in the room. Talking to a board requires a shift in your mindset. Focus on what positions IT as a business partner and your ability to be a leader. </a:t>
              </a:r>
            </a:p>
          </p:txBody>
        </p:sp>
        <p:sp>
          <p:nvSpPr>
            <p:cNvPr id="22" name="Rectangle 21">
              <a:extLst>
                <a:ext uri="{FF2B5EF4-FFF2-40B4-BE49-F238E27FC236}">
                  <a16:creationId xmlns:a16="http://schemas.microsoft.com/office/drawing/2014/main" id="{DDBCC427-41C0-4C28-9818-5164CC250AD9}"/>
                </a:ext>
              </a:extLst>
            </p:cNvPr>
            <p:cNvSpPr/>
            <p:nvPr/>
          </p:nvSpPr>
          <p:spPr>
            <a:xfrm>
              <a:off x="6353842" y="3127248"/>
              <a:ext cx="3887438" cy="1664208"/>
            </a:xfrm>
            <a:prstGeom prst="rect">
              <a:avLst/>
            </a:prstGeom>
            <a:noFill/>
            <a:ln w="3175" cmpd="thinThick">
              <a:gradFill>
                <a:gsLst>
                  <a:gs pos="0">
                    <a:srgbClr val="F17A26"/>
                  </a:gs>
                  <a:gs pos="52000">
                    <a:srgbClr val="F17A26">
                      <a:alpha val="0"/>
                    </a:srgbClr>
                  </a:gs>
                  <a:gs pos="99000">
                    <a:srgbClr val="F17A2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3143074323"/>
      </p:ext>
    </p:extLst>
  </p:cSld>
  <p:clrMapOvr>
    <a:masterClrMapping/>
  </p:clrMapOvr>
</p:sld>
</file>

<file path=ppt/theme/theme1.xml><?xml version="1.0" encoding="utf-8"?>
<a:theme xmlns:a="http://schemas.openxmlformats.org/drawingml/2006/main" name="FrontCovers-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2.xml><?xml version="1.0" encoding="utf-8"?>
<a:theme xmlns:a="http://schemas.openxmlformats.org/drawingml/2006/main" name="BackCovers&amp;Divid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3.xml><?xml version="1.0" encoding="utf-8"?>
<a:theme xmlns:a="http://schemas.openxmlformats.org/drawingml/2006/main" name="BackCovers&amp;Dividers-Light">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4.xml><?xml version="1.0" encoding="utf-8"?>
<a:theme xmlns:a="http://schemas.openxmlformats.org/drawingml/2006/main" name="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lide-Generic">
  <a:themeElements>
    <a:clrScheme name="Keikp">
      <a:dk1>
        <a:srgbClr val="494949"/>
      </a:dk1>
      <a:lt1>
        <a:srgbClr val="FFFFFF"/>
      </a:lt1>
      <a:dk2>
        <a:srgbClr val="494949"/>
      </a:dk2>
      <a:lt2>
        <a:srgbClr val="FFFFFF"/>
      </a:lt2>
      <a:accent1>
        <a:srgbClr val="24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6931" rIns="0" bIns="0" rtlCol="0">
        <a:spAutoFit/>
      </a:bodyPr>
      <a:lstStyle>
        <a:defPPr marL="7701" marR="242975" algn="just">
          <a:spcBef>
            <a:spcPts val="55"/>
          </a:spcBef>
          <a:defRPr sz="1200" spc="-30" dirty="0">
            <a:solidFill>
              <a:srgbClr val="464646"/>
            </a:solidFill>
            <a:latin typeface="Roboto Condensed Light" panose="02000000000000000000" pitchFamily="2" charset="0"/>
            <a:cs typeface="Arial Narrow"/>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BackCovers&amp;Dividers-Light">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Related_x0020_Department xmlns="01b637e9-1fd6-402d-99cf-169494a371da">
      <Value>Research (IT, HR, &amp; SE)</Value>
    </Related_x0020_Department>
    <Other_x0020_Tags0 xmlns="01b637e9-1fd6-402d-99cf-169494a371da" xsi:nil="true"/>
    <Other_x0020_Tags xmlns="01b637e9-1fd6-402d-99cf-169494a371da" xsi:nil="true"/>
    <Related_x0020_Process_x0028_es_x0029_ xmlns="01b637e9-1fd6-402d-99cf-169494a371da"/>
    <SharedWithUsers xmlns="75a5c94b-9737-4653-bbee-ba6d28873f9d">
      <UserInfo>
        <DisplayName>Simon Strong</DisplayName>
        <AccountId>12314</AccountId>
        <AccountType/>
      </UserInfo>
      <UserInfo>
        <DisplayName>Yihao Liu</DisplayName>
        <AccountId>12364</AccountId>
        <AccountType/>
      </UserInfo>
      <UserInfo>
        <DisplayName>Kobi Sivarajah</DisplayName>
        <AccountId>7375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E6A38F654B7C44BB91C9C78E3A083E9" ma:contentTypeVersion="15" ma:contentTypeDescription="Create a new document." ma:contentTypeScope="" ma:versionID="edaaa145bf99f6b714fa9b4a3319fb1f">
  <xsd:schema xmlns:xsd="http://www.w3.org/2001/XMLSchema" xmlns:xs="http://www.w3.org/2001/XMLSchema" xmlns:p="http://schemas.microsoft.com/office/2006/metadata/properties" xmlns:ns2="01b637e9-1fd6-402d-99cf-169494a371da" xmlns:ns3="75a5c94b-9737-4653-bbee-ba6d28873f9d" targetNamespace="http://schemas.microsoft.com/office/2006/metadata/properties" ma:root="true" ma:fieldsID="bdf40af7172cf27238cbf0d7cb965877" ns2:_="" ns3:_="">
    <xsd:import namespace="01b637e9-1fd6-402d-99cf-169494a371da"/>
    <xsd:import namespace="75a5c94b-9737-4653-bbee-ba6d28873f9d"/>
    <xsd:element name="properties">
      <xsd:complexType>
        <xsd:sequence>
          <xsd:element name="documentManagement">
            <xsd:complexType>
              <xsd:all>
                <xsd:element ref="ns2:Related_x0020_Department" minOccurs="0"/>
                <xsd:element ref="ns2:Related_x0020_Process_x0028_es_x0029_" minOccurs="0"/>
                <xsd:element ref="ns2:Other_x0020_Tags" minOccurs="0"/>
                <xsd:element ref="ns2:Other_x0020_Tags0" minOccurs="0"/>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ServiceDateTaken"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b637e9-1fd6-402d-99cf-169494a371da" elementFormDefault="qualified">
    <xsd:import namespace="http://schemas.microsoft.com/office/2006/documentManagement/types"/>
    <xsd:import namespace="http://schemas.microsoft.com/office/infopath/2007/PartnerControls"/>
    <xsd:element name="Related_x0020_Department" ma:index="8" nillable="true" ma:displayName="Related Department" ma:default="Research (IT, HR, &amp; SE)" ma:internalName="Related_x0020_Department">
      <xsd:complexType>
        <xsd:complexContent>
          <xsd:extension base="dms:MultiChoice">
            <xsd:sequence>
              <xsd:element name="Value" maxOccurs="unbounded" minOccurs="0" nillable="true">
                <xsd:simpleType>
                  <xsd:restriction base="dms:Choice">
                    <xsd:enumeration value="Research (IT, HR, &amp; SE)"/>
                    <xsd:enumeration value="Advisory"/>
                    <xsd:enumeration value="Sales"/>
                    <xsd:enumeration value="Marketing"/>
                    <xsd:enumeration value="IT"/>
                    <xsd:enumeration value="Facilities"/>
                    <xsd:enumeration value="Human Resources"/>
                    <xsd:enumeration value="Finance"/>
                  </xsd:restriction>
                </xsd:simpleType>
              </xsd:element>
            </xsd:sequence>
          </xsd:extension>
        </xsd:complexContent>
      </xsd:complexType>
    </xsd:element>
    <xsd:element name="Related_x0020_Process_x0028_es_x0029_" ma:index="9" nillable="true" ma:displayName="Related Process(es)" ma:internalName="Related_x0020_Process_x0028_es_x0029_">
      <xsd:complexType>
        <xsd:complexContent>
          <xsd:extension base="dms:MultiChoice">
            <xsd:sequence>
              <xsd:element name="Value" maxOccurs="unbounded" minOccurs="0" nillable="true">
                <xsd:simpleType>
                  <xsd:restriction base="dms:Choice">
                    <xsd:enumeration value="Research Agenda Planning"/>
                    <xsd:enumeration value="Research Production"/>
                    <xsd:enumeration value="New Product Development"/>
                    <xsd:enumeration value="Editing &amp; Publication"/>
                    <xsd:enumeration value="Pre-Sales Support"/>
                    <xsd:enumeration value="Service Delivery"/>
                    <xsd:enumeration value="Events Management"/>
                    <xsd:enumeration value="Engagement Close-Out"/>
                    <xsd:enumeration value="Finance &amp; Accounting"/>
                    <xsd:enumeration value="People &amp; Resource Management"/>
                    <xsd:enumeration value="SharePoint Administration"/>
                    <xsd:enumeration value="Executive Decision-Making"/>
                    <xsd:enumeration value="AIS Call Delivery"/>
                    <xsd:enumeration value="Client Billing"/>
                    <xsd:enumeration value="Client Invoicing"/>
                    <xsd:enumeration value="Consulting Close-Out"/>
                    <xsd:enumeration value="Consulting Delivery"/>
                    <xsd:enumeration value="Consulting Sales Process"/>
                    <xsd:enumeration value="Employee Expense Processing"/>
                    <xsd:enumeration value="Employee Expense Submission"/>
                    <xsd:enumeration value="Employee Hiring and Lifecycle Management"/>
                    <xsd:enumeration value="Employee Performance Appraisals"/>
                    <xsd:enumeration value="Employee Time-Off Requests"/>
                    <xsd:enumeration value="Research Development Process"/>
                    <xsd:enumeration value="Research Interview Booking"/>
                    <xsd:enumeration value="Research Interviewee Follow-Up"/>
                    <xsd:enumeration value="Research Off-Cycle Change Request"/>
                    <xsd:enumeration value="Research Production &amp; Publication"/>
                    <xsd:enumeration value="Research Review &amp; Scoring"/>
                    <xsd:enumeration value="Research Secondary Research"/>
                    <xsd:enumeration value="Research Vendor Breifings (S&amp;I)"/>
                    <xsd:enumeration value="Research Vendor Follow-Up (S&amp;I)"/>
                    <xsd:enumeration value="Research Vendor Scoring (S&amp;I)"/>
                    <xsd:enumeration value="Sales Funnel Review"/>
                    <xsd:enumeration value="Sales Performance"/>
                    <xsd:enumeration value="Workshop Close-Out"/>
                    <xsd:enumeration value="Workshop Delivery"/>
                    <xsd:enumeration value="Workshop Sales Process"/>
                    <xsd:enumeration value="Other (please indicate)"/>
                  </xsd:restriction>
                </xsd:simpleType>
              </xsd:element>
            </xsd:sequence>
          </xsd:extension>
        </xsd:complexContent>
      </xsd:complexType>
    </xsd:element>
    <xsd:element name="Other_x0020_Tags" ma:index="10" nillable="true" ma:displayName="Process (Other)" ma:internalName="Other_x0020_Tags">
      <xsd:simpleType>
        <xsd:restriction base="dms:Note">
          <xsd:maxLength value="255"/>
        </xsd:restriction>
      </xsd:simpleType>
    </xsd:element>
    <xsd:element name="Other_x0020_Tags0" ma:index="11" nillable="true" ma:displayName="Other Tags" ma:internalName="Other_x0020_Tags0">
      <xsd:simpleType>
        <xsd:restriction base="dms:Note">
          <xsd:maxLength value="255"/>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Tags" ma:internalName="MediaServiceAutoTags"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a5c94b-9737-4653-bbee-ba6d28873f9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A14768-6090-45C7-B8A7-C0FE3DC92C3E}">
  <ds:schemaRefs>
    <ds:schemaRef ds:uri="http://schemas.microsoft.com/sharepoint/v3/contenttype/forms"/>
  </ds:schemaRefs>
</ds:datastoreItem>
</file>

<file path=customXml/itemProps2.xml><?xml version="1.0" encoding="utf-8"?>
<ds:datastoreItem xmlns:ds="http://schemas.openxmlformats.org/officeDocument/2006/customXml" ds:itemID="{BDE7D594-E46B-4475-AE8E-D79ED064455A}">
  <ds:schemaRefs>
    <ds:schemaRef ds:uri="http://purl.org/dc/terms/"/>
    <ds:schemaRef ds:uri="http://purl.org/dc/elements/1.1/"/>
    <ds:schemaRef ds:uri="http://schemas.openxmlformats.org/package/2006/metadata/core-properties"/>
    <ds:schemaRef ds:uri="http://schemas.microsoft.com/office/2006/metadata/properties"/>
    <ds:schemaRef ds:uri="http://schemas.microsoft.com/office/2006/documentManagement/types"/>
    <ds:schemaRef ds:uri="http://www.w3.org/XML/1998/namespace"/>
    <ds:schemaRef ds:uri="75a5c94b-9737-4653-bbee-ba6d28873f9d"/>
    <ds:schemaRef ds:uri="http://purl.org/dc/dcmitype/"/>
    <ds:schemaRef ds:uri="http://schemas.microsoft.com/office/infopath/2007/PartnerControls"/>
    <ds:schemaRef ds:uri="01b637e9-1fd6-402d-99cf-169494a371da"/>
  </ds:schemaRefs>
</ds:datastoreItem>
</file>

<file path=customXml/itemProps3.xml><?xml version="1.0" encoding="utf-8"?>
<ds:datastoreItem xmlns:ds="http://schemas.openxmlformats.org/officeDocument/2006/customXml" ds:itemID="{D80CC73F-E395-4E50-B5BB-F219AAEC8B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b637e9-1fd6-402d-99cf-169494a371da"/>
    <ds:schemaRef ds:uri="75a5c94b-9737-4653-bbee-ba6d28873f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6738</Words>
  <Application>Microsoft Office PowerPoint</Application>
  <PresentationFormat>Custom</PresentationFormat>
  <Paragraphs>546</Paragraphs>
  <Slides>48</Slides>
  <Notes>15</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48</vt:i4>
      </vt:variant>
    </vt:vector>
  </HeadingPairs>
  <TitlesOfParts>
    <vt:vector size="65" baseType="lpstr">
      <vt:lpstr>Exo Light</vt:lpstr>
      <vt:lpstr>Exo</vt:lpstr>
      <vt:lpstr>Arial</vt:lpstr>
      <vt:lpstr>Montserrat</vt:lpstr>
      <vt:lpstr>Montserrat Light</vt:lpstr>
      <vt:lpstr>Montserrat SemiBold</vt:lpstr>
      <vt:lpstr>Calibri</vt:lpstr>
      <vt:lpstr>Montserrat Medium</vt:lpstr>
      <vt:lpstr>Wingdings</vt:lpstr>
      <vt:lpstr>Roboto Condensed Light</vt:lpstr>
      <vt:lpstr>FrontCovers-Light</vt:lpstr>
      <vt:lpstr>BackCovers&amp;Dividers-Dark</vt:lpstr>
      <vt:lpstr>BackCovers&amp;Dividers-Light</vt:lpstr>
      <vt:lpstr>Slide-Generic</vt:lpstr>
      <vt:lpstr>1_Slide-Generic</vt:lpstr>
      <vt:lpstr>2_Slide-Generic</vt:lpstr>
      <vt:lpstr>1_BackCovers&amp;Dividers-Light</vt:lpstr>
      <vt:lpstr>PowerPoint Presentation</vt:lpstr>
      <vt:lpstr>How to use:</vt:lpstr>
      <vt:lpstr>Table of Contents</vt:lpstr>
      <vt:lpstr>PowerPoint Presentation</vt:lpstr>
      <vt:lpstr>What is the Boardroom Presentation Review Service? </vt:lpstr>
      <vt:lpstr>Boardroom Presentation Review Approach</vt:lpstr>
      <vt:lpstr>Boardroom Presentation Review: key outcomes &amp; benefits </vt:lpstr>
      <vt:lpstr>PowerPoint Presentation</vt:lpstr>
      <vt:lpstr>Who is your target audience? </vt:lpstr>
      <vt:lpstr>What do your Board of Directors care about? </vt:lpstr>
      <vt:lpstr>Composition of a board </vt:lpstr>
      <vt:lpstr>Impact of the pandemic</vt:lpstr>
      <vt:lpstr>What are the Board’s main concerns?</vt:lpstr>
      <vt:lpstr>What is the executive team’s main concerns?</vt:lpstr>
      <vt:lpstr>Keep in mind that the audience will usually have a mix of primary learning styles</vt:lpstr>
      <vt:lpstr>Build your presentation to tackle their main concerns </vt:lpstr>
      <vt:lpstr>PowerPoint Presentation</vt:lpstr>
      <vt:lpstr>What is the purpose of your board presentation? </vt:lpstr>
      <vt:lpstr>Gather the right information to include in your boardroom presentation </vt:lpstr>
      <vt:lpstr>Structure your presentation to tell a logical story</vt:lpstr>
      <vt:lpstr>Examples:</vt:lpstr>
      <vt:lpstr>Time plays a key role in delivering an effective presentation</vt:lpstr>
      <vt:lpstr>Navigating through Q&amp;A</vt:lpstr>
      <vt:lpstr>Tell a good story</vt:lpstr>
      <vt:lpstr>PowerPoint Presentation</vt:lpstr>
      <vt:lpstr>Build an engaging presentation </vt:lpstr>
      <vt:lpstr>PowerPoint Presentation</vt:lpstr>
      <vt:lpstr>Slide design:  best practice</vt:lpstr>
      <vt:lpstr>Your presentation must have a logical flow</vt:lpstr>
      <vt:lpstr>Horizontal logic should tell a story</vt:lpstr>
      <vt:lpstr>Vertical logic should be intuitive</vt:lpstr>
      <vt:lpstr>Checklist to ensure horizontal and vertical logic</vt:lpstr>
      <vt:lpstr>Make it easy to read:</vt:lpstr>
      <vt:lpstr>Be concise and clear</vt:lpstr>
      <vt:lpstr>Be memorable</vt:lpstr>
      <vt:lpstr>Aesthetics</vt:lpstr>
      <vt:lpstr>Why use visuals? </vt:lpstr>
      <vt:lpstr>Checklist to build compelling visuals in your presentation </vt:lpstr>
      <vt:lpstr>Presentation format</vt:lpstr>
      <vt:lpstr>Presentation Build</vt:lpstr>
      <vt:lpstr>PowerPoint Presentation</vt:lpstr>
      <vt:lpstr>Tips &amp; Tricks for Presentation Success: </vt:lpstr>
      <vt:lpstr>Tips &amp; Tricks for Presentation Success: </vt:lpstr>
      <vt:lpstr>Hone presentation skills before meeting with the board </vt:lpstr>
      <vt:lpstr>Deliver a captivating presentation</vt:lpstr>
      <vt:lpstr>Checklist for presentation logistics </vt:lpstr>
      <vt:lpstr>PowerPoint Presentation</vt:lpstr>
      <vt:lpstr>Determine Next Steps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22</cp:revision>
  <dcterms:created xsi:type="dcterms:W3CDTF">2020-01-14T16:01:33Z</dcterms:created>
  <dcterms:modified xsi:type="dcterms:W3CDTF">2022-11-24T21:49:59Z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0x0101009E6A38F654B7C44BB91C9C78E3A083E9</vt:lpwstr>
  </property>
  <property fmtid="{D5CDD505-2E9C-101B-9397-08002B2CF9AE}" pid="3" name="MSIP_Label_5d479009-3f5f-4d91-975d-06b4d8cd71d9_Enabled">
    <vt:lpwstr>true</vt:lpwstr>
  </property>
  <property fmtid="{D5CDD505-2E9C-101B-9397-08002B2CF9AE}" pid="4" name="MSIP_Label_5d479009-3f5f-4d91-975d-06b4d8cd71d9_SetDate">
    <vt:lpwstr>2021-08-12T17:08:07Z</vt:lpwstr>
  </property>
  <property fmtid="{D5CDD505-2E9C-101B-9397-08002B2CF9AE}" pid="5" name="MSIP_Label_5d479009-3f5f-4d91-975d-06b4d8cd71d9_Method">
    <vt:lpwstr>Privileged</vt:lpwstr>
  </property>
  <property fmtid="{D5CDD505-2E9C-101B-9397-08002B2CF9AE}" pid="6" name="MSIP_Label_5d479009-3f5f-4d91-975d-06b4d8cd71d9_Name">
    <vt:lpwstr>5d479009-3f5f-4d91-975d-06b4d8cd71d9</vt:lpwstr>
  </property>
  <property fmtid="{D5CDD505-2E9C-101B-9397-08002B2CF9AE}" pid="7" name="MSIP_Label_5d479009-3f5f-4d91-975d-06b4d8cd71d9_SiteId">
    <vt:lpwstr>113d1920-a1e0-48cf-a70a-868cbb03f3f6</vt:lpwstr>
  </property>
  <property fmtid="{D5CDD505-2E9C-101B-9397-08002B2CF9AE}" pid="8" name="MSIP_Label_5d479009-3f5f-4d91-975d-06b4d8cd71d9_ActionId">
    <vt:lpwstr>77f00085-c917-4ae4-9e4f-b050c5b8a025</vt:lpwstr>
  </property>
  <property fmtid="{D5CDD505-2E9C-101B-9397-08002B2CF9AE}" pid="9" name="MSIP_Label_5d479009-3f5f-4d91-975d-06b4d8cd71d9_ContentBits">
    <vt:lpwstr>0</vt:lpwstr>
  </property>
</Properties>
</file>